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71" r:id="rId4"/>
    <p:sldId id="261" r:id="rId5"/>
    <p:sldId id="278" r:id="rId6"/>
    <p:sldId id="265" r:id="rId7"/>
    <p:sldId id="288" r:id="rId8"/>
    <p:sldId id="284" r:id="rId9"/>
    <p:sldId id="280" r:id="rId10"/>
    <p:sldId id="281" r:id="rId11"/>
    <p:sldId id="283" r:id="rId12"/>
    <p:sldId id="286" r:id="rId13"/>
    <p:sldId id="282" r:id="rId14"/>
    <p:sldId id="285" r:id="rId15"/>
    <p:sldId id="269" r:id="rId16"/>
    <p:sldId id="289" r:id="rId17"/>
    <p:sldId id="290" r:id="rId18"/>
    <p:sldId id="28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364" autoAdjust="0"/>
  </p:normalViewPr>
  <p:slideViewPr>
    <p:cSldViewPr snapToGrid="0">
      <p:cViewPr varScale="1">
        <p:scale>
          <a:sx n="72" d="100"/>
          <a:sy n="72" d="100"/>
        </p:scale>
        <p:origin x="492"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A602E-3269-4589-B8DE-9A71691F61CC}" type="datetimeFigureOut">
              <a:rPr lang="en-ZA" smtClean="0"/>
              <a:t>2025/05/15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80EC4-F7BC-40D9-B73B-6846DFE4E721}" type="slidenum">
              <a:rPr lang="en-ZA" smtClean="0"/>
              <a:t>‹#›</a:t>
            </a:fld>
            <a:endParaRPr lang="en-ZA"/>
          </a:p>
        </p:txBody>
      </p:sp>
    </p:spTree>
    <p:extLst>
      <p:ext uri="{BB962C8B-B14F-4D97-AF65-F5344CB8AC3E}">
        <p14:creationId xmlns:p14="http://schemas.microsoft.com/office/powerpoint/2010/main" val="181249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3180EC4-F7BC-40D9-B73B-6846DFE4E721}" type="slidenum">
              <a:rPr lang="en-ZA" smtClean="0"/>
              <a:t>1</a:t>
            </a:fld>
            <a:endParaRPr lang="en-ZA"/>
          </a:p>
        </p:txBody>
      </p:sp>
    </p:spTree>
    <p:extLst>
      <p:ext uri="{BB962C8B-B14F-4D97-AF65-F5344CB8AC3E}">
        <p14:creationId xmlns:p14="http://schemas.microsoft.com/office/powerpoint/2010/main" val="296854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80EC4-F7BC-40D9-B73B-6846DFE4E721}" type="slidenum">
              <a:rPr lang="en-ZA" smtClean="0"/>
              <a:t>6</a:t>
            </a:fld>
            <a:endParaRPr lang="en-ZA"/>
          </a:p>
        </p:txBody>
      </p:sp>
    </p:spTree>
    <p:extLst>
      <p:ext uri="{BB962C8B-B14F-4D97-AF65-F5344CB8AC3E}">
        <p14:creationId xmlns:p14="http://schemas.microsoft.com/office/powerpoint/2010/main" val="303325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3180EC4-F7BC-40D9-B73B-6846DFE4E721}" type="slidenum">
              <a:rPr lang="en-ZA" smtClean="0"/>
              <a:t>9</a:t>
            </a:fld>
            <a:endParaRPr lang="en-ZA"/>
          </a:p>
        </p:txBody>
      </p:sp>
    </p:spTree>
    <p:extLst>
      <p:ext uri="{BB962C8B-B14F-4D97-AF65-F5344CB8AC3E}">
        <p14:creationId xmlns:p14="http://schemas.microsoft.com/office/powerpoint/2010/main" val="397011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80EC4-F7BC-40D9-B73B-6846DFE4E721}" type="slidenum">
              <a:rPr lang="en-ZA" smtClean="0"/>
              <a:t>10</a:t>
            </a:fld>
            <a:endParaRPr lang="en-ZA"/>
          </a:p>
        </p:txBody>
      </p:sp>
    </p:spTree>
    <p:extLst>
      <p:ext uri="{BB962C8B-B14F-4D97-AF65-F5344CB8AC3E}">
        <p14:creationId xmlns:p14="http://schemas.microsoft.com/office/powerpoint/2010/main" val="268683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180EC4-F7BC-40D9-B73B-6846DFE4E721}" type="slidenum">
              <a:rPr lang="en-ZA" smtClean="0"/>
              <a:t>11</a:t>
            </a:fld>
            <a:endParaRPr lang="en-ZA"/>
          </a:p>
        </p:txBody>
      </p:sp>
    </p:spTree>
    <p:extLst>
      <p:ext uri="{BB962C8B-B14F-4D97-AF65-F5344CB8AC3E}">
        <p14:creationId xmlns:p14="http://schemas.microsoft.com/office/powerpoint/2010/main" val="8027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8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27" name="PlaceHolder 2"/>
          <p:cNvSpPr>
            <a:spLocks noGrp="1"/>
          </p:cNvSpPr>
          <p:nvPr>
            <p:ph type="body"/>
          </p:nvPr>
        </p:nvSpPr>
        <p:spPr>
          <a:xfrm>
            <a:off x="609600" y="1600200"/>
            <a:ext cx="10972320" cy="2158560"/>
          </a:xfrm>
          <a:prstGeom prst="rect">
            <a:avLst/>
          </a:prstGeom>
        </p:spPr>
        <p:txBody>
          <a:bodyPr lIns="0" tIns="0" rIns="0" bIns="0"/>
          <a:lstStyle/>
          <a:p>
            <a:pPr lvl="0"/>
            <a:r>
              <a:rPr lang="en-US"/>
              <a:t>Click to edit Master text styles</a:t>
            </a:r>
          </a:p>
        </p:txBody>
      </p:sp>
      <p:sp>
        <p:nvSpPr>
          <p:cNvPr id="28" name="PlaceHolder 3"/>
          <p:cNvSpPr>
            <a:spLocks noGrp="1"/>
          </p:cNvSpPr>
          <p:nvPr>
            <p:ph type="body"/>
          </p:nvPr>
        </p:nvSpPr>
        <p:spPr>
          <a:xfrm>
            <a:off x="609600" y="3964320"/>
            <a:ext cx="10972320" cy="2158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227063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30" name="PlaceHolder 2"/>
          <p:cNvSpPr>
            <a:spLocks noGrp="1"/>
          </p:cNvSpPr>
          <p:nvPr>
            <p:ph type="body"/>
          </p:nvPr>
        </p:nvSpPr>
        <p:spPr>
          <a:xfrm>
            <a:off x="609600" y="1600200"/>
            <a:ext cx="5354400" cy="2158560"/>
          </a:xfrm>
          <a:prstGeom prst="rect">
            <a:avLst/>
          </a:prstGeom>
        </p:spPr>
        <p:txBody>
          <a:bodyPr lIns="0" tIns="0" rIns="0" bIns="0"/>
          <a:lstStyle/>
          <a:p>
            <a:pPr lvl="0"/>
            <a:r>
              <a:rPr lang="en-US"/>
              <a:t>Click to edit Master text styles</a:t>
            </a:r>
          </a:p>
        </p:txBody>
      </p:sp>
      <p:sp>
        <p:nvSpPr>
          <p:cNvPr id="31" name="PlaceHolder 3"/>
          <p:cNvSpPr>
            <a:spLocks noGrp="1"/>
          </p:cNvSpPr>
          <p:nvPr>
            <p:ph type="body"/>
          </p:nvPr>
        </p:nvSpPr>
        <p:spPr>
          <a:xfrm>
            <a:off x="6232320" y="1600200"/>
            <a:ext cx="5354400" cy="2158560"/>
          </a:xfrm>
          <a:prstGeom prst="rect">
            <a:avLst/>
          </a:prstGeom>
        </p:spPr>
        <p:txBody>
          <a:bodyPr lIns="0" tIns="0" rIns="0" bIns="0"/>
          <a:lstStyle/>
          <a:p>
            <a:pPr lvl="0"/>
            <a:r>
              <a:rPr lang="en-US"/>
              <a:t>Click to edit Master text styles</a:t>
            </a:r>
          </a:p>
        </p:txBody>
      </p:sp>
      <p:sp>
        <p:nvSpPr>
          <p:cNvPr id="32" name="PlaceHolder 4"/>
          <p:cNvSpPr>
            <a:spLocks noGrp="1"/>
          </p:cNvSpPr>
          <p:nvPr>
            <p:ph type="body"/>
          </p:nvPr>
        </p:nvSpPr>
        <p:spPr>
          <a:xfrm>
            <a:off x="6232320" y="3964320"/>
            <a:ext cx="5354400" cy="2158560"/>
          </a:xfrm>
          <a:prstGeom prst="rect">
            <a:avLst/>
          </a:prstGeom>
        </p:spPr>
        <p:txBody>
          <a:bodyPr lIns="0" tIns="0" rIns="0" bIns="0"/>
          <a:lstStyle/>
          <a:p>
            <a:pPr lvl="0"/>
            <a:r>
              <a:rPr lang="en-US"/>
              <a:t>Click to edit Master text styles</a:t>
            </a:r>
          </a:p>
        </p:txBody>
      </p:sp>
      <p:sp>
        <p:nvSpPr>
          <p:cNvPr id="33" name="PlaceHolder 5"/>
          <p:cNvSpPr>
            <a:spLocks noGrp="1"/>
          </p:cNvSpPr>
          <p:nvPr>
            <p:ph type="body"/>
          </p:nvPr>
        </p:nvSpPr>
        <p:spPr>
          <a:xfrm>
            <a:off x="609600" y="3964320"/>
            <a:ext cx="5354400" cy="2158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326425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35" name="PlaceHolder 2"/>
          <p:cNvSpPr>
            <a:spLocks noGrp="1"/>
          </p:cNvSpPr>
          <p:nvPr>
            <p:ph type="body"/>
          </p:nvPr>
        </p:nvSpPr>
        <p:spPr>
          <a:xfrm>
            <a:off x="609600" y="1600200"/>
            <a:ext cx="10972320" cy="4525560"/>
          </a:xfrm>
          <a:prstGeom prst="rect">
            <a:avLst/>
          </a:prstGeom>
        </p:spPr>
        <p:txBody>
          <a:bodyPr lIns="0" tIns="0" rIns="0" bIns="0"/>
          <a:lstStyle/>
          <a:p>
            <a:pPr lvl="0"/>
            <a:r>
              <a:rPr lang="en-US"/>
              <a:t>Click to edit Master text styles</a:t>
            </a:r>
          </a:p>
        </p:txBody>
      </p:sp>
      <p:sp>
        <p:nvSpPr>
          <p:cNvPr id="36" name="PlaceHolder 3"/>
          <p:cNvSpPr>
            <a:spLocks noGrp="1"/>
          </p:cNvSpPr>
          <p:nvPr>
            <p:ph type="body"/>
          </p:nvPr>
        </p:nvSpPr>
        <p:spPr>
          <a:xfrm>
            <a:off x="609600" y="1600200"/>
            <a:ext cx="10972320" cy="4525560"/>
          </a:xfrm>
          <a:prstGeom prst="rect">
            <a:avLst/>
          </a:prstGeom>
        </p:spPr>
        <p:txBody>
          <a:bodyPr lIns="0" tIns="0" rIns="0" bIns="0"/>
          <a:lstStyle/>
          <a:p>
            <a:pPr lvl="0"/>
            <a:r>
              <a:rPr lang="en-US"/>
              <a:t>Click to edit Master text styles</a:t>
            </a:r>
          </a:p>
        </p:txBody>
      </p:sp>
      <p:pic>
        <p:nvPicPr>
          <p:cNvPr id="37" name="Picture 36"/>
          <p:cNvPicPr/>
          <p:nvPr/>
        </p:nvPicPr>
        <p:blipFill>
          <a:blip r:embed="rId2"/>
          <a:stretch>
            <a:fillRect/>
          </a:stretch>
        </p:blipFill>
        <p:spPr>
          <a:xfrm>
            <a:off x="2314080" y="1599840"/>
            <a:ext cx="7562400" cy="4525560"/>
          </a:xfrm>
          <a:prstGeom prst="rect">
            <a:avLst/>
          </a:prstGeom>
          <a:ln>
            <a:noFill/>
          </a:ln>
        </p:spPr>
      </p:pic>
      <p:pic>
        <p:nvPicPr>
          <p:cNvPr id="38" name="Picture 37"/>
          <p:cNvPicPr/>
          <p:nvPr/>
        </p:nvPicPr>
        <p:blipFill>
          <a:blip r:embed="rId2"/>
          <a:stretch>
            <a:fillRect/>
          </a:stretch>
        </p:blipFill>
        <p:spPr>
          <a:xfrm>
            <a:off x="2314080" y="1599840"/>
            <a:ext cx="7562400" cy="4525560"/>
          </a:xfrm>
          <a:prstGeom prst="rect">
            <a:avLst/>
          </a:prstGeom>
          <a:ln>
            <a:noFill/>
          </a:ln>
        </p:spPr>
      </p:pic>
    </p:spTree>
    <p:extLst>
      <p:ext uri="{BB962C8B-B14F-4D97-AF65-F5344CB8AC3E}">
        <p14:creationId xmlns:p14="http://schemas.microsoft.com/office/powerpoint/2010/main" val="11580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6" name="PlaceHolder 2"/>
          <p:cNvSpPr>
            <a:spLocks noGrp="1"/>
          </p:cNvSpPr>
          <p:nvPr>
            <p:ph type="subTitle"/>
          </p:nvPr>
        </p:nvSpPr>
        <p:spPr>
          <a:xfrm>
            <a:off x="609600" y="1600200"/>
            <a:ext cx="10972320" cy="4525920"/>
          </a:xfrm>
          <a:prstGeom prst="rect">
            <a:avLst/>
          </a:prstGeom>
        </p:spPr>
        <p:txBody>
          <a:bodyPr lIns="0" tIns="0" rIns="0" bIns="0" anchor="ctr"/>
          <a:lstStyle/>
          <a:p>
            <a:pPr algn="ctr"/>
            <a:r>
              <a:rPr lang="en-US"/>
              <a:t>Click to edit Master subtitle style</a:t>
            </a:r>
            <a:endParaRPr/>
          </a:p>
        </p:txBody>
      </p:sp>
    </p:spTree>
    <p:extLst>
      <p:ext uri="{BB962C8B-B14F-4D97-AF65-F5344CB8AC3E}">
        <p14:creationId xmlns:p14="http://schemas.microsoft.com/office/powerpoint/2010/main" val="283388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8" name="PlaceHolder 2"/>
          <p:cNvSpPr>
            <a:spLocks noGrp="1"/>
          </p:cNvSpPr>
          <p:nvPr>
            <p:ph type="body"/>
          </p:nvPr>
        </p:nvSpPr>
        <p:spPr>
          <a:xfrm>
            <a:off x="609600" y="1600200"/>
            <a:ext cx="10972320" cy="4525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289832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10" name="PlaceHolder 2"/>
          <p:cNvSpPr>
            <a:spLocks noGrp="1"/>
          </p:cNvSpPr>
          <p:nvPr>
            <p:ph type="body"/>
          </p:nvPr>
        </p:nvSpPr>
        <p:spPr>
          <a:xfrm>
            <a:off x="609600" y="1600200"/>
            <a:ext cx="5354400" cy="4525560"/>
          </a:xfrm>
          <a:prstGeom prst="rect">
            <a:avLst/>
          </a:prstGeom>
        </p:spPr>
        <p:txBody>
          <a:bodyPr lIns="0" tIns="0" rIns="0" bIns="0"/>
          <a:lstStyle/>
          <a:p>
            <a:pPr lvl="0"/>
            <a:r>
              <a:rPr lang="en-US"/>
              <a:t>Click to edit Master text styles</a:t>
            </a:r>
          </a:p>
        </p:txBody>
      </p:sp>
      <p:sp>
        <p:nvSpPr>
          <p:cNvPr id="11" name="PlaceHolder 3"/>
          <p:cNvSpPr>
            <a:spLocks noGrp="1"/>
          </p:cNvSpPr>
          <p:nvPr>
            <p:ph type="body"/>
          </p:nvPr>
        </p:nvSpPr>
        <p:spPr>
          <a:xfrm>
            <a:off x="6232320" y="1600200"/>
            <a:ext cx="5354400" cy="4525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280441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Tree>
    <p:extLst>
      <p:ext uri="{BB962C8B-B14F-4D97-AF65-F5344CB8AC3E}">
        <p14:creationId xmlns:p14="http://schemas.microsoft.com/office/powerpoint/2010/main" val="78742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600" y="274680"/>
            <a:ext cx="10972320" cy="5298120"/>
          </a:xfrm>
          <a:prstGeom prst="rect">
            <a:avLst/>
          </a:prstGeom>
        </p:spPr>
        <p:txBody>
          <a:bodyPr lIns="0" tIns="0" rIns="0" bIns="0" anchor="ctr"/>
          <a:lstStyle/>
          <a:p>
            <a:pPr algn="ctr"/>
            <a:r>
              <a:rPr lang="en-US"/>
              <a:t>Click to edit Master subtitle style</a:t>
            </a:r>
            <a:endParaRPr/>
          </a:p>
        </p:txBody>
      </p:sp>
    </p:spTree>
    <p:extLst>
      <p:ext uri="{BB962C8B-B14F-4D97-AF65-F5344CB8AC3E}">
        <p14:creationId xmlns:p14="http://schemas.microsoft.com/office/powerpoint/2010/main" val="31443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15" name="PlaceHolder 2"/>
          <p:cNvSpPr>
            <a:spLocks noGrp="1"/>
          </p:cNvSpPr>
          <p:nvPr>
            <p:ph type="body"/>
          </p:nvPr>
        </p:nvSpPr>
        <p:spPr>
          <a:xfrm>
            <a:off x="609600" y="1600200"/>
            <a:ext cx="5354400" cy="2158560"/>
          </a:xfrm>
          <a:prstGeom prst="rect">
            <a:avLst/>
          </a:prstGeom>
        </p:spPr>
        <p:txBody>
          <a:bodyPr lIns="0" tIns="0" rIns="0" bIns="0"/>
          <a:lstStyle/>
          <a:p>
            <a:pPr lvl="0"/>
            <a:r>
              <a:rPr lang="en-US"/>
              <a:t>Click to edit Master text styles</a:t>
            </a:r>
          </a:p>
        </p:txBody>
      </p:sp>
      <p:sp>
        <p:nvSpPr>
          <p:cNvPr id="16" name="PlaceHolder 3"/>
          <p:cNvSpPr>
            <a:spLocks noGrp="1"/>
          </p:cNvSpPr>
          <p:nvPr>
            <p:ph type="body"/>
          </p:nvPr>
        </p:nvSpPr>
        <p:spPr>
          <a:xfrm>
            <a:off x="609600" y="3964320"/>
            <a:ext cx="5354400" cy="2158560"/>
          </a:xfrm>
          <a:prstGeom prst="rect">
            <a:avLst/>
          </a:prstGeom>
        </p:spPr>
        <p:txBody>
          <a:bodyPr lIns="0" tIns="0" rIns="0" bIns="0"/>
          <a:lstStyle/>
          <a:p>
            <a:pPr lvl="0"/>
            <a:r>
              <a:rPr lang="en-US"/>
              <a:t>Click to edit Master text styles</a:t>
            </a:r>
          </a:p>
        </p:txBody>
      </p:sp>
      <p:sp>
        <p:nvSpPr>
          <p:cNvPr id="17" name="PlaceHolder 4"/>
          <p:cNvSpPr>
            <a:spLocks noGrp="1"/>
          </p:cNvSpPr>
          <p:nvPr>
            <p:ph type="body"/>
          </p:nvPr>
        </p:nvSpPr>
        <p:spPr>
          <a:xfrm>
            <a:off x="6232320" y="1600200"/>
            <a:ext cx="5354400" cy="4525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412559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19" name="PlaceHolder 2"/>
          <p:cNvSpPr>
            <a:spLocks noGrp="1"/>
          </p:cNvSpPr>
          <p:nvPr>
            <p:ph type="body"/>
          </p:nvPr>
        </p:nvSpPr>
        <p:spPr>
          <a:xfrm>
            <a:off x="609600" y="1600200"/>
            <a:ext cx="5354400" cy="4525560"/>
          </a:xfrm>
          <a:prstGeom prst="rect">
            <a:avLst/>
          </a:prstGeom>
        </p:spPr>
        <p:txBody>
          <a:bodyPr lIns="0" tIns="0" rIns="0" bIns="0"/>
          <a:lstStyle/>
          <a:p>
            <a:pPr lvl="0"/>
            <a:r>
              <a:rPr lang="en-US"/>
              <a:t>Click to edit Master text styles</a:t>
            </a:r>
          </a:p>
        </p:txBody>
      </p:sp>
      <p:sp>
        <p:nvSpPr>
          <p:cNvPr id="20" name="PlaceHolder 3"/>
          <p:cNvSpPr>
            <a:spLocks noGrp="1"/>
          </p:cNvSpPr>
          <p:nvPr>
            <p:ph type="body"/>
          </p:nvPr>
        </p:nvSpPr>
        <p:spPr>
          <a:xfrm>
            <a:off x="6232320" y="1600200"/>
            <a:ext cx="5354400" cy="2158560"/>
          </a:xfrm>
          <a:prstGeom prst="rect">
            <a:avLst/>
          </a:prstGeom>
        </p:spPr>
        <p:txBody>
          <a:bodyPr lIns="0" tIns="0" rIns="0" bIns="0"/>
          <a:lstStyle/>
          <a:p>
            <a:pPr lvl="0"/>
            <a:r>
              <a:rPr lang="en-US"/>
              <a:t>Click to edit Master text styles</a:t>
            </a:r>
          </a:p>
        </p:txBody>
      </p:sp>
      <p:sp>
        <p:nvSpPr>
          <p:cNvPr id="21" name="PlaceHolder 4"/>
          <p:cNvSpPr>
            <a:spLocks noGrp="1"/>
          </p:cNvSpPr>
          <p:nvPr>
            <p:ph type="body"/>
          </p:nvPr>
        </p:nvSpPr>
        <p:spPr>
          <a:xfrm>
            <a:off x="6232320" y="3964320"/>
            <a:ext cx="5354400" cy="2158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4765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600" y="274680"/>
            <a:ext cx="10972320" cy="1143000"/>
          </a:xfrm>
          <a:prstGeom prst="rect">
            <a:avLst/>
          </a:prstGeom>
        </p:spPr>
        <p:txBody>
          <a:bodyPr lIns="0" tIns="0" rIns="0" bIns="0" anchor="ctr"/>
          <a:lstStyle/>
          <a:p>
            <a:r>
              <a:rPr lang="en-US"/>
              <a:t>Click to edit Master title style</a:t>
            </a:r>
            <a:endParaRPr/>
          </a:p>
        </p:txBody>
      </p:sp>
      <p:sp>
        <p:nvSpPr>
          <p:cNvPr id="23" name="PlaceHolder 2"/>
          <p:cNvSpPr>
            <a:spLocks noGrp="1"/>
          </p:cNvSpPr>
          <p:nvPr>
            <p:ph type="body"/>
          </p:nvPr>
        </p:nvSpPr>
        <p:spPr>
          <a:xfrm>
            <a:off x="609600" y="1600200"/>
            <a:ext cx="5354400" cy="2158560"/>
          </a:xfrm>
          <a:prstGeom prst="rect">
            <a:avLst/>
          </a:prstGeom>
        </p:spPr>
        <p:txBody>
          <a:bodyPr lIns="0" tIns="0" rIns="0" bIns="0"/>
          <a:lstStyle/>
          <a:p>
            <a:pPr lvl="0"/>
            <a:r>
              <a:rPr lang="en-US"/>
              <a:t>Click to edit Master text styles</a:t>
            </a:r>
          </a:p>
        </p:txBody>
      </p:sp>
      <p:sp>
        <p:nvSpPr>
          <p:cNvPr id="24" name="PlaceHolder 3"/>
          <p:cNvSpPr>
            <a:spLocks noGrp="1"/>
          </p:cNvSpPr>
          <p:nvPr>
            <p:ph type="body"/>
          </p:nvPr>
        </p:nvSpPr>
        <p:spPr>
          <a:xfrm>
            <a:off x="6232320" y="1600200"/>
            <a:ext cx="5354400" cy="2158560"/>
          </a:xfrm>
          <a:prstGeom prst="rect">
            <a:avLst/>
          </a:prstGeom>
        </p:spPr>
        <p:txBody>
          <a:bodyPr lIns="0" tIns="0" rIns="0" bIns="0"/>
          <a:lstStyle/>
          <a:p>
            <a:pPr lvl="0"/>
            <a:r>
              <a:rPr lang="en-US"/>
              <a:t>Click to edit Master text styles</a:t>
            </a:r>
          </a:p>
        </p:txBody>
      </p:sp>
      <p:sp>
        <p:nvSpPr>
          <p:cNvPr id="25" name="PlaceHolder 4"/>
          <p:cNvSpPr>
            <a:spLocks noGrp="1"/>
          </p:cNvSpPr>
          <p:nvPr>
            <p:ph type="body"/>
          </p:nvPr>
        </p:nvSpPr>
        <p:spPr>
          <a:xfrm>
            <a:off x="609600" y="3964320"/>
            <a:ext cx="10972320" cy="2158560"/>
          </a:xfrm>
          <a:prstGeom prst="rect">
            <a:avLst/>
          </a:prstGeom>
        </p:spPr>
        <p:txBody>
          <a:bodyPr lIns="0" tIns="0" rIns="0" bIns="0"/>
          <a:lstStyle/>
          <a:p>
            <a:pPr lvl="0"/>
            <a:r>
              <a:rPr lang="en-US"/>
              <a:t>Click to edit Master text styles</a:t>
            </a:r>
          </a:p>
        </p:txBody>
      </p:sp>
    </p:spTree>
    <p:extLst>
      <p:ext uri="{BB962C8B-B14F-4D97-AF65-F5344CB8AC3E}">
        <p14:creationId xmlns:p14="http://schemas.microsoft.com/office/powerpoint/2010/main" val="166311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4680"/>
            <a:ext cx="10972320" cy="1142640"/>
          </a:xfrm>
          <a:prstGeom prst="rect">
            <a:avLst/>
          </a:prstGeom>
        </p:spPr>
        <p:txBody>
          <a:bodyPr anchor="ctr"/>
          <a:lstStyle/>
          <a:p>
            <a:pPr algn="ctr">
              <a:lnSpc>
                <a:spcPct val="100000"/>
              </a:lnSpc>
            </a:pPr>
            <a:r>
              <a:rPr lang="en-US" sz="4400">
                <a:solidFill>
                  <a:srgbClr val="000000"/>
                </a:solidFill>
                <a:latin typeface="Arial"/>
              </a:rPr>
              <a:t>Click to edit the title text formatClick to edit Master title style</a:t>
            </a:r>
            <a:endParaRPr/>
          </a:p>
        </p:txBody>
      </p:sp>
      <p:sp>
        <p:nvSpPr>
          <p:cNvPr id="6" name="PlaceHolder 2"/>
          <p:cNvSpPr>
            <a:spLocks noGrp="1"/>
          </p:cNvSpPr>
          <p:nvPr>
            <p:ph type="body"/>
          </p:nvPr>
        </p:nvSpPr>
        <p:spPr>
          <a:xfrm>
            <a:off x="609600" y="1600200"/>
            <a:ext cx="10972320" cy="4525560"/>
          </a:xfrm>
          <a:prstGeom prst="rect">
            <a:avLst/>
          </a:prstGeom>
        </p:spPr>
        <p:txBody>
          <a:bodyPr/>
          <a:lstStyle/>
          <a:p>
            <a:pPr>
              <a:buSzPct val="45000"/>
              <a:buFont typeface="StarSymbol"/>
              <a:buChar char=""/>
            </a:pPr>
            <a:r>
              <a:rPr lang="en-US" sz="3200">
                <a:solidFill>
                  <a:srgbClr val="000000"/>
                </a:solidFill>
                <a:latin typeface="Arial"/>
              </a:rPr>
              <a:t>Click to edit the outline text format</a:t>
            </a:r>
            <a:endParaRPr/>
          </a:p>
          <a:p>
            <a:pPr lvl="1">
              <a:buSzPct val="75000"/>
              <a:buFont typeface="StarSymbol"/>
              <a:buChar char=""/>
            </a:pPr>
            <a:r>
              <a:rPr lang="en-US" sz="3200">
                <a:solidFill>
                  <a:srgbClr val="000000"/>
                </a:solidFill>
                <a:latin typeface="Arial"/>
              </a:rPr>
              <a:t>Second Outline Level</a:t>
            </a:r>
            <a:endParaRPr/>
          </a:p>
          <a:p>
            <a:pPr lvl="2">
              <a:buSzPct val="45000"/>
              <a:buFont typeface="StarSymbol"/>
              <a:buChar char=""/>
            </a:pPr>
            <a:r>
              <a:rPr lang="en-US" sz="3200">
                <a:solidFill>
                  <a:srgbClr val="000000"/>
                </a:solidFill>
                <a:latin typeface="Arial"/>
              </a:rPr>
              <a:t>Third Outline Level</a:t>
            </a:r>
            <a:endParaRPr/>
          </a:p>
          <a:p>
            <a:pPr lvl="3">
              <a:buSzPct val="75000"/>
              <a:buFont typeface="StarSymbol"/>
              <a:buChar char=""/>
            </a:pPr>
            <a:r>
              <a:rPr lang="en-US" sz="3200">
                <a:solidFill>
                  <a:srgbClr val="000000"/>
                </a:solidFill>
                <a:latin typeface="Arial"/>
              </a:rPr>
              <a:t>Fourth Outline Level</a:t>
            </a:r>
            <a:endParaRPr/>
          </a:p>
          <a:p>
            <a:pPr lvl="4">
              <a:buSzPct val="45000"/>
              <a:buFont typeface="StarSymbol"/>
              <a:buChar char=""/>
            </a:pPr>
            <a:r>
              <a:rPr lang="en-US" sz="3200">
                <a:solidFill>
                  <a:srgbClr val="000000"/>
                </a:solidFill>
                <a:latin typeface="Arial"/>
              </a:rPr>
              <a:t>Fifth Outline Level</a:t>
            </a:r>
            <a:endParaRPr/>
          </a:p>
          <a:p>
            <a:pPr lvl="5">
              <a:buSzPct val="45000"/>
              <a:buFont typeface="StarSymbol"/>
              <a:buChar char=""/>
            </a:pPr>
            <a:r>
              <a:rPr lang="en-US" sz="3200">
                <a:solidFill>
                  <a:srgbClr val="000000"/>
                </a:solidFill>
                <a:latin typeface="Arial"/>
              </a:rPr>
              <a:t>Sixth Outline Level</a:t>
            </a:r>
            <a:endParaRPr/>
          </a:p>
          <a:p>
            <a:pPr>
              <a:lnSpc>
                <a:spcPct val="100000"/>
              </a:lnSpc>
              <a:buFont typeface="StarSymbol"/>
              <a:buChar char=""/>
            </a:pPr>
            <a:r>
              <a:rPr lang="en-US" sz="3200">
                <a:solidFill>
                  <a:srgbClr val="000000"/>
                </a:solidFill>
                <a:latin typeface="Arial"/>
              </a:rPr>
              <a:t>Seventh Outline LevelClick to edit Master text styles</a:t>
            </a:r>
            <a:endParaRPr/>
          </a:p>
          <a:p>
            <a:pPr lvl="1">
              <a:lnSpc>
                <a:spcPct val="100000"/>
              </a:lnSpc>
              <a:buFont typeface="StarSymbol"/>
              <a:buChar char=""/>
            </a:pPr>
            <a:r>
              <a:rPr lang="en-US" sz="2800">
                <a:solidFill>
                  <a:srgbClr val="000000"/>
                </a:solidFill>
                <a:latin typeface="Arial"/>
              </a:rPr>
              <a:t>Second level</a:t>
            </a:r>
            <a:endParaRPr/>
          </a:p>
          <a:p>
            <a:pPr lvl="2">
              <a:lnSpc>
                <a:spcPct val="100000"/>
              </a:lnSpc>
              <a:buFont typeface="StarSymbol"/>
              <a:buChar char=""/>
            </a:pPr>
            <a:r>
              <a:rPr lang="en-US" sz="2400">
                <a:solidFill>
                  <a:srgbClr val="000000"/>
                </a:solidFill>
                <a:latin typeface="Arial"/>
              </a:rPr>
              <a:t>Third level</a:t>
            </a:r>
            <a:endParaRPr/>
          </a:p>
          <a:p>
            <a:pPr lvl="3">
              <a:lnSpc>
                <a:spcPct val="100000"/>
              </a:lnSpc>
              <a:buFont typeface="StarSymbol"/>
              <a:buChar char=""/>
            </a:pPr>
            <a:r>
              <a:rPr lang="en-US" sz="2000">
                <a:solidFill>
                  <a:srgbClr val="000000"/>
                </a:solidFill>
                <a:latin typeface="Arial"/>
              </a:rPr>
              <a:t>Fourth level</a:t>
            </a:r>
            <a:endParaRPr/>
          </a:p>
          <a:p>
            <a:pPr lvl="4">
              <a:lnSpc>
                <a:spcPct val="100000"/>
              </a:lnSpc>
              <a:buFont typeface="StarSymbol"/>
              <a:buChar char="»"/>
            </a:pPr>
            <a:r>
              <a:rPr lang="en-US" sz="2000">
                <a:solidFill>
                  <a:srgbClr val="000000"/>
                </a:solidFill>
                <a:latin typeface="Arial"/>
              </a:rPr>
              <a:t>Fifth level</a:t>
            </a:r>
            <a:endParaRPr/>
          </a:p>
        </p:txBody>
      </p:sp>
      <p:sp>
        <p:nvSpPr>
          <p:cNvPr id="2" name="PlaceHolder 3"/>
          <p:cNvSpPr>
            <a:spLocks noGrp="1"/>
          </p:cNvSpPr>
          <p:nvPr>
            <p:ph type="dt"/>
          </p:nvPr>
        </p:nvSpPr>
        <p:spPr>
          <a:xfrm>
            <a:off x="609600" y="6245280"/>
            <a:ext cx="2844480" cy="475920"/>
          </a:xfrm>
          <a:prstGeom prst="rect">
            <a:avLst/>
          </a:prstGeom>
        </p:spPr>
        <p:txBody>
          <a:bodyPr/>
          <a:lstStyle/>
          <a:p>
            <a:endParaRPr lang="en-ZA"/>
          </a:p>
        </p:txBody>
      </p:sp>
      <p:sp>
        <p:nvSpPr>
          <p:cNvPr id="3" name="PlaceHolder 4"/>
          <p:cNvSpPr>
            <a:spLocks noGrp="1"/>
          </p:cNvSpPr>
          <p:nvPr>
            <p:ph type="ftr"/>
          </p:nvPr>
        </p:nvSpPr>
        <p:spPr>
          <a:xfrm>
            <a:off x="4165440" y="6245280"/>
            <a:ext cx="3860160" cy="475920"/>
          </a:xfrm>
          <a:prstGeom prst="rect">
            <a:avLst/>
          </a:prstGeom>
        </p:spPr>
        <p:txBody>
          <a:bodyPr/>
          <a:lstStyle/>
          <a:p>
            <a:endParaRPr lang="en-ZA"/>
          </a:p>
        </p:txBody>
      </p:sp>
      <p:sp>
        <p:nvSpPr>
          <p:cNvPr id="4" name="PlaceHolder 5"/>
          <p:cNvSpPr>
            <a:spLocks noGrp="1"/>
          </p:cNvSpPr>
          <p:nvPr>
            <p:ph type="sldNum"/>
          </p:nvPr>
        </p:nvSpPr>
        <p:spPr>
          <a:xfrm>
            <a:off x="8737440" y="6245280"/>
            <a:ext cx="2844480" cy="475920"/>
          </a:xfrm>
          <a:prstGeom prst="rect">
            <a:avLst/>
          </a:prstGeom>
        </p:spPr>
        <p:txBody>
          <a:bodyPr/>
          <a:lstStyle/>
          <a:p>
            <a:fld id="{202AC657-E4CF-4BCC-87C8-0F5200DF3D93}" type="slidenum">
              <a:rPr lang="en-ZA" smtClean="0"/>
              <a:t>‹#›</a:t>
            </a:fld>
            <a:endParaRPr lang="en-ZA"/>
          </a:p>
        </p:txBody>
      </p:sp>
    </p:spTree>
    <p:extLst>
      <p:ext uri="{BB962C8B-B14F-4D97-AF65-F5344CB8AC3E}">
        <p14:creationId xmlns:p14="http://schemas.microsoft.com/office/powerpoint/2010/main" val="74936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a:xfrm>
            <a:off x="197963" y="228600"/>
            <a:ext cx="11383957" cy="6505575"/>
          </a:xfrm>
        </p:spPr>
        <p:txBody>
          <a:bodyPr/>
          <a:lstStyle/>
          <a:p>
            <a:pPr marL="0" indent="0" algn="ctr">
              <a:buNone/>
            </a:pPr>
            <a:r>
              <a:rPr lang="en-GB" sz="4400" b="1" kern="0" dirty="0">
                <a:solidFill>
                  <a:srgbClr val="000000"/>
                </a:solidFill>
                <a:latin typeface="Times New Roman" panose="02020603050405020304" pitchFamily="18" charset="0"/>
                <a:ea typeface="+mj-ea"/>
                <a:cs typeface="Times New Roman" panose="02020603050405020304" pitchFamily="18" charset="0"/>
              </a:rPr>
              <a:t>Towards optimized characterization of maize cultivars in the small-scale farms of the Mutale River catchment based on UAV data and ensemble machine learning algorithms</a:t>
            </a:r>
            <a:endParaRPr lang="en-ZA" sz="4400" b="1" kern="0" dirty="0">
              <a:solidFill>
                <a:srgbClr val="000000"/>
              </a:solidFill>
              <a:latin typeface="Times New Roman" panose="02020603050405020304" pitchFamily="18" charset="0"/>
              <a:ea typeface="+mj-ea"/>
              <a:cs typeface="Times New Roman" panose="02020603050405020304" pitchFamily="18" charset="0"/>
            </a:endParaRPr>
          </a:p>
          <a:p>
            <a:pPr marL="0" indent="0" algn="ctr">
              <a:buNone/>
            </a:pPr>
            <a:r>
              <a:rPr lang="en-ZA"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p>
          <a:p>
            <a:pPr marL="0" indent="0" algn="ctr">
              <a:buNone/>
            </a:pPr>
            <a:r>
              <a:rPr lang="en-ZA"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Mfamana Sange</a:t>
            </a:r>
          </a:p>
          <a:p>
            <a:pPr marL="0" lvl="0" indent="0" algn="ctr" fontAlgn="base">
              <a:lnSpc>
                <a:spcPct val="100000"/>
              </a:lnSpc>
              <a:spcBef>
                <a:spcPct val="20000"/>
              </a:spcBef>
              <a:spcAft>
                <a:spcPct val="0"/>
              </a:spcAft>
              <a:buNone/>
            </a:pPr>
            <a:r>
              <a:rPr lang="en-ZA" sz="24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Of GIS &amp; Remote Sensing, Faculty Of Science And Agriculture</a:t>
            </a:r>
          </a:p>
          <a:p>
            <a:pPr marL="0" lvl="0" indent="0" algn="ctr" fontAlgn="base">
              <a:lnSpc>
                <a:spcPct val="100000"/>
              </a:lnSpc>
              <a:spcBef>
                <a:spcPct val="20000"/>
              </a:spcBef>
              <a:spcAft>
                <a:spcPct val="0"/>
              </a:spcAft>
              <a:buNone/>
            </a:pPr>
            <a:r>
              <a:rPr lang="en-ZA" sz="24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University Of Fort Hare</a:t>
            </a:r>
          </a:p>
          <a:p>
            <a:pPr marL="0" indent="0" algn="ctr" fontAlgn="base">
              <a:lnSpc>
                <a:spcPct val="100000"/>
              </a:lnSpc>
              <a:spcBef>
                <a:spcPct val="20000"/>
              </a:spcBef>
              <a:spcAft>
                <a:spcPct val="0"/>
              </a:spcAft>
              <a:buNone/>
            </a:pPr>
            <a:endParaRPr lang="en-ZA" sz="24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fontAlgn="base">
              <a:lnSpc>
                <a:spcPct val="100000"/>
              </a:lnSpc>
              <a:spcBef>
                <a:spcPct val="20000"/>
              </a:spcBef>
              <a:spcAft>
                <a:spcPct val="0"/>
              </a:spcAft>
              <a:buNone/>
            </a:pPr>
            <a:r>
              <a:rPr lang="en-ZA" sz="2400"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Supervisor: Dr N Ndou</a:t>
            </a:r>
            <a:endParaRPr lang="en-ZA"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270493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4C2-3D20-D602-D560-C1B3FC7562C1}"/>
              </a:ext>
            </a:extLst>
          </p:cNvPr>
          <p:cNvSpPr>
            <a:spLocks noGrp="1"/>
          </p:cNvSpPr>
          <p:nvPr>
            <p:ph type="title"/>
          </p:nvPr>
        </p:nvSpPr>
        <p:spPr>
          <a:xfrm>
            <a:off x="609600" y="274680"/>
            <a:ext cx="10972320" cy="790640"/>
          </a:xfrm>
        </p:spPr>
        <p:txBody>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t>
            </a:r>
            <a:r>
              <a:rPr lang="en-GB"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 </a:t>
            </a:r>
            <a:r>
              <a:rPr lang="en-GB" sz="1600" b="1" kern="0"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rPr>
              <a:t>Hyperspectral data for spectral reflectance for various crops in the study.</a:t>
            </a:r>
            <a:endParaRPr lang="en-US" sz="16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01B13C0-E684-A019-53FC-358C6BBCEC35}"/>
              </a:ext>
            </a:extLst>
          </p:cNvPr>
          <p:cNvPicPr>
            <a:picLocks noChangeAspect="1"/>
          </p:cNvPicPr>
          <p:nvPr/>
        </p:nvPicPr>
        <p:blipFill>
          <a:blip r:embed="rId3"/>
          <a:stretch>
            <a:fillRect/>
          </a:stretch>
        </p:blipFill>
        <p:spPr>
          <a:xfrm>
            <a:off x="284084" y="949911"/>
            <a:ext cx="7288568" cy="5741465"/>
          </a:xfrm>
          <a:prstGeom prst="rect">
            <a:avLst/>
          </a:prstGeom>
        </p:spPr>
      </p:pic>
      <p:sp>
        <p:nvSpPr>
          <p:cNvPr id="5" name="Text Placeholder 4">
            <a:extLst>
              <a:ext uri="{FF2B5EF4-FFF2-40B4-BE49-F238E27FC236}">
                <a16:creationId xmlns:a16="http://schemas.microsoft.com/office/drawing/2014/main" id="{17493CEB-AF0E-61D2-B02D-2B9CB21A5904}"/>
              </a:ext>
            </a:extLst>
          </p:cNvPr>
          <p:cNvSpPr>
            <a:spLocks noGrp="1"/>
          </p:cNvSpPr>
          <p:nvPr>
            <p:ph type="body"/>
          </p:nvPr>
        </p:nvSpPr>
        <p:spPr>
          <a:xfrm>
            <a:off x="7643674" y="1970843"/>
            <a:ext cx="4403324" cy="1899821"/>
          </a:xfrm>
        </p:spPr>
        <p:txBody>
          <a:bodyPr/>
          <a:lstStyle/>
          <a:p>
            <a:pPr>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The reflectance deviation was obtained in (a) 600 - 800 nm, (b) 810 - 980 nm, (c)1600 - 1790 nm and (d) 2200 - 2350 nm spectral wavelengths.</a:t>
            </a:r>
          </a:p>
          <a:p>
            <a:pPr>
              <a:buFont typeface="Courier New" panose="02070309020205020404" pitchFamily="49" charset="0"/>
              <a:buChar char="o"/>
            </a:pPr>
            <a:endParaRPr lang="en-GB" sz="18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These spectral wavelengths are the suitable ones form spectrally distinguishing maize cultivars from other crops.</a:t>
            </a:r>
            <a:endParaRPr lang="en-Z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65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4C2-3D20-D602-D560-C1B3FC7562C1}"/>
              </a:ext>
            </a:extLst>
          </p:cNvPr>
          <p:cNvSpPr>
            <a:spLocks noGrp="1"/>
          </p:cNvSpPr>
          <p:nvPr>
            <p:ph type="title"/>
          </p:nvPr>
        </p:nvSpPr>
        <p:spPr>
          <a:xfrm>
            <a:off x="133350" y="86741"/>
            <a:ext cx="11448570" cy="536824"/>
          </a:xfrm>
        </p:spPr>
        <p:txBody>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t>
            </a:r>
            <a:r>
              <a:rPr lang="en-GB"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 - Reflectance behaviour of maize cultivars in ASD spectral regions corresponding to the UAV spectral wavelengths</a:t>
            </a:r>
            <a:endParaRPr lang="en-US" sz="2400" b="1" dirty="0">
              <a:effectLst>
                <a:outerShdw blurRad="38100" dist="38100" dir="2700000" algn="tl">
                  <a:srgbClr val="000000">
                    <a:alpha val="43137"/>
                  </a:srgbClr>
                </a:outerShdw>
              </a:effectLst>
            </a:endParaRPr>
          </a:p>
        </p:txBody>
      </p:sp>
      <p:sp>
        <p:nvSpPr>
          <p:cNvPr id="7" name="Text Placeholder 6">
            <a:extLst>
              <a:ext uri="{FF2B5EF4-FFF2-40B4-BE49-F238E27FC236}">
                <a16:creationId xmlns:a16="http://schemas.microsoft.com/office/drawing/2014/main" id="{30F2D452-8118-F353-64A6-2C76F49A9C69}"/>
              </a:ext>
            </a:extLst>
          </p:cNvPr>
          <p:cNvSpPr>
            <a:spLocks noGrp="1"/>
          </p:cNvSpPr>
          <p:nvPr>
            <p:ph type="body"/>
          </p:nvPr>
        </p:nvSpPr>
        <p:spPr>
          <a:xfrm>
            <a:off x="133350" y="679417"/>
            <a:ext cx="9974746" cy="536824"/>
          </a:xfrm>
        </p:spPr>
        <p:txBody>
          <a:bodyPr/>
          <a:lstStyle/>
          <a:p>
            <a:pPr marL="285750" indent="-285750">
              <a:buFont typeface="Courier New" panose="02070309020205020404" pitchFamily="49" charset="0"/>
              <a:buChar char="o"/>
            </a:pPr>
            <a:r>
              <a:rPr lang="en-GB" sz="1800" kern="0" dirty="0">
                <a:effectLst/>
                <a:latin typeface="Times New Roman" panose="02020603050405020304" pitchFamily="18" charset="0"/>
                <a:ea typeface="SimSun" panose="02010600030101010101" pitchFamily="2" charset="-122"/>
              </a:rPr>
              <a:t>Reflectance behaviour of maize cultivars in ASD spectral regions corresponding to the UAV spectral wavelengths</a:t>
            </a:r>
            <a:endParaRPr lang="en-US" sz="180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59EF81BC-440B-F0B0-7FFB-39F94624A497}"/>
              </a:ext>
            </a:extLst>
          </p:cNvPr>
          <p:cNvSpPr>
            <a:spLocks noGrp="1"/>
          </p:cNvSpPr>
          <p:nvPr>
            <p:ph type="body"/>
          </p:nvPr>
        </p:nvSpPr>
        <p:spPr>
          <a:xfrm>
            <a:off x="7020974" y="1855433"/>
            <a:ext cx="5037675" cy="1588981"/>
          </a:xfrm>
        </p:spPr>
        <p:txBody>
          <a:bodyPr/>
          <a:lstStyle/>
          <a:p>
            <a:pPr marL="285750" indent="-285750" algn="just">
              <a:lnSpc>
                <a:spcPct val="100000"/>
              </a:lnSpc>
              <a:buFont typeface="Courier New" panose="02070309020205020404" pitchFamily="49" charset="0"/>
              <a:buChar char="o"/>
            </a:pPr>
            <a:r>
              <a:rPr lang="en-GB" sz="1800" kern="0" dirty="0">
                <a:effectLst/>
                <a:latin typeface="Times New Roman" panose="02020603050405020304" pitchFamily="18" charset="0"/>
                <a:ea typeface="SimSun" panose="02010600030101010101" pitchFamily="2" charset="-122"/>
              </a:rPr>
              <a:t>Maize cultivars reflectance was noted to be higher than sweet potato crop reflectance in the NIR spectral wavelength.</a:t>
            </a:r>
          </a:p>
          <a:p>
            <a:pPr algn="just">
              <a:lnSpc>
                <a:spcPct val="100000"/>
              </a:lnSpc>
            </a:pPr>
            <a:endParaRPr lang="en-GB" sz="1800" kern="0" dirty="0">
              <a:effectLst/>
              <a:latin typeface="Times New Roman" panose="02020603050405020304" pitchFamily="18" charset="0"/>
              <a:ea typeface="SimSun" panose="02010600030101010101" pitchFamily="2" charset="-122"/>
            </a:endParaRPr>
          </a:p>
          <a:p>
            <a:pPr marL="285750" indent="-285750" algn="just">
              <a:lnSpc>
                <a:spcPct val="100000"/>
              </a:lnSpc>
              <a:buFont typeface="Courier New" panose="02070309020205020404" pitchFamily="49" charset="0"/>
              <a:buChar char="o"/>
            </a:pPr>
            <a:r>
              <a:rPr lang="en-GB" sz="1800" kern="0" dirty="0">
                <a:effectLst/>
                <a:latin typeface="Times New Roman" panose="02020603050405020304" pitchFamily="18" charset="0"/>
                <a:ea typeface="SimSun" panose="02010600030101010101" pitchFamily="2" charset="-122"/>
              </a:rPr>
              <a:t>By implications, red edge and NIR spectral wavelengths can be used to spectrally distinguish maize cultivars from cabbage, sweet potato and sugar bean crops.</a:t>
            </a:r>
            <a:endParaRPr lang="en-US" dirty="0"/>
          </a:p>
        </p:txBody>
      </p:sp>
      <p:pic>
        <p:nvPicPr>
          <p:cNvPr id="3" name="Picture 2">
            <a:extLst>
              <a:ext uri="{FF2B5EF4-FFF2-40B4-BE49-F238E27FC236}">
                <a16:creationId xmlns:a16="http://schemas.microsoft.com/office/drawing/2014/main" id="{1441A447-D559-A57B-3F18-7DC168E10BBF}"/>
              </a:ext>
            </a:extLst>
          </p:cNvPr>
          <p:cNvPicPr>
            <a:picLocks noChangeAspect="1"/>
          </p:cNvPicPr>
          <p:nvPr/>
        </p:nvPicPr>
        <p:blipFill>
          <a:blip r:embed="rId3"/>
          <a:stretch>
            <a:fillRect/>
          </a:stretch>
        </p:blipFill>
        <p:spPr>
          <a:xfrm>
            <a:off x="133351" y="1216241"/>
            <a:ext cx="6780786" cy="5433134"/>
          </a:xfrm>
          <a:prstGeom prst="rect">
            <a:avLst/>
          </a:prstGeom>
        </p:spPr>
      </p:pic>
      <p:pic>
        <p:nvPicPr>
          <p:cNvPr id="5" name="Picture 4">
            <a:extLst>
              <a:ext uri="{FF2B5EF4-FFF2-40B4-BE49-F238E27FC236}">
                <a16:creationId xmlns:a16="http://schemas.microsoft.com/office/drawing/2014/main" id="{2E0736E8-FD1B-AF7A-25BA-C4E61AC7F275}"/>
              </a:ext>
            </a:extLst>
          </p:cNvPr>
          <p:cNvPicPr>
            <a:picLocks noChangeAspect="1"/>
          </p:cNvPicPr>
          <p:nvPr/>
        </p:nvPicPr>
        <p:blipFill>
          <a:blip r:embed="rId4"/>
          <a:stretch>
            <a:fillRect/>
          </a:stretch>
        </p:blipFill>
        <p:spPr>
          <a:xfrm>
            <a:off x="7041729" y="3773010"/>
            <a:ext cx="5016920" cy="2876365"/>
          </a:xfrm>
          <a:prstGeom prst="rect">
            <a:avLst/>
          </a:prstGeom>
        </p:spPr>
      </p:pic>
    </p:spTree>
    <p:extLst>
      <p:ext uri="{BB962C8B-B14F-4D97-AF65-F5344CB8AC3E}">
        <p14:creationId xmlns:p14="http://schemas.microsoft.com/office/powerpoint/2010/main" val="272830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5FEA88-232E-329D-026F-6736A71B04B5}"/>
              </a:ext>
            </a:extLst>
          </p:cNvPr>
          <p:cNvSpPr>
            <a:spLocks noGrp="1"/>
          </p:cNvSpPr>
          <p:nvPr>
            <p:ph type="title"/>
          </p:nvPr>
        </p:nvSpPr>
        <p:spPr>
          <a:xfrm>
            <a:off x="609600" y="274680"/>
            <a:ext cx="10972320" cy="302369"/>
          </a:xfrm>
        </p:spPr>
        <p:txBody>
          <a:bodyPr/>
          <a:lstStyle/>
          <a:p>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RESULTS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GB"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 – Demarcation of maize cultivars using thresholding</a:t>
            </a:r>
            <a:endParaRPr lang="en-US" sz="2400" dirty="0"/>
          </a:p>
        </p:txBody>
      </p:sp>
      <p:pic>
        <p:nvPicPr>
          <p:cNvPr id="2" name="Picture 1">
            <a:extLst>
              <a:ext uri="{FF2B5EF4-FFF2-40B4-BE49-F238E27FC236}">
                <a16:creationId xmlns:a16="http://schemas.microsoft.com/office/drawing/2014/main" id="{CBEBB8C9-A8E6-0764-8E0F-52408E0AA637}"/>
              </a:ext>
            </a:extLst>
          </p:cNvPr>
          <p:cNvPicPr>
            <a:picLocks noChangeAspect="1"/>
          </p:cNvPicPr>
          <p:nvPr/>
        </p:nvPicPr>
        <p:blipFill>
          <a:blip r:embed="rId2"/>
          <a:stretch>
            <a:fillRect/>
          </a:stretch>
        </p:blipFill>
        <p:spPr>
          <a:xfrm>
            <a:off x="238124" y="685799"/>
            <a:ext cx="7174729" cy="5422037"/>
          </a:xfrm>
          <a:prstGeom prst="rect">
            <a:avLst/>
          </a:prstGeom>
        </p:spPr>
      </p:pic>
      <p:sp>
        <p:nvSpPr>
          <p:cNvPr id="3" name="Subtitle 2">
            <a:extLst>
              <a:ext uri="{FF2B5EF4-FFF2-40B4-BE49-F238E27FC236}">
                <a16:creationId xmlns:a16="http://schemas.microsoft.com/office/drawing/2014/main" id="{1EF65959-0F52-C2EA-F3EC-F66DFACE4926}"/>
              </a:ext>
            </a:extLst>
          </p:cNvPr>
          <p:cNvSpPr>
            <a:spLocks noGrp="1"/>
          </p:cNvSpPr>
          <p:nvPr>
            <p:ph type="subTitle"/>
          </p:nvPr>
        </p:nvSpPr>
        <p:spPr>
          <a:xfrm>
            <a:off x="7705816" y="1313895"/>
            <a:ext cx="4350060" cy="4385569"/>
          </a:xfrm>
        </p:spPr>
        <p:txBody>
          <a:bodyPr/>
          <a:lstStyle/>
          <a:p>
            <a:r>
              <a:rPr lang="en-GB" sz="1800" dirty="0">
                <a:latin typeface="Times New Roman" panose="02020603050405020304" pitchFamily="18" charset="0"/>
                <a:cs typeface="Times New Roman" panose="02020603050405020304" pitchFamily="18" charset="0"/>
              </a:rPr>
              <a:t>Demarcation of maize cultivars from (a) blue, (b) green, (c) red, (d) red edge and (e) NIR spectral bands </a:t>
            </a:r>
          </a:p>
          <a:p>
            <a:r>
              <a:rPr lang="en-GB" sz="1800" dirty="0">
                <a:latin typeface="Times New Roman" panose="02020603050405020304" pitchFamily="18" charset="0"/>
                <a:cs typeface="Times New Roman" panose="02020603050405020304" pitchFamily="18" charset="0"/>
              </a:rPr>
              <a:t>The minimum and maximum spectral reflectance values used to demarcate various crops from the UAV spectral bands revealed inaccurate patterns. Whereas blue (Figure 4.16a) and red (Figure 4.16c) spectral bands did not reveal any crop pattern, spectral reflectance overlap was noted between maize and almost all other crops in the UAV imagery in the red edge (Figure 4.16d) and NIR (Figure4.16e) spectral channels. </a:t>
            </a:r>
            <a:endParaRPr lang="en-Z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30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C4C2-3D20-D602-D560-C1B3FC7562C1}"/>
              </a:ext>
            </a:extLst>
          </p:cNvPr>
          <p:cNvSpPr>
            <a:spLocks noGrp="1"/>
          </p:cNvSpPr>
          <p:nvPr>
            <p:ph type="title"/>
          </p:nvPr>
        </p:nvSpPr>
        <p:spPr>
          <a:xfrm>
            <a:off x="81960" y="323850"/>
            <a:ext cx="11410470" cy="696510"/>
          </a:xfrm>
        </p:spPr>
        <p:txBody>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t>
            </a:r>
            <a:r>
              <a:rPr lang="en-GB"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 – </a:t>
            </a:r>
            <a:r>
              <a:rPr lang="en-US" alt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Integration of UAV vegetation indices with LAI </a:t>
            </a:r>
            <a:r>
              <a:rPr lang="en-US" sz="2000" b="1"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b="1"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9EA5F90D-6541-0288-D46B-F3917E51A822}"/>
              </a:ext>
            </a:extLst>
          </p:cNvPr>
          <p:cNvSpPr>
            <a:spLocks noGrp="1"/>
          </p:cNvSpPr>
          <p:nvPr>
            <p:ph type="body"/>
          </p:nvPr>
        </p:nvSpPr>
        <p:spPr>
          <a:xfrm>
            <a:off x="8904302" y="1890944"/>
            <a:ext cx="3205737" cy="2351119"/>
          </a:xfrm>
        </p:spPr>
        <p:txBody>
          <a:bodyPr/>
          <a:lstStyle/>
          <a:p>
            <a:pPr marL="0" indent="0" algn="just">
              <a:lnSpc>
                <a:spcPct val="100000"/>
              </a:lnSpc>
              <a:buNone/>
            </a:pPr>
            <a:endParaRPr lang="en-GB" sz="1800" kern="0" dirty="0">
              <a:latin typeface="Times New Roman" panose="02020603050405020304" pitchFamily="18" charset="0"/>
              <a:ea typeface="SimSun" panose="02010600030101010101" pitchFamily="2" charset="-122"/>
            </a:endParaRPr>
          </a:p>
          <a:p>
            <a:pPr marL="285750" indent="-285750" algn="just">
              <a:lnSpc>
                <a:spcPct val="100000"/>
              </a:lnSpc>
              <a:buFont typeface="Courier New" panose="02070309020205020404" pitchFamily="49" charset="0"/>
              <a:buChar char="o"/>
            </a:pPr>
            <a:endParaRPr lang="en-GB" sz="1800" kern="0" dirty="0">
              <a:effectLst/>
              <a:latin typeface="Times New Roman" panose="02020603050405020304" pitchFamily="18" charset="0"/>
              <a:ea typeface="SimSun" panose="02010600030101010101" pitchFamily="2" charset="-122"/>
            </a:endParaRPr>
          </a:p>
        </p:txBody>
      </p:sp>
      <p:pic>
        <p:nvPicPr>
          <p:cNvPr id="3" name="Picture 2">
            <a:extLst>
              <a:ext uri="{FF2B5EF4-FFF2-40B4-BE49-F238E27FC236}">
                <a16:creationId xmlns:a16="http://schemas.microsoft.com/office/drawing/2014/main" id="{2BDAD0B9-CCD8-776A-729A-6149AACA0966}"/>
              </a:ext>
            </a:extLst>
          </p:cNvPr>
          <p:cNvPicPr>
            <a:picLocks noChangeAspect="1"/>
          </p:cNvPicPr>
          <p:nvPr/>
        </p:nvPicPr>
        <p:blipFill>
          <a:blip r:embed="rId2"/>
          <a:stretch>
            <a:fillRect/>
          </a:stretch>
        </p:blipFill>
        <p:spPr>
          <a:xfrm>
            <a:off x="520845" y="736275"/>
            <a:ext cx="5098720" cy="2832548"/>
          </a:xfrm>
          <a:prstGeom prst="rect">
            <a:avLst/>
          </a:prstGeom>
        </p:spPr>
      </p:pic>
      <p:pic>
        <p:nvPicPr>
          <p:cNvPr id="4" name="Picture 3">
            <a:extLst>
              <a:ext uri="{FF2B5EF4-FFF2-40B4-BE49-F238E27FC236}">
                <a16:creationId xmlns:a16="http://schemas.microsoft.com/office/drawing/2014/main" id="{3F437A76-F57A-00BB-08A3-CAE9FB67292B}"/>
              </a:ext>
            </a:extLst>
          </p:cNvPr>
          <p:cNvPicPr>
            <a:picLocks noChangeAspect="1"/>
          </p:cNvPicPr>
          <p:nvPr/>
        </p:nvPicPr>
        <p:blipFill>
          <a:blip r:embed="rId3"/>
          <a:stretch>
            <a:fillRect/>
          </a:stretch>
        </p:blipFill>
        <p:spPr>
          <a:xfrm>
            <a:off x="5859263" y="736275"/>
            <a:ext cx="5504154" cy="2832548"/>
          </a:xfrm>
          <a:prstGeom prst="rect">
            <a:avLst/>
          </a:prstGeom>
        </p:spPr>
      </p:pic>
      <p:pic>
        <p:nvPicPr>
          <p:cNvPr id="8" name="Picture 7">
            <a:extLst>
              <a:ext uri="{FF2B5EF4-FFF2-40B4-BE49-F238E27FC236}">
                <a16:creationId xmlns:a16="http://schemas.microsoft.com/office/drawing/2014/main" id="{84CC0670-C61E-970D-854B-6BBB09477986}"/>
              </a:ext>
            </a:extLst>
          </p:cNvPr>
          <p:cNvPicPr>
            <a:picLocks noChangeAspect="1"/>
          </p:cNvPicPr>
          <p:nvPr/>
        </p:nvPicPr>
        <p:blipFill>
          <a:blip r:embed="rId4"/>
          <a:stretch>
            <a:fillRect/>
          </a:stretch>
        </p:blipFill>
        <p:spPr>
          <a:xfrm>
            <a:off x="520844" y="3695547"/>
            <a:ext cx="5098719" cy="3015971"/>
          </a:xfrm>
          <a:prstGeom prst="rect">
            <a:avLst/>
          </a:prstGeom>
        </p:spPr>
      </p:pic>
      <p:pic>
        <p:nvPicPr>
          <p:cNvPr id="9" name="Picture 8">
            <a:extLst>
              <a:ext uri="{FF2B5EF4-FFF2-40B4-BE49-F238E27FC236}">
                <a16:creationId xmlns:a16="http://schemas.microsoft.com/office/drawing/2014/main" id="{44C8808E-C283-C19C-20E9-88B564E71923}"/>
              </a:ext>
            </a:extLst>
          </p:cNvPr>
          <p:cNvPicPr>
            <a:picLocks noChangeAspect="1"/>
          </p:cNvPicPr>
          <p:nvPr/>
        </p:nvPicPr>
        <p:blipFill>
          <a:blip r:embed="rId5"/>
          <a:stretch>
            <a:fillRect/>
          </a:stretch>
        </p:blipFill>
        <p:spPr>
          <a:xfrm>
            <a:off x="5859263" y="3695547"/>
            <a:ext cx="5504154" cy="3015971"/>
          </a:xfrm>
          <a:prstGeom prst="rect">
            <a:avLst/>
          </a:prstGeom>
        </p:spPr>
      </p:pic>
    </p:spTree>
    <p:extLst>
      <p:ext uri="{BB962C8B-B14F-4D97-AF65-F5344CB8AC3E}">
        <p14:creationId xmlns:p14="http://schemas.microsoft.com/office/powerpoint/2010/main" val="420882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2F69-C8E0-6976-D35B-81CA59ABD0E6}"/>
              </a:ext>
            </a:extLst>
          </p:cNvPr>
          <p:cNvSpPr>
            <a:spLocks noGrp="1"/>
          </p:cNvSpPr>
          <p:nvPr>
            <p:ph type="title"/>
          </p:nvPr>
        </p:nvSpPr>
        <p:spPr>
          <a:xfrm>
            <a:off x="161925" y="-125370"/>
            <a:ext cx="10972320" cy="1143000"/>
          </a:xfrm>
        </p:spPr>
        <p:txBody>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t>
            </a:r>
            <a:r>
              <a:rPr lang="en-GB"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Cont’d) – Integration of UAV vegetation indices with LAI </a:t>
            </a:r>
            <a:endParaRPr lang="en-US" sz="2400" dirty="0"/>
          </a:p>
        </p:txBody>
      </p:sp>
      <p:pic>
        <p:nvPicPr>
          <p:cNvPr id="3" name="Picture 2">
            <a:extLst>
              <a:ext uri="{FF2B5EF4-FFF2-40B4-BE49-F238E27FC236}">
                <a16:creationId xmlns:a16="http://schemas.microsoft.com/office/drawing/2014/main" id="{E0150394-2E1E-496C-5DBF-E5D8AD4FA8C5}"/>
              </a:ext>
            </a:extLst>
          </p:cNvPr>
          <p:cNvPicPr>
            <a:picLocks noChangeAspect="1"/>
          </p:cNvPicPr>
          <p:nvPr/>
        </p:nvPicPr>
        <p:blipFill>
          <a:blip r:embed="rId2"/>
          <a:stretch>
            <a:fillRect/>
          </a:stretch>
        </p:blipFill>
        <p:spPr>
          <a:xfrm>
            <a:off x="277095" y="635643"/>
            <a:ext cx="5370990" cy="3119611"/>
          </a:xfrm>
          <a:prstGeom prst="rect">
            <a:avLst/>
          </a:prstGeom>
        </p:spPr>
      </p:pic>
      <p:pic>
        <p:nvPicPr>
          <p:cNvPr id="6" name="Picture 5">
            <a:extLst>
              <a:ext uri="{FF2B5EF4-FFF2-40B4-BE49-F238E27FC236}">
                <a16:creationId xmlns:a16="http://schemas.microsoft.com/office/drawing/2014/main" id="{49F5DEB9-633F-2733-4691-9BF85017407B}"/>
              </a:ext>
            </a:extLst>
          </p:cNvPr>
          <p:cNvPicPr>
            <a:picLocks noChangeAspect="1"/>
          </p:cNvPicPr>
          <p:nvPr/>
        </p:nvPicPr>
        <p:blipFill>
          <a:blip r:embed="rId3"/>
          <a:stretch>
            <a:fillRect/>
          </a:stretch>
        </p:blipFill>
        <p:spPr>
          <a:xfrm>
            <a:off x="5939162" y="635643"/>
            <a:ext cx="5735096" cy="3119611"/>
          </a:xfrm>
          <a:prstGeom prst="rect">
            <a:avLst/>
          </a:prstGeom>
        </p:spPr>
      </p:pic>
      <p:pic>
        <p:nvPicPr>
          <p:cNvPr id="7" name="Picture 6">
            <a:extLst>
              <a:ext uri="{FF2B5EF4-FFF2-40B4-BE49-F238E27FC236}">
                <a16:creationId xmlns:a16="http://schemas.microsoft.com/office/drawing/2014/main" id="{E0E4968A-F087-5585-9551-815F5E846F37}"/>
              </a:ext>
            </a:extLst>
          </p:cNvPr>
          <p:cNvPicPr>
            <a:picLocks noChangeAspect="1"/>
          </p:cNvPicPr>
          <p:nvPr/>
        </p:nvPicPr>
        <p:blipFill>
          <a:blip r:embed="rId4"/>
          <a:stretch>
            <a:fillRect/>
          </a:stretch>
        </p:blipFill>
        <p:spPr>
          <a:xfrm>
            <a:off x="307335" y="3916218"/>
            <a:ext cx="5340750" cy="2839689"/>
          </a:xfrm>
          <a:prstGeom prst="rect">
            <a:avLst/>
          </a:prstGeom>
        </p:spPr>
      </p:pic>
      <p:pic>
        <p:nvPicPr>
          <p:cNvPr id="8" name="Picture 7">
            <a:extLst>
              <a:ext uri="{FF2B5EF4-FFF2-40B4-BE49-F238E27FC236}">
                <a16:creationId xmlns:a16="http://schemas.microsoft.com/office/drawing/2014/main" id="{8D414252-E24C-8F57-9C0C-30A09FCE0476}"/>
              </a:ext>
            </a:extLst>
          </p:cNvPr>
          <p:cNvPicPr>
            <a:picLocks noChangeAspect="1"/>
          </p:cNvPicPr>
          <p:nvPr/>
        </p:nvPicPr>
        <p:blipFill>
          <a:blip r:embed="rId5"/>
          <a:stretch>
            <a:fillRect/>
          </a:stretch>
        </p:blipFill>
        <p:spPr>
          <a:xfrm>
            <a:off x="5939161" y="3916218"/>
            <a:ext cx="5735097" cy="2839689"/>
          </a:xfrm>
          <a:prstGeom prst="rect">
            <a:avLst/>
          </a:prstGeom>
        </p:spPr>
      </p:pic>
    </p:spTree>
    <p:extLst>
      <p:ext uri="{BB962C8B-B14F-4D97-AF65-F5344CB8AC3E}">
        <p14:creationId xmlns:p14="http://schemas.microsoft.com/office/powerpoint/2010/main" val="23627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74" y="743722"/>
            <a:ext cx="11391420" cy="419253"/>
          </a:xfrm>
        </p:spPr>
        <p:txBody>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 and Conclusion</a:t>
            </a:r>
          </a:p>
        </p:txBody>
      </p:sp>
      <p:sp>
        <p:nvSpPr>
          <p:cNvPr id="3" name="Text Placeholder 2"/>
          <p:cNvSpPr>
            <a:spLocks noGrp="1"/>
          </p:cNvSpPr>
          <p:nvPr>
            <p:ph type="subTitle"/>
          </p:nvPr>
        </p:nvSpPr>
        <p:spPr>
          <a:xfrm>
            <a:off x="0" y="1624614"/>
            <a:ext cx="11877676" cy="4678531"/>
          </a:xfrm>
        </p:spPr>
        <p:txBody>
          <a:bodyPr/>
          <a:lstStyle/>
          <a:p>
            <a:pPr marL="285750" indent="-285750" algn="just">
              <a:lnSpc>
                <a:spcPct val="150000"/>
              </a:lnSpc>
              <a:buFont typeface="Courier New" panose="02070309020205020404" pitchFamily="49" charset="0"/>
              <a:buChar char="o"/>
            </a:pPr>
            <a:r>
              <a:rPr lang="en-GB" sz="1800" kern="0" dirty="0">
                <a:effectLst/>
                <a:latin typeface="Times New Roman" panose="02020603050405020304" pitchFamily="18" charset="0"/>
                <a:ea typeface="Times New Roman" panose="02020603050405020304" pitchFamily="18" charset="0"/>
              </a:rPr>
              <a:t>This study noted that UAV imagery can provide reliable information on the spectral signatures of various crop types. The UAV imagery analysis revealed that maize cultivars can be spectrally differentiated from other types of crops based on green and NIR spectral channels. </a:t>
            </a:r>
          </a:p>
          <a:p>
            <a:pPr marL="285750" indent="-285750" algn="just">
              <a:lnSpc>
                <a:spcPct val="150000"/>
              </a:lnSpc>
              <a:buFont typeface="Courier New" panose="02070309020205020404" pitchFamily="49" charset="0"/>
              <a:buChar char="o"/>
            </a:pPr>
            <a:r>
              <a:rPr lang="en-GB" sz="1800" kern="0" dirty="0">
                <a:latin typeface="Times New Roman" panose="02020603050405020304" pitchFamily="18" charset="0"/>
                <a:ea typeface="Times New Roman" panose="02020603050405020304" pitchFamily="18" charset="0"/>
              </a:rPr>
              <a:t>The field spectrometry analysis of various crops also revealed that maize cultivars can be spectrally differentiated from other types of crops in red, NIR and SWIR spectral wavelengths.</a:t>
            </a:r>
          </a:p>
          <a:p>
            <a:pPr marL="285750" indent="-285750" algn="just">
              <a:lnSpc>
                <a:spcPct val="150000"/>
              </a:lnSpc>
              <a:buFont typeface="Courier New" panose="02070309020205020404" pitchFamily="49" charset="0"/>
              <a:buChar char="o"/>
            </a:pPr>
            <a:r>
              <a:rPr lang="en-GB" sz="1800" dirty="0">
                <a:latin typeface="Times New Roman" panose="02020603050405020304" pitchFamily="18" charset="0"/>
                <a:ea typeface="Calibri" panose="020F0502020204030204" pitchFamily="34" charset="0"/>
              </a:rPr>
              <a:t>Moreover, this study also demonstrated the ability of the generated spectral indices in characterizing crops when correlated with leaf area index (LAI). Chlorophyll content integrated with GNDVI, NDVI, NDRE, and MSAVI indices computed from UAV multispectral imagery results demonstrated their high ability to further differentiate maize cultivars from other crops</a:t>
            </a:r>
            <a:r>
              <a:rPr lang="en-ZA" sz="1800" dirty="0">
                <a:effectLst/>
                <a:latin typeface="Times New Roman" panose="02020603050405020304" pitchFamily="18" charset="0"/>
                <a:ea typeface="Calibri" panose="020F0502020204030204" pitchFamily="34" charset="0"/>
              </a:rPr>
              <a:t>.</a:t>
            </a:r>
          </a:p>
          <a:p>
            <a:pPr marL="285750" indent="-285750" algn="just">
              <a:lnSpc>
                <a:spcPct val="150000"/>
              </a:lnSpc>
              <a:buFont typeface="Courier New" panose="02070309020205020404" pitchFamily="49" charset="0"/>
              <a:buChar char="o"/>
            </a:pPr>
            <a:r>
              <a:rPr lang="en-GB" sz="1800" dirty="0">
                <a:effectLst/>
                <a:latin typeface="Times New Roman" panose="02020603050405020304" pitchFamily="18" charset="0"/>
                <a:ea typeface="Calibri" panose="020F0502020204030204" pitchFamily="34" charset="0"/>
              </a:rPr>
              <a:t>The study's findings demonstrated the effectiveness of the thresholding technique in selecting ASD data in corresponding to the UAV spectral channels and applying its demarcation, which was done using the minimum and maximum radiance value of the spectral bands identified.</a:t>
            </a:r>
            <a:endParaRPr lang="en-ZA" sz="1800" dirty="0">
              <a:effectLst/>
              <a:latin typeface="Times New Roman" panose="02020603050405020304" pitchFamily="18" charset="0"/>
              <a:ea typeface="Calibri" panose="020F0502020204030204" pitchFamily="34" charset="0"/>
            </a:endParaRPr>
          </a:p>
          <a:p>
            <a:pPr marL="285750" indent="-285750" algn="just">
              <a:lnSpc>
                <a:spcPct val="150000"/>
              </a:lnSpc>
              <a:buFont typeface="Courier New" panose="02070309020205020404" pitchFamily="49" charset="0"/>
              <a:buChar char="o"/>
            </a:pPr>
            <a:endParaRPr lang="en-GB" sz="1800" kern="0" dirty="0">
              <a:effectLst/>
              <a:latin typeface="Times New Roman" panose="02020603050405020304" pitchFamily="18" charset="0"/>
              <a:ea typeface="Times New Roman" panose="02020603050405020304" pitchFamily="18" charset="0"/>
            </a:endParaRPr>
          </a:p>
          <a:p>
            <a:pPr algn="just">
              <a:buFont typeface="Courier New" panose="02070309020205020404" pitchFamily="49" charset="0"/>
              <a:buChar char="o"/>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2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5B90-16B3-5649-FDAA-5866CF806EDB}"/>
              </a:ext>
            </a:extLst>
          </p:cNvPr>
          <p:cNvSpPr>
            <a:spLocks noGrp="1"/>
          </p:cNvSpPr>
          <p:nvPr>
            <p:ph type="title"/>
          </p:nvPr>
        </p:nvSpPr>
        <p:spPr>
          <a:xfrm>
            <a:off x="390617" y="274680"/>
            <a:ext cx="11191303" cy="675724"/>
          </a:xfrm>
        </p:spPr>
        <p:txBody>
          <a:bodyPr/>
          <a:lstStyle/>
          <a:p>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Devices used in the study</a:t>
            </a:r>
            <a:endParaRPr lang="en-ZA"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AFAF58C-BB59-C092-AB35-761F2BF71348}"/>
              </a:ext>
            </a:extLst>
          </p:cNvPr>
          <p:cNvPicPr>
            <a:picLocks noChangeAspect="1"/>
          </p:cNvPicPr>
          <p:nvPr/>
        </p:nvPicPr>
        <p:blipFill>
          <a:blip r:embed="rId2"/>
          <a:stretch>
            <a:fillRect/>
          </a:stretch>
        </p:blipFill>
        <p:spPr>
          <a:xfrm>
            <a:off x="390616" y="950404"/>
            <a:ext cx="5885897" cy="4518241"/>
          </a:xfrm>
          <a:prstGeom prst="rect">
            <a:avLst/>
          </a:prstGeom>
        </p:spPr>
      </p:pic>
      <p:pic>
        <p:nvPicPr>
          <p:cNvPr id="5" name="Picture 4">
            <a:extLst>
              <a:ext uri="{FF2B5EF4-FFF2-40B4-BE49-F238E27FC236}">
                <a16:creationId xmlns:a16="http://schemas.microsoft.com/office/drawing/2014/main" id="{AB5F73F2-180D-66A4-A17F-38EF14189087}"/>
              </a:ext>
            </a:extLst>
          </p:cNvPr>
          <p:cNvPicPr>
            <a:picLocks noChangeAspect="1"/>
          </p:cNvPicPr>
          <p:nvPr/>
        </p:nvPicPr>
        <p:blipFill>
          <a:blip r:embed="rId3"/>
          <a:stretch>
            <a:fillRect/>
          </a:stretch>
        </p:blipFill>
        <p:spPr>
          <a:xfrm>
            <a:off x="6640498" y="950404"/>
            <a:ext cx="5160886" cy="4518241"/>
          </a:xfrm>
          <a:prstGeom prst="rect">
            <a:avLst/>
          </a:prstGeom>
        </p:spPr>
      </p:pic>
    </p:spTree>
    <p:extLst>
      <p:ext uri="{BB962C8B-B14F-4D97-AF65-F5344CB8AC3E}">
        <p14:creationId xmlns:p14="http://schemas.microsoft.com/office/powerpoint/2010/main" val="224930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6BB2-166C-BF31-B34C-B1460BED3045}"/>
              </a:ext>
            </a:extLst>
          </p:cNvPr>
          <p:cNvSpPr>
            <a:spLocks noGrp="1"/>
          </p:cNvSpPr>
          <p:nvPr>
            <p:ph type="title"/>
          </p:nvPr>
        </p:nvSpPr>
        <p:spPr>
          <a:xfrm>
            <a:off x="609600" y="274680"/>
            <a:ext cx="10972320" cy="906050"/>
          </a:xfrm>
        </p:spPr>
        <p:txBody>
          <a:bodyPr/>
          <a:lstStyle/>
          <a:p>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Devices used in the study</a:t>
            </a:r>
            <a:endParaRPr lang="en-ZA"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01C3F2-8622-223F-46F8-D719E49B45D3}"/>
              </a:ext>
            </a:extLst>
          </p:cNvPr>
          <p:cNvPicPr>
            <a:picLocks noChangeAspect="1"/>
          </p:cNvPicPr>
          <p:nvPr/>
        </p:nvPicPr>
        <p:blipFill>
          <a:blip r:embed="rId2"/>
          <a:stretch>
            <a:fillRect/>
          </a:stretch>
        </p:blipFill>
        <p:spPr>
          <a:xfrm>
            <a:off x="393564" y="1180731"/>
            <a:ext cx="6344587" cy="4483222"/>
          </a:xfrm>
          <a:prstGeom prst="rect">
            <a:avLst/>
          </a:prstGeom>
        </p:spPr>
      </p:pic>
      <p:pic>
        <p:nvPicPr>
          <p:cNvPr id="5" name="Picture 4">
            <a:extLst>
              <a:ext uri="{FF2B5EF4-FFF2-40B4-BE49-F238E27FC236}">
                <a16:creationId xmlns:a16="http://schemas.microsoft.com/office/drawing/2014/main" id="{7571C220-D4EA-FF38-AC21-AF63D7541E40}"/>
              </a:ext>
            </a:extLst>
          </p:cNvPr>
          <p:cNvPicPr>
            <a:picLocks noChangeAspect="1"/>
          </p:cNvPicPr>
          <p:nvPr/>
        </p:nvPicPr>
        <p:blipFill>
          <a:blip r:embed="rId3"/>
          <a:stretch>
            <a:fillRect/>
          </a:stretch>
        </p:blipFill>
        <p:spPr>
          <a:xfrm>
            <a:off x="7048870" y="1180730"/>
            <a:ext cx="4939975" cy="4323424"/>
          </a:xfrm>
          <a:prstGeom prst="rect">
            <a:avLst/>
          </a:prstGeom>
        </p:spPr>
      </p:pic>
    </p:spTree>
    <p:extLst>
      <p:ext uri="{BB962C8B-B14F-4D97-AF65-F5344CB8AC3E}">
        <p14:creationId xmlns:p14="http://schemas.microsoft.com/office/powerpoint/2010/main" val="334973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1E53-2569-1F84-197B-61B5411BC95B}"/>
              </a:ext>
            </a:extLst>
          </p:cNvPr>
          <p:cNvSpPr>
            <a:spLocks noGrp="1"/>
          </p:cNvSpPr>
          <p:nvPr>
            <p:ph type="title"/>
          </p:nvPr>
        </p:nvSpPr>
        <p:spPr>
          <a:xfrm>
            <a:off x="609600" y="274680"/>
            <a:ext cx="10972320" cy="715920"/>
          </a:xfrm>
        </p:spPr>
        <p:txBody>
          <a:bodyPr/>
          <a:lstStyle/>
          <a:p>
            <a:r>
              <a:rPr lang="en-Z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 </a:t>
            </a:r>
            <a:endParaRPr lang="en-US" dirty="0"/>
          </a:p>
        </p:txBody>
      </p:sp>
      <p:sp>
        <p:nvSpPr>
          <p:cNvPr id="3" name="Subtitle 2">
            <a:extLst>
              <a:ext uri="{FF2B5EF4-FFF2-40B4-BE49-F238E27FC236}">
                <a16:creationId xmlns:a16="http://schemas.microsoft.com/office/drawing/2014/main" id="{7AF2085A-8127-9F02-3C68-F3FA014D3F77}"/>
              </a:ext>
            </a:extLst>
          </p:cNvPr>
          <p:cNvSpPr>
            <a:spLocks noGrp="1"/>
          </p:cNvSpPr>
          <p:nvPr>
            <p:ph type="subTitle"/>
          </p:nvPr>
        </p:nvSpPr>
        <p:spPr>
          <a:xfrm>
            <a:off x="207388" y="990600"/>
            <a:ext cx="11777465" cy="5787272"/>
          </a:xfrm>
        </p:spPr>
        <p:txBody>
          <a:bodyPr/>
          <a:lstStyle/>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Ngie, A., Ahmed, F., Abutaleb, K. and Ishimwe, R., 2014, October. Discrimination of maize cultivars using hyperspectral remote sensing. In Proceedings of the 10th International Conference of AARSE (p. 378).</a:t>
            </a:r>
          </a:p>
          <a:p>
            <a:pPr marL="285750" indent="-285750" algn="just">
              <a:lnSpc>
                <a:spcPct val="100000"/>
              </a:lnSpc>
              <a:buFont typeface="Courier New" panose="02070309020205020404" pitchFamily="49" charset="0"/>
              <a:buChar char="o"/>
            </a:pPr>
            <a:endParaRPr lang="en-GB" sz="1800" b="0" i="0" dirty="0">
              <a:solidFill>
                <a:srgbClr val="000000"/>
              </a:solidFill>
              <a:effectLst/>
              <a:latin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Ray, D.K., </a:t>
            </a:r>
            <a:r>
              <a:rPr lang="en-GB" sz="1800" b="0" i="0" dirty="0" err="1">
                <a:solidFill>
                  <a:srgbClr val="000000"/>
                </a:solidFill>
                <a:effectLst/>
                <a:latin typeface="Times New Roman" panose="02020603050405020304" pitchFamily="18" charset="0"/>
              </a:rPr>
              <a:t>Ramankutty</a:t>
            </a:r>
            <a:r>
              <a:rPr lang="en-GB" sz="1800" b="0" i="0" dirty="0">
                <a:solidFill>
                  <a:srgbClr val="000000"/>
                </a:solidFill>
                <a:effectLst/>
                <a:latin typeface="Times New Roman" panose="02020603050405020304" pitchFamily="18" charset="0"/>
              </a:rPr>
              <a:t>, N., Mueller, N.D., West, P.C. and Foley, J.A., 2012. Recent patterns of crop yield growth and stagnation. Nature communications, 3(1), p.1293.</a:t>
            </a:r>
          </a:p>
          <a:p>
            <a:pPr marL="285750" indent="-285750" algn="just">
              <a:lnSpc>
                <a:spcPct val="100000"/>
              </a:lnSpc>
              <a:buFont typeface="Courier New" panose="02070309020205020404" pitchFamily="49" charset="0"/>
              <a:buChar char="o"/>
            </a:pPr>
            <a:endParaRPr lang="en-GB" sz="1800" dirty="0">
              <a:solidFill>
                <a:srgbClr val="000000"/>
              </a:solidFill>
              <a:latin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Grote, U., Fasse, A., Nguyen, T.T. and </a:t>
            </a:r>
            <a:r>
              <a:rPr lang="en-GB" sz="1800" b="0" i="0" dirty="0" err="1">
                <a:solidFill>
                  <a:srgbClr val="000000"/>
                </a:solidFill>
                <a:effectLst/>
                <a:latin typeface="Times New Roman" panose="02020603050405020304" pitchFamily="18" charset="0"/>
              </a:rPr>
              <a:t>Erenstein</a:t>
            </a:r>
            <a:r>
              <a:rPr lang="en-GB" sz="1800" b="0" i="0" dirty="0">
                <a:solidFill>
                  <a:srgbClr val="000000"/>
                </a:solidFill>
                <a:effectLst/>
                <a:latin typeface="Times New Roman" panose="02020603050405020304" pitchFamily="18" charset="0"/>
              </a:rPr>
              <a:t>, O., 2021. Food security and the dynamics of wheat and maize value chains in Africa and Asia. Frontiers in Sustainable Food Systems, 4, p.617009.</a:t>
            </a:r>
          </a:p>
          <a:p>
            <a:pPr marL="285750" indent="-285750" algn="just">
              <a:lnSpc>
                <a:spcPct val="100000"/>
              </a:lnSpc>
              <a:buFont typeface="Courier New" panose="02070309020205020404" pitchFamily="49" charset="0"/>
              <a:buChar char="o"/>
            </a:pPr>
            <a:endParaRPr lang="en-GB" sz="1800" dirty="0">
              <a:solidFill>
                <a:srgbClr val="000000"/>
              </a:solidFill>
              <a:latin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Masters, W.A., 2014. The role of small-scale farms in African agriculture. [Publisher if available].</a:t>
            </a:r>
          </a:p>
          <a:p>
            <a:pPr marL="285750" indent="-285750" algn="just">
              <a:lnSpc>
                <a:spcPct val="100000"/>
              </a:lnSpc>
              <a:buFont typeface="Courier New" panose="02070309020205020404" pitchFamily="49" charset="0"/>
              <a:buChar char="o"/>
            </a:pPr>
            <a:endParaRPr lang="en-GB" sz="1800" dirty="0">
              <a:solidFill>
                <a:srgbClr val="000000"/>
              </a:solidFill>
              <a:latin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Baloyi, R.T., 2011. Technical Efficiency in Maize Production by Small-Scale Farmers in Ga-Mothiba, Limpopo Province, South Africa.</a:t>
            </a:r>
          </a:p>
          <a:p>
            <a:pPr marL="285750" indent="-285750" algn="just">
              <a:lnSpc>
                <a:spcPct val="100000"/>
              </a:lnSpc>
              <a:buFont typeface="Courier New" panose="02070309020205020404" pitchFamily="49" charset="0"/>
              <a:buChar char="o"/>
            </a:pPr>
            <a:endParaRPr lang="en-GB" sz="1800" dirty="0">
              <a:solidFill>
                <a:srgbClr val="000000"/>
              </a:solidFill>
              <a:latin typeface="Times New Roman" panose="02020603050405020304" pitchFamily="18" charset="0"/>
            </a:endParaRPr>
          </a:p>
          <a:p>
            <a:pPr marL="285750" indent="-285750" algn="just">
              <a:lnSpc>
                <a:spcPct val="100000"/>
              </a:lnSpc>
              <a:buFont typeface="Courier New" panose="02070309020205020404" pitchFamily="49" charset="0"/>
              <a:buChar char="o"/>
            </a:pPr>
            <a:r>
              <a:rPr lang="en-GB" sz="1800" b="0" i="0" dirty="0">
                <a:solidFill>
                  <a:srgbClr val="000000"/>
                </a:solidFill>
                <a:effectLst/>
                <a:latin typeface="Times New Roman" panose="02020603050405020304" pitchFamily="18" charset="0"/>
              </a:rPr>
              <a:t>Chivasa, W., Mutanga, O. and Biradar, C., 2019. Phenology-based discrimination of maize (</a:t>
            </a:r>
            <a:r>
              <a:rPr lang="en-GB" sz="1800" b="0" i="0" dirty="0" err="1">
                <a:solidFill>
                  <a:srgbClr val="000000"/>
                </a:solidFill>
                <a:effectLst/>
                <a:latin typeface="Times New Roman" panose="02020603050405020304" pitchFamily="18" charset="0"/>
              </a:rPr>
              <a:t>Zea</a:t>
            </a:r>
            <a:r>
              <a:rPr lang="en-GB" sz="1800" b="0" i="0" dirty="0">
                <a:solidFill>
                  <a:srgbClr val="000000"/>
                </a:solidFill>
                <a:effectLst/>
                <a:latin typeface="Times New Roman" panose="02020603050405020304" pitchFamily="18" charset="0"/>
              </a:rPr>
              <a:t> mays L.) varieties using multitemporal hyperspectral data. Journal of Applied Remote Sensing, 13(1), pp.017504-017504.</a:t>
            </a:r>
            <a:endParaRPr lang="en-US" sz="1800" b="0" i="0" dirty="0">
              <a:solidFill>
                <a:srgbClr val="222222"/>
              </a:solidFill>
              <a:effectLst/>
              <a:latin typeface="Times New Roman" panose="02020603050405020304" pitchFamily="18" charset="0"/>
              <a:cs typeface="Times New Roman" panose="02020603050405020304" pitchFamily="18" charset="0"/>
            </a:endParaRPr>
          </a:p>
          <a:p>
            <a:pPr algn="just">
              <a:lnSpc>
                <a:spcPct val="100000"/>
              </a:lnSpc>
            </a:pPr>
            <a:endParaRPr lang="en-US" sz="1800" b="0" i="0" dirty="0">
              <a:solidFill>
                <a:srgbClr val="222222"/>
              </a:solidFill>
              <a:effectLst/>
              <a:latin typeface="Times New Roman" panose="02020603050405020304" pitchFamily="18" charset="0"/>
              <a:cs typeface="Times New Roman" panose="02020603050405020304" pitchFamily="18" charset="0"/>
            </a:endParaRPr>
          </a:p>
          <a:p>
            <a:pPr marL="285750" indent="-285750" algn="just">
              <a:lnSpc>
                <a:spcPct val="100000"/>
              </a:lnSpc>
              <a:buFont typeface="Courier New" panose="02070309020205020404" pitchFamily="49" charset="0"/>
              <a:buChar char="o"/>
            </a:pPr>
            <a:r>
              <a:rPr lang="en-US" sz="1800" b="0" i="0" dirty="0">
                <a:solidFill>
                  <a:srgbClr val="222222"/>
                </a:solidFill>
                <a:effectLst/>
                <a:latin typeface="Times New Roman" panose="02020603050405020304" pitchFamily="18" charset="0"/>
                <a:cs typeface="Times New Roman" panose="02020603050405020304" pitchFamily="18" charset="0"/>
              </a:rPr>
              <a:t>Nakata, M., Sano, I., Mukai, S. and </a:t>
            </a:r>
            <a:r>
              <a:rPr lang="en-US" sz="1800" b="0" i="0" dirty="0" err="1">
                <a:solidFill>
                  <a:srgbClr val="222222"/>
                </a:solidFill>
                <a:effectLst/>
                <a:latin typeface="Times New Roman" panose="02020603050405020304" pitchFamily="18" charset="0"/>
                <a:cs typeface="Times New Roman" panose="02020603050405020304" pitchFamily="18" charset="0"/>
              </a:rPr>
              <a:t>Kokhanovsky</a:t>
            </a:r>
            <a:r>
              <a:rPr lang="en-US" sz="1800" b="0" i="0" dirty="0">
                <a:solidFill>
                  <a:srgbClr val="222222"/>
                </a:solidFill>
                <a:effectLst/>
                <a:latin typeface="Times New Roman" panose="02020603050405020304" pitchFamily="18" charset="0"/>
                <a:cs typeface="Times New Roman" panose="02020603050405020304" pitchFamily="18" charset="0"/>
              </a:rPr>
              <a:t>, A., 2022. Characterization of wildfire smoke over complex terrain using satellite observations, ground-based observations, and meteorological models. </a:t>
            </a:r>
            <a:r>
              <a:rPr lang="en-US" sz="1800" b="0" i="1" dirty="0">
                <a:solidFill>
                  <a:srgbClr val="222222"/>
                </a:solidFill>
                <a:effectLst/>
                <a:latin typeface="Times New Roman" panose="02020603050405020304" pitchFamily="18" charset="0"/>
                <a:cs typeface="Times New Roman" panose="02020603050405020304" pitchFamily="18" charset="0"/>
              </a:rPr>
              <a:t>Remote Sensing</a:t>
            </a:r>
            <a:r>
              <a:rPr lang="en-US" sz="1800" b="0" i="0" dirty="0">
                <a:solidFill>
                  <a:srgbClr val="222222"/>
                </a:solidFill>
                <a:effectLst/>
                <a:latin typeface="Times New Roman" panose="02020603050405020304" pitchFamily="18" charset="0"/>
                <a:cs typeface="Times New Roman" panose="02020603050405020304" pitchFamily="18" charset="0"/>
              </a:rPr>
              <a:t>, </a:t>
            </a:r>
            <a:r>
              <a:rPr lang="en-US" sz="1800" b="0" i="1" dirty="0">
                <a:solidFill>
                  <a:srgbClr val="222222"/>
                </a:solidFill>
                <a:effectLst/>
                <a:latin typeface="Times New Roman" panose="02020603050405020304" pitchFamily="18" charset="0"/>
                <a:cs typeface="Times New Roman" panose="02020603050405020304" pitchFamily="18" charset="0"/>
              </a:rPr>
              <a:t>14</a:t>
            </a:r>
            <a:r>
              <a:rPr lang="en-US" sz="1800" b="0" i="0" dirty="0">
                <a:solidFill>
                  <a:srgbClr val="222222"/>
                </a:solidFill>
                <a:effectLst/>
                <a:latin typeface="Times New Roman" panose="02020603050405020304" pitchFamily="18" charset="0"/>
                <a:cs typeface="Times New Roman" panose="02020603050405020304" pitchFamily="18" charset="0"/>
              </a:rPr>
              <a:t>(10), p.2344.</a:t>
            </a:r>
          </a:p>
        </p:txBody>
      </p:sp>
    </p:spTree>
    <p:extLst>
      <p:ext uri="{BB962C8B-B14F-4D97-AF65-F5344CB8AC3E}">
        <p14:creationId xmlns:p14="http://schemas.microsoft.com/office/powerpoint/2010/main" val="88532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320" cy="5924549"/>
          </a:xfrm>
        </p:spPr>
        <p:txBody>
          <a:bodyPr/>
          <a:lstStyle/>
          <a:p>
            <a:pPr algn="ctr"/>
            <a:br>
              <a:rPr lang="en-ZA" sz="5400" b="1" dirty="0">
                <a:latin typeface="Times New Roman" panose="02020603050405020304" pitchFamily="18" charset="0"/>
                <a:cs typeface="Times New Roman" panose="02020603050405020304" pitchFamily="18" charset="0"/>
              </a:rPr>
            </a:br>
            <a:br>
              <a:rPr lang="en-ZA" sz="5400" b="1" dirty="0">
                <a:latin typeface="Times New Roman" panose="02020603050405020304" pitchFamily="18" charset="0"/>
                <a:cs typeface="Times New Roman" panose="02020603050405020304" pitchFamily="18" charset="0"/>
              </a:rPr>
            </a:br>
            <a:r>
              <a:rPr lang="en-ZA"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41495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59" y="273377"/>
            <a:ext cx="10972320" cy="923827"/>
          </a:xfrm>
        </p:spPr>
        <p:txBody>
          <a:bodyPr/>
          <a:lstStyle/>
          <a:p>
            <a:r>
              <a:rPr lang="en-Z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 Outline</a:t>
            </a:r>
          </a:p>
        </p:txBody>
      </p:sp>
      <p:sp>
        <p:nvSpPr>
          <p:cNvPr id="3" name="Text Placeholder 2"/>
          <p:cNvSpPr>
            <a:spLocks noGrp="1"/>
          </p:cNvSpPr>
          <p:nvPr>
            <p:ph type="body"/>
          </p:nvPr>
        </p:nvSpPr>
        <p:spPr>
          <a:xfrm>
            <a:off x="176183" y="1206631"/>
            <a:ext cx="11104296" cy="4886326"/>
          </a:xfrm>
        </p:spPr>
        <p:txBody>
          <a:bodyPr/>
          <a:lstStyle/>
          <a:p>
            <a:pPr marL="342900" indent="-342900" algn="just">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a:t>
            </a:r>
          </a:p>
          <a:p>
            <a:pPr marL="342900" indent="-342900" algn="just">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area</a:t>
            </a:r>
          </a:p>
          <a:p>
            <a:pPr marL="342900" indent="-342900" algn="just">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Methodology</a:t>
            </a:r>
          </a:p>
          <a:p>
            <a:pPr marL="342900" indent="-342900" algn="just">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and Discussion</a:t>
            </a:r>
          </a:p>
          <a:p>
            <a:pPr marL="342900" indent="-342900">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a:t>
            </a:r>
          </a:p>
          <a:p>
            <a:pPr marL="342900" indent="-342900">
              <a:lnSpc>
                <a:spcPct val="150000"/>
              </a:lnSpc>
              <a:buFont typeface="Courier New" panose="02070309020205020404" pitchFamily="49" charset="0"/>
              <a:buChar char="o"/>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 </a:t>
            </a:r>
          </a:p>
          <a:p>
            <a:pPr marL="571500" indent="-571500">
              <a:buFont typeface="Courier New" panose="02070309020205020404" pitchFamily="49" charset="0"/>
              <a:buChar char="o"/>
            </a:pPr>
            <a:endParaRPr lang="en-ZA" dirty="0"/>
          </a:p>
        </p:txBody>
      </p:sp>
    </p:spTree>
    <p:extLst>
      <p:ext uri="{BB962C8B-B14F-4D97-AF65-F5344CB8AC3E}">
        <p14:creationId xmlns:p14="http://schemas.microsoft.com/office/powerpoint/2010/main" val="51851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90499"/>
            <a:ext cx="11477145" cy="866775"/>
          </a:xfrm>
        </p:spPr>
        <p:txBody>
          <a:bodyPr/>
          <a:lstStyle/>
          <a:p>
            <a:r>
              <a:rPr lang="en-ZA"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3" name="Text Placeholder 2"/>
          <p:cNvSpPr>
            <a:spLocks noGrp="1"/>
          </p:cNvSpPr>
          <p:nvPr>
            <p:ph type="subTitle" idx="4294967295"/>
          </p:nvPr>
        </p:nvSpPr>
        <p:spPr>
          <a:xfrm>
            <a:off x="0" y="426128"/>
            <a:ext cx="11581920" cy="6431872"/>
          </a:xfrm>
        </p:spPr>
        <p:txBody>
          <a:bodyPr/>
          <a:lstStyle/>
          <a:p>
            <a:pPr algn="just"/>
            <a:endParaRPr lang="en-ZA" dirty="0"/>
          </a:p>
          <a:p>
            <a:pPr algn="just">
              <a:lnSpc>
                <a:spcPct val="100000"/>
              </a:lnSpc>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Maize (</a:t>
            </a:r>
            <a:r>
              <a:rPr lang="en-GB" altLang="en-US" sz="2400" dirty="0" err="1">
                <a:latin typeface="Times New Roman" panose="02020603050405020304" pitchFamily="18" charset="0"/>
                <a:cs typeface="Times New Roman" panose="02020603050405020304" pitchFamily="18" charset="0"/>
              </a:rPr>
              <a:t>Zea</a:t>
            </a:r>
            <a:r>
              <a:rPr lang="en-GB" altLang="en-US" sz="2400" dirty="0">
                <a:latin typeface="Times New Roman" panose="02020603050405020304" pitchFamily="18" charset="0"/>
                <a:cs typeface="Times New Roman" panose="02020603050405020304" pitchFamily="18" charset="0"/>
              </a:rPr>
              <a:t> mays L.) is Africa's number one staple food, accounting for more than half of the continent's energy needs (Ray </a:t>
            </a:r>
            <a:r>
              <a:rPr lang="en-GB" altLang="en-US" sz="2400" i="1" dirty="0">
                <a:latin typeface="Times New Roman" panose="02020603050405020304" pitchFamily="18" charset="0"/>
                <a:cs typeface="Times New Roman" panose="02020603050405020304" pitchFamily="18" charset="0"/>
              </a:rPr>
              <a:t>et al. </a:t>
            </a:r>
            <a:r>
              <a:rPr lang="en-GB" altLang="en-US" sz="2400" dirty="0">
                <a:latin typeface="Times New Roman" panose="02020603050405020304" pitchFamily="18" charset="0"/>
                <a:cs typeface="Times New Roman" panose="02020603050405020304" pitchFamily="18" charset="0"/>
              </a:rPr>
              <a:t>2012).</a:t>
            </a:r>
          </a:p>
          <a:p>
            <a:pPr algn="just">
              <a:lnSpc>
                <a:spcPct val="100000"/>
              </a:lnSpc>
              <a:spcBef>
                <a:spcPct val="0"/>
              </a:spcBef>
              <a:spcAft>
                <a:spcPts val="1413"/>
              </a:spcAft>
              <a:buFont typeface="Courier New" panose="02070309020205020404" pitchFamily="49" charset="0"/>
              <a:buChar char="o"/>
            </a:pPr>
            <a:r>
              <a:rPr lang="en-GB" sz="2400" kern="0" dirty="0">
                <a:effectLst/>
                <a:latin typeface="Times New Roman" panose="02020603050405020304" pitchFamily="18" charset="0"/>
                <a:ea typeface="SimSun" panose="02010600030101010101" pitchFamily="2" charset="-122"/>
              </a:rPr>
              <a:t>About 200 million people in developing countries in Africa directly consume maize as a staple food (Grote et al., 2021).</a:t>
            </a:r>
          </a:p>
          <a:p>
            <a:pPr algn="just">
              <a:lnSpc>
                <a:spcPct val="100000"/>
              </a:lnSpc>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In Africa, the development of agriculture has been influenced by small-scale farms, making up much of the agricultural sector (Masters, 2014). </a:t>
            </a:r>
          </a:p>
          <a:p>
            <a:pPr algn="just">
              <a:lnSpc>
                <a:spcPct val="100000"/>
              </a:lnSpc>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About 3.1 million hectares of land in this country are used to produce over 8,0 million tons of maize grain each year, a large proportion of which is produced in small scale farms (de Plessis, 2003).</a:t>
            </a:r>
          </a:p>
          <a:p>
            <a:pPr algn="just">
              <a:lnSpc>
                <a:spcPct val="100000"/>
              </a:lnSpc>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In the Limpopo Province of South Africa, small scale maize farming has contributed to an increase in the number of agricultural production markets (Baloyi, 2010)</a:t>
            </a:r>
          </a:p>
          <a:p>
            <a:pPr algn="just">
              <a:lnSpc>
                <a:spcPct val="100000"/>
              </a:lnSpc>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The Mutale River catchment provides a sustainable agricultural interventions because of its small-scale, resource-constrained farming systems (Smith, 2019; Johnson &amp; Lee, 2020). </a:t>
            </a:r>
            <a:endParaRPr lang="en-ZA" dirty="0"/>
          </a:p>
          <a:p>
            <a:endParaRPr lang="en-ZA" dirty="0"/>
          </a:p>
          <a:p>
            <a:endParaRPr lang="en-ZA" dirty="0"/>
          </a:p>
          <a:p>
            <a:endParaRPr lang="en-ZA" dirty="0"/>
          </a:p>
          <a:p>
            <a:endParaRPr lang="en-ZA" dirty="0"/>
          </a:p>
          <a:p>
            <a:endParaRPr lang="en-ZA" dirty="0"/>
          </a:p>
          <a:p>
            <a:pPr algn="ctr"/>
            <a:endParaRPr lang="en-ZA" dirty="0"/>
          </a:p>
        </p:txBody>
      </p:sp>
    </p:spTree>
    <p:extLst>
      <p:ext uri="{BB962C8B-B14F-4D97-AF65-F5344CB8AC3E}">
        <p14:creationId xmlns:p14="http://schemas.microsoft.com/office/powerpoint/2010/main" val="318443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95251"/>
            <a:ext cx="11343795" cy="437409"/>
          </a:xfrm>
        </p:spPr>
        <p:txBody>
          <a:bodyPr/>
          <a:lstStyle/>
          <a:p>
            <a:r>
              <a:rPr lang="en-GB" alt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(Cont’d)</a:t>
            </a:r>
            <a:endParaRPr lang="en-Z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C0025AB-DA1E-C9C2-87ED-0A10055A1504}"/>
              </a:ext>
            </a:extLst>
          </p:cNvPr>
          <p:cNvSpPr>
            <a:spLocks noGrp="1"/>
          </p:cNvSpPr>
          <p:nvPr>
            <p:ph type="body" idx="4294967295"/>
          </p:nvPr>
        </p:nvSpPr>
        <p:spPr>
          <a:xfrm>
            <a:off x="115410" y="532660"/>
            <a:ext cx="11780627" cy="6325340"/>
          </a:xfrm>
        </p:spPr>
        <p:txBody>
          <a:bodyPr/>
          <a:lstStyle/>
          <a:p>
            <a:pPr algn="just">
              <a:spcBef>
                <a:spcPct val="0"/>
              </a:spcBef>
              <a:spcAft>
                <a:spcPts val="1413"/>
              </a:spcAft>
              <a:buFont typeface="Courier New" panose="02070309020205020404" pitchFamily="49" charset="0"/>
              <a:buChar char="o"/>
            </a:pPr>
            <a:r>
              <a:rPr lang="en-US" altLang="en-US" sz="2400" dirty="0">
                <a:latin typeface="Times New Roman" panose="02020603050405020304" pitchFamily="18" charset="0"/>
                <a:cs typeface="Times New Roman" panose="02020603050405020304" pitchFamily="18" charset="0"/>
              </a:rPr>
              <a:t>Remote Sensing technology allows for </a:t>
            </a:r>
            <a:r>
              <a:rPr lang="en-GB" altLang="en-US" sz="2400" dirty="0">
                <a:latin typeface="Times New Roman" panose="02020603050405020304" pitchFamily="18" charset="0"/>
                <a:cs typeface="Times New Roman" panose="02020603050405020304" pitchFamily="18" charset="0"/>
              </a:rPr>
              <a:t>ability to acquire maize crop information without encountering farm plots, acquire maize crop information over a large area, and inaccessible areas in a short period of time (</a:t>
            </a:r>
            <a:r>
              <a:rPr lang="da-DK" altLang="en-US" sz="2400" dirty="0">
                <a:latin typeface="Times New Roman" panose="02020603050405020304" pitchFamily="18" charset="0"/>
                <a:cs typeface="Times New Roman" panose="02020603050405020304" pitchFamily="18" charset="0"/>
              </a:rPr>
              <a:t>Ngie </a:t>
            </a:r>
            <a:r>
              <a:rPr lang="da-DK" altLang="en-US" sz="2400" i="1" dirty="0">
                <a:latin typeface="Times New Roman" panose="02020603050405020304" pitchFamily="18" charset="0"/>
                <a:cs typeface="Times New Roman" panose="02020603050405020304" pitchFamily="18" charset="0"/>
              </a:rPr>
              <a:t>et al</a:t>
            </a:r>
            <a:r>
              <a:rPr lang="da-DK" altLang="en-US" sz="2400" dirty="0">
                <a:latin typeface="Times New Roman" panose="02020603050405020304" pitchFamily="18" charset="0"/>
                <a:cs typeface="Times New Roman" panose="02020603050405020304" pitchFamily="18" charset="0"/>
              </a:rPr>
              <a:t>. 2014</a:t>
            </a:r>
            <a:r>
              <a:rPr lang="en-ZA"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gn="just">
              <a:spcBef>
                <a:spcPct val="0"/>
              </a:spcBef>
              <a:spcAft>
                <a:spcPts val="1413"/>
              </a:spcAft>
              <a:buFont typeface="Courier New" panose="02070309020205020404" pitchFamily="49" charset="0"/>
              <a:buChar char="o"/>
            </a:pPr>
            <a:r>
              <a:rPr lang="en-US" altLang="en-US" sz="2400" dirty="0">
                <a:latin typeface="Times New Roman" panose="02020603050405020304" pitchFamily="18" charset="0"/>
                <a:cs typeface="Times New Roman" panose="02020603050405020304" pitchFamily="18" charset="0"/>
              </a:rPr>
              <a:t>Aster satellite imagery (Schaub </a:t>
            </a:r>
            <a:r>
              <a:rPr lang="en-US" altLang="en-US" sz="2400" i="1" dirty="0">
                <a:latin typeface="Times New Roman" panose="02020603050405020304" pitchFamily="18" charset="0"/>
                <a:cs typeface="Times New Roman" panose="02020603050405020304" pitchFamily="18" charset="0"/>
              </a:rPr>
              <a:t>et al. </a:t>
            </a:r>
            <a:r>
              <a:rPr lang="en-US" altLang="en-US" sz="2400" dirty="0">
                <a:latin typeface="Times New Roman" panose="02020603050405020304" pitchFamily="18" charset="0"/>
                <a:cs typeface="Times New Roman" panose="02020603050405020304" pitchFamily="18" charset="0"/>
              </a:rPr>
              <a:t>2007), Landsat 8 OLI/TIRS satellite imagery (</a:t>
            </a:r>
            <a:r>
              <a:rPr lang="en-US" altLang="en-US" sz="2400" dirty="0" err="1">
                <a:latin typeface="Times New Roman" panose="02020603050405020304" pitchFamily="18" charset="0"/>
                <a:cs typeface="Times New Roman" panose="02020603050405020304" pitchFamily="18" charset="0"/>
              </a:rPr>
              <a:t>Nandibewoor</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et al. </a:t>
            </a:r>
            <a:r>
              <a:rPr lang="en-US" altLang="en-US" sz="2400" dirty="0">
                <a:latin typeface="Times New Roman" panose="02020603050405020304" pitchFamily="18" charset="0"/>
                <a:cs typeface="Times New Roman" panose="02020603050405020304" pitchFamily="18" charset="0"/>
              </a:rPr>
              <a:t>2015), to evaluate the condition of maize varieties through the RGB multispectral images.</a:t>
            </a:r>
          </a:p>
          <a:p>
            <a:pPr algn="just">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These sensors can be of disadvantage when compared to the UAV imagery, with Sentinel-2 being able to provide a moderate spatial resolution ranging from 10 m to 60 m (Drusch et al., 2012).</a:t>
            </a:r>
          </a:p>
          <a:p>
            <a:pPr algn="just">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One main advantage of UAV technology rests in their ability to operate below cloud cover, ensuring that the data collect is not significantly subjected to atmospheric effects (Li et al., 2019)</a:t>
            </a:r>
          </a:p>
          <a:p>
            <a:pPr algn="just">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Spectral characterisation of maize depends on the difference in spectral reflectance at certain wavelengths (Sahoo et al., 2015). </a:t>
            </a:r>
          </a:p>
          <a:p>
            <a:pPr algn="just">
              <a:spcBef>
                <a:spcPct val="0"/>
              </a:spcBef>
              <a:spcAft>
                <a:spcPts val="1413"/>
              </a:spcAft>
              <a:buFont typeface="Courier New" panose="02070309020205020404" pitchFamily="49" charset="0"/>
              <a:buChar char="o"/>
            </a:pPr>
            <a:r>
              <a:rPr lang="en-GB" altLang="en-US" sz="2400" dirty="0">
                <a:latin typeface="Times New Roman" panose="02020603050405020304" pitchFamily="18" charset="0"/>
                <a:cs typeface="Times New Roman" panose="02020603050405020304" pitchFamily="18" charset="0"/>
              </a:rPr>
              <a:t>However, similarities in the spectral reflectance patterns of maize and those of other crops makes it difficult to detect and characterize maize cultivars using multispectral sensors alone (Chivasa et al., 2019). </a:t>
            </a:r>
            <a:endParaRPr lang="en-US" sz="2400" dirty="0">
              <a:solidFill>
                <a:srgbClr val="000000"/>
              </a:solidFill>
              <a:latin typeface="Times New Roman" panose="02020603050405020304" pitchFamily="18" charset="0"/>
              <a:ea typeface="Calibri" panose="020F0502020204030204" pitchFamily="34" charset="0"/>
            </a:endParaRPr>
          </a:p>
          <a:p>
            <a:pPr algn="just">
              <a:lnSpc>
                <a:spcPct val="150000"/>
              </a:lnSpc>
            </a:pPr>
            <a:endParaRPr lang="en-US" sz="2400" dirty="0">
              <a:solidFill>
                <a:srgbClr val="000000"/>
              </a:solidFill>
              <a:latin typeface="Times New Roman" panose="02020603050405020304" pitchFamily="18" charset="0"/>
              <a:ea typeface="Calibri" panose="020F0502020204030204" pitchFamily="34" charset="0"/>
            </a:endParaRPr>
          </a:p>
          <a:p>
            <a:pPr algn="just">
              <a:lnSpc>
                <a:spcPct val="150000"/>
              </a:lnSpc>
            </a:pPr>
            <a:endParaRPr lang="en-US" sz="2400" dirty="0">
              <a:solidFill>
                <a:srgbClr val="000000"/>
              </a:solidFill>
              <a:effectLst/>
              <a:latin typeface="Times New Roman" panose="02020603050405020304" pitchFamily="18" charset="0"/>
              <a:ea typeface="Calibri" panose="020F0502020204030204" pitchFamily="34" charset="0"/>
            </a:endParaRPr>
          </a:p>
          <a:p>
            <a:endParaRPr lang="en-US" sz="2400" dirty="0">
              <a:solidFill>
                <a:srgbClr val="000000"/>
              </a:solidFill>
              <a:effectLst/>
              <a:latin typeface="Times New Roman" panose="02020603050405020304" pitchFamily="18" charset="0"/>
              <a:ea typeface="Calibri" panose="020F0502020204030204" pitchFamily="34" charset="0"/>
            </a:endParaRPr>
          </a:p>
          <a:p>
            <a:endParaRPr lang="en-US" sz="1800" dirty="0">
              <a:solidFill>
                <a:srgbClr val="000000"/>
              </a:solidFill>
              <a:effectLst/>
              <a:latin typeface="Times New Roman" panose="02020603050405020304" pitchFamily="18" charset="0"/>
              <a:ea typeface="Calibri" panose="020F0502020204030204" pitchFamily="34" charset="0"/>
            </a:endParaRPr>
          </a:p>
          <a:p>
            <a:endParaRPr lang="en-US" sz="1800" dirty="0">
              <a:solidFill>
                <a:srgbClr val="000000"/>
              </a:solidFill>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62319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9" y="0"/>
            <a:ext cx="11431091" cy="893884"/>
          </a:xfrm>
        </p:spPr>
        <p:txBody>
          <a:bodyPr/>
          <a:lstStyle/>
          <a:p>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Study </a:t>
            </a:r>
            <a:r>
              <a:rPr lang="en-US"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a:t>
            </a:r>
            <a:endParaRPr lang="en-Z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body"/>
          </p:nvPr>
        </p:nvSpPr>
        <p:spPr/>
        <p:txBody>
          <a:bodyPr/>
          <a:lstStyle/>
          <a:p>
            <a:pPr marL="457200" indent="-457200">
              <a:lnSpc>
                <a:spcPct val="150000"/>
              </a:lnSpc>
              <a:buFont typeface="Arial" panose="020B0604020202020204" pitchFamily="34" charset="0"/>
              <a:buChar char="•"/>
            </a:pPr>
            <a:endParaRPr lang="en-ZA" sz="2400" dirty="0">
              <a:effectLst/>
              <a:latin typeface="Times New Roman" panose="02020603050405020304" pitchFamily="18" charset="0"/>
              <a:ea typeface="Calibri" panose="020F0502020204030204" pitchFamily="34" charset="0"/>
            </a:endParaRPr>
          </a:p>
          <a:p>
            <a:pPr marL="457200" indent="-457200">
              <a:lnSpc>
                <a:spcPct val="150000"/>
              </a:lnSpc>
              <a:buFont typeface="Arial" panose="020B0604020202020204" pitchFamily="34" charset="0"/>
              <a:buChar char="•"/>
            </a:pPr>
            <a:endParaRPr lang="en-ZA" sz="2400" dirty="0">
              <a:effectLst/>
              <a:latin typeface="Times New Roman" panose="02020603050405020304" pitchFamily="18" charset="0"/>
              <a:ea typeface="Calibri" panose="020F0502020204030204" pitchFamily="34" charset="0"/>
            </a:endParaRPr>
          </a:p>
          <a:p>
            <a:pPr marL="457200" indent="-457200">
              <a:lnSpc>
                <a:spcPct val="150000"/>
              </a:lnSpc>
              <a:buFont typeface="Arial" panose="020B0604020202020204" pitchFamily="34" charset="0"/>
              <a:buChar char="•"/>
            </a:pPr>
            <a:endParaRPr lang="en-ZA"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ZA" sz="28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A51245E-37E5-A31C-E974-C568A6C2E74C}"/>
              </a:ext>
            </a:extLst>
          </p:cNvPr>
          <p:cNvSpPr>
            <a:spLocks noGrp="1"/>
          </p:cNvSpPr>
          <p:nvPr>
            <p:ph type="body"/>
          </p:nvPr>
        </p:nvSpPr>
        <p:spPr>
          <a:xfrm>
            <a:off x="6361128" y="1851536"/>
            <a:ext cx="5700099" cy="3421930"/>
          </a:xfrm>
        </p:spPr>
        <p:txBody>
          <a:bodyPr/>
          <a:lstStyle/>
          <a:p>
            <a:pPr algn="just">
              <a:lnSpc>
                <a:spcPct val="100000"/>
              </a:lnSpc>
            </a:pPr>
            <a:endParaRPr lang="en-US" sz="2000" kern="0" dirty="0">
              <a:effectLst/>
              <a:latin typeface="Times New Roman" panose="02020603050405020304" pitchFamily="18" charset="0"/>
              <a:ea typeface="SimSun" panose="02010600030101010101" pitchFamily="2" charset="-122"/>
            </a:endParaRPr>
          </a:p>
          <a:p>
            <a:pPr marL="342900" indent="-342900" algn="just">
              <a:lnSpc>
                <a:spcPct val="100000"/>
              </a:lnSpc>
              <a:buFont typeface="Courier New" panose="02070309020205020404" pitchFamily="49" charset="0"/>
              <a:buChar char="o"/>
            </a:pPr>
            <a:r>
              <a:rPr lang="en-GB" sz="2000" kern="0" dirty="0">
                <a:effectLst/>
                <a:latin typeface="Times New Roman" panose="02020603050405020304" pitchFamily="18" charset="0"/>
                <a:ea typeface="SimSun" panose="02010600030101010101" pitchFamily="2" charset="-122"/>
              </a:rPr>
              <a:t>The Mutale River catchment is located in the Vhembe District, in the Limpopo province of South Africa.</a:t>
            </a:r>
          </a:p>
          <a:p>
            <a:pPr algn="just">
              <a:lnSpc>
                <a:spcPct val="100000"/>
              </a:lnSpc>
            </a:pPr>
            <a:endParaRPr lang="en-US" sz="2000" kern="0" dirty="0">
              <a:effectLst/>
              <a:latin typeface="Times New Roman" panose="02020603050405020304" pitchFamily="18" charset="0"/>
              <a:ea typeface="SimSun" panose="02010600030101010101" pitchFamily="2" charset="-122"/>
            </a:endParaRPr>
          </a:p>
          <a:p>
            <a:pPr marL="342900" indent="-342900" algn="just">
              <a:lnSpc>
                <a:spcPct val="100000"/>
              </a:lnSpc>
              <a:buFont typeface="Courier New" panose="02070309020205020404" pitchFamily="49" charset="0"/>
              <a:buChar char="o"/>
            </a:pPr>
            <a:r>
              <a:rPr lang="en-GB" sz="2000" dirty="0">
                <a:effectLst/>
                <a:latin typeface="Times New Roman" panose="02020603050405020304" pitchFamily="18" charset="0"/>
                <a:ea typeface="SimSun" panose="02010600030101010101" pitchFamily="2" charset="-122"/>
              </a:rPr>
              <a:t>The geographical coordinates of the area are 22°47'49.93" S, 30°29'15.22" E and 22°47'53.04" S, 30°29'19.38" E</a:t>
            </a:r>
          </a:p>
          <a:p>
            <a:pPr marL="342900" indent="-342900" algn="just">
              <a:lnSpc>
                <a:spcPct val="100000"/>
              </a:lnSpc>
              <a:buFont typeface="Courier New" panose="02070309020205020404" pitchFamily="49" charset="0"/>
              <a:buChar char="o"/>
            </a:pPr>
            <a:endParaRPr lang="en-US" sz="2000" kern="0" dirty="0">
              <a:latin typeface="Times New Roman" panose="02020603050405020304" pitchFamily="18" charset="0"/>
              <a:ea typeface="SimSun" panose="02010600030101010101" pitchFamily="2" charset="-122"/>
            </a:endParaRPr>
          </a:p>
          <a:p>
            <a:pPr marL="342900" indent="-342900" algn="just">
              <a:lnSpc>
                <a:spcPct val="100000"/>
              </a:lnSpc>
              <a:buFont typeface="Courier New" panose="02070309020205020404" pitchFamily="49" charset="0"/>
              <a:buChar char="o"/>
            </a:pPr>
            <a:r>
              <a:rPr lang="en-GB" sz="2000" kern="0" dirty="0">
                <a:effectLst/>
                <a:latin typeface="Times New Roman" panose="02020603050405020304" pitchFamily="18" charset="0"/>
                <a:ea typeface="SimSun" panose="02010600030101010101" pitchFamily="2" charset="-122"/>
              </a:rPr>
              <a:t>Crop rotation and crop diversification are practices used by farmers in the study area with a range of crops (</a:t>
            </a:r>
            <a:r>
              <a:rPr lang="en-GB" sz="2000" kern="0" dirty="0" err="1">
                <a:effectLst/>
                <a:latin typeface="Times New Roman" panose="02020603050405020304" pitchFamily="18" charset="0"/>
                <a:ea typeface="SimSun" panose="02010600030101010101" pitchFamily="2" charset="-122"/>
              </a:rPr>
              <a:t>Mndela</a:t>
            </a:r>
            <a:r>
              <a:rPr lang="en-GB" sz="2000" kern="0" dirty="0">
                <a:effectLst/>
                <a:latin typeface="Times New Roman" panose="02020603050405020304" pitchFamily="18" charset="0"/>
                <a:ea typeface="SimSun" panose="02010600030101010101" pitchFamily="2" charset="-122"/>
              </a:rPr>
              <a:t> et al. 2023).</a:t>
            </a:r>
            <a:endParaRPr lang="en-US" sz="2000" kern="0" dirty="0">
              <a:effectLst/>
              <a:latin typeface="Times New Roman" panose="02020603050405020304" pitchFamily="18" charset="0"/>
              <a:ea typeface="SimSun" panose="02010600030101010101" pitchFamily="2" charset="-122"/>
            </a:endParaRPr>
          </a:p>
          <a:p>
            <a:endParaRPr lang="en-US" sz="2000" dirty="0"/>
          </a:p>
        </p:txBody>
      </p:sp>
      <p:pic>
        <p:nvPicPr>
          <p:cNvPr id="6" name="Picture 5">
            <a:extLst>
              <a:ext uri="{FF2B5EF4-FFF2-40B4-BE49-F238E27FC236}">
                <a16:creationId xmlns:a16="http://schemas.microsoft.com/office/drawing/2014/main" id="{272C0916-00C8-590C-5178-4C7A7A38EE88}"/>
              </a:ext>
            </a:extLst>
          </p:cNvPr>
          <p:cNvPicPr>
            <a:picLocks noChangeAspect="1"/>
          </p:cNvPicPr>
          <p:nvPr/>
        </p:nvPicPr>
        <p:blipFill>
          <a:blip r:embed="rId2"/>
          <a:stretch>
            <a:fillRect/>
          </a:stretch>
        </p:blipFill>
        <p:spPr>
          <a:xfrm>
            <a:off x="130773" y="846180"/>
            <a:ext cx="6230355" cy="4986449"/>
          </a:xfrm>
          <a:prstGeom prst="rect">
            <a:avLst/>
          </a:prstGeom>
        </p:spPr>
      </p:pic>
    </p:spTree>
    <p:extLst>
      <p:ext uri="{BB962C8B-B14F-4D97-AF65-F5344CB8AC3E}">
        <p14:creationId xmlns:p14="http://schemas.microsoft.com/office/powerpoint/2010/main" val="336137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0"/>
            <a:ext cx="11365104" cy="654579"/>
          </a:xfrm>
        </p:spPr>
        <p:txBody>
          <a:bodyPr/>
          <a:lstStyle/>
          <a:p>
            <a:r>
              <a:rPr lang="en-ZA"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and Methodology</a:t>
            </a:r>
          </a:p>
        </p:txBody>
      </p:sp>
      <p:sp>
        <p:nvSpPr>
          <p:cNvPr id="3" name="Text Placeholder 2"/>
          <p:cNvSpPr>
            <a:spLocks noGrp="1"/>
          </p:cNvSpPr>
          <p:nvPr>
            <p:ph type="body"/>
          </p:nvPr>
        </p:nvSpPr>
        <p:spPr>
          <a:xfrm>
            <a:off x="0" y="0"/>
            <a:ext cx="12192000" cy="6857999"/>
          </a:xfrm>
        </p:spPr>
        <p:txBody>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ZA" dirty="0"/>
          </a:p>
        </p:txBody>
      </p:sp>
      <p:pic>
        <p:nvPicPr>
          <p:cNvPr id="4" name="Picture 3">
            <a:extLst>
              <a:ext uri="{FF2B5EF4-FFF2-40B4-BE49-F238E27FC236}">
                <a16:creationId xmlns:a16="http://schemas.microsoft.com/office/drawing/2014/main" id="{A8DF486B-9530-893D-D49B-8A67B5CF117B}"/>
              </a:ext>
            </a:extLst>
          </p:cNvPr>
          <p:cNvPicPr>
            <a:picLocks noChangeAspect="1"/>
          </p:cNvPicPr>
          <p:nvPr/>
        </p:nvPicPr>
        <p:blipFill>
          <a:blip r:embed="rId3"/>
          <a:stretch>
            <a:fillRect/>
          </a:stretch>
        </p:blipFill>
        <p:spPr>
          <a:xfrm>
            <a:off x="861134" y="711248"/>
            <a:ext cx="8913181" cy="5435504"/>
          </a:xfrm>
          <a:prstGeom prst="rect">
            <a:avLst/>
          </a:prstGeom>
        </p:spPr>
      </p:pic>
    </p:spTree>
    <p:extLst>
      <p:ext uri="{BB962C8B-B14F-4D97-AF65-F5344CB8AC3E}">
        <p14:creationId xmlns:p14="http://schemas.microsoft.com/office/powerpoint/2010/main" val="77907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0832-E1B2-7038-376F-0B5E883D021A}"/>
              </a:ext>
            </a:extLst>
          </p:cNvPr>
          <p:cNvSpPr>
            <a:spLocks noGrp="1"/>
          </p:cNvSpPr>
          <p:nvPr>
            <p:ph type="title"/>
          </p:nvPr>
        </p:nvSpPr>
        <p:spPr>
          <a:xfrm>
            <a:off x="609600" y="274680"/>
            <a:ext cx="7620000" cy="710741"/>
          </a:xfrm>
        </p:spPr>
        <p:txBody>
          <a:bodyPr/>
          <a:lstStyle/>
          <a:p>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Crops cultivated in the study site</a:t>
            </a:r>
            <a:endParaRPr lang="en-ZA"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1A50BE0-A653-A82B-CDE2-709308D931D8}"/>
              </a:ext>
            </a:extLst>
          </p:cNvPr>
          <p:cNvSpPr>
            <a:spLocks noGrp="1"/>
          </p:cNvSpPr>
          <p:nvPr>
            <p:ph type="subTitle"/>
          </p:nvPr>
        </p:nvSpPr>
        <p:spPr>
          <a:xfrm>
            <a:off x="609600" y="985421"/>
            <a:ext cx="10972320" cy="5140699"/>
          </a:xfrm>
        </p:spPr>
        <p:txBody>
          <a:bodyPr/>
          <a:lstStyle/>
          <a:p>
            <a:endParaRPr lang="en-ZA" dirty="0"/>
          </a:p>
        </p:txBody>
      </p:sp>
      <p:pic>
        <p:nvPicPr>
          <p:cNvPr id="5" name="Picture 4">
            <a:extLst>
              <a:ext uri="{FF2B5EF4-FFF2-40B4-BE49-F238E27FC236}">
                <a16:creationId xmlns:a16="http://schemas.microsoft.com/office/drawing/2014/main" id="{7A0AA341-4A27-58D2-9068-42A5869387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87767"/>
            <a:ext cx="8458200" cy="5353235"/>
          </a:xfrm>
          <a:prstGeom prst="rect">
            <a:avLst/>
          </a:prstGeom>
          <a:noFill/>
          <a:ln w="6350">
            <a:solidFill>
              <a:sysClr val="windowText" lastClr="000000"/>
            </a:solidFill>
          </a:ln>
        </p:spPr>
      </p:pic>
    </p:spTree>
    <p:extLst>
      <p:ext uri="{BB962C8B-B14F-4D97-AF65-F5344CB8AC3E}">
        <p14:creationId xmlns:p14="http://schemas.microsoft.com/office/powerpoint/2010/main" val="414920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38ED4A-645D-7247-7839-D336B8E01AFA}"/>
              </a:ext>
            </a:extLst>
          </p:cNvPr>
          <p:cNvSpPr>
            <a:spLocks noGrp="1"/>
          </p:cNvSpPr>
          <p:nvPr>
            <p:ph type="title"/>
          </p:nvPr>
        </p:nvSpPr>
        <p:spPr>
          <a:xfrm>
            <a:off x="257357" y="410518"/>
            <a:ext cx="7919280" cy="617158"/>
          </a:xfrm>
        </p:spPr>
        <p:txBody>
          <a:bodyPr/>
          <a:lstStyle/>
          <a:p>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RESULTS -</a:t>
            </a:r>
            <a:r>
              <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Spectral radiance patterns of various crops from the UAV imagery.</a:t>
            </a:r>
            <a:b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endParaRPr lang="en-US" dirty="0"/>
          </a:p>
        </p:txBody>
      </p:sp>
      <p:sp>
        <p:nvSpPr>
          <p:cNvPr id="7" name="Text Placeholder 6">
            <a:extLst>
              <a:ext uri="{FF2B5EF4-FFF2-40B4-BE49-F238E27FC236}">
                <a16:creationId xmlns:a16="http://schemas.microsoft.com/office/drawing/2014/main" id="{648F699A-CBF4-E83A-B0C0-050FB636C91E}"/>
              </a:ext>
            </a:extLst>
          </p:cNvPr>
          <p:cNvSpPr>
            <a:spLocks noGrp="1"/>
          </p:cNvSpPr>
          <p:nvPr>
            <p:ph type="body"/>
          </p:nvPr>
        </p:nvSpPr>
        <p:spPr>
          <a:xfrm>
            <a:off x="7716624" y="1504025"/>
            <a:ext cx="4302816" cy="1924975"/>
          </a:xfrm>
        </p:spPr>
        <p:txBody>
          <a:bodyPr/>
          <a:lstStyle/>
          <a:p>
            <a:pPr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 The spectral radiance pattern of maize cultivar against other crop types across the spectral channels of the UAV data.</a:t>
            </a:r>
          </a:p>
          <a:p>
            <a:pPr algn="just">
              <a:buFont typeface="Courier New" panose="02070309020205020404" pitchFamily="49" charset="0"/>
              <a:buChar char="o"/>
            </a:pPr>
            <a:endParaRPr lang="en-GB" sz="18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 Maize cultivars can be distinguished from other crops in the green and NIR spectral channels of the UAV multispectral imagery.</a:t>
            </a:r>
            <a:endParaRPr lang="en-US" sz="1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409AB34-7A19-0B6D-ECE5-348FF50C6C1F}"/>
              </a:ext>
            </a:extLst>
          </p:cNvPr>
          <p:cNvPicPr>
            <a:picLocks noChangeAspect="1"/>
          </p:cNvPicPr>
          <p:nvPr/>
        </p:nvPicPr>
        <p:blipFill>
          <a:blip r:embed="rId2"/>
          <a:stretch>
            <a:fillRect/>
          </a:stretch>
        </p:blipFill>
        <p:spPr>
          <a:xfrm>
            <a:off x="350071" y="887766"/>
            <a:ext cx="7284725" cy="5188891"/>
          </a:xfrm>
          <a:prstGeom prst="rect">
            <a:avLst/>
          </a:prstGeom>
        </p:spPr>
      </p:pic>
    </p:spTree>
    <p:extLst>
      <p:ext uri="{BB962C8B-B14F-4D97-AF65-F5344CB8AC3E}">
        <p14:creationId xmlns:p14="http://schemas.microsoft.com/office/powerpoint/2010/main" val="234121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604F-1A50-69A0-9AA9-E37E8F9D46AF}"/>
              </a:ext>
            </a:extLst>
          </p:cNvPr>
          <p:cNvSpPr>
            <a:spLocks noGrp="1"/>
          </p:cNvSpPr>
          <p:nvPr>
            <p:ph type="title"/>
          </p:nvPr>
        </p:nvSpPr>
        <p:spPr>
          <a:xfrm>
            <a:off x="241853" y="302673"/>
            <a:ext cx="10972320" cy="562915"/>
          </a:xfrm>
        </p:spPr>
        <p:txBody>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RESULTS </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GB"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Cont’d) – Vegetation Spectral indices analysis</a:t>
            </a:r>
            <a:br>
              <a:rPr kumimoji="0" lang="en-GB"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b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3341B3A8-DC4A-4977-7550-7164ED2D7A0F}"/>
              </a:ext>
            </a:extLst>
          </p:cNvPr>
          <p:cNvSpPr>
            <a:spLocks noGrp="1"/>
          </p:cNvSpPr>
          <p:nvPr>
            <p:ph type="subTitle"/>
          </p:nvPr>
        </p:nvSpPr>
        <p:spPr>
          <a:xfrm>
            <a:off x="0" y="880966"/>
            <a:ext cx="8530140" cy="547537"/>
          </a:xfrm>
        </p:spPr>
        <p:txBody>
          <a:bodyPr/>
          <a:lstStyle/>
          <a:p>
            <a:pPr>
              <a:buFont typeface="Courier New" panose="02070309020205020404" pitchFamily="49" charset="0"/>
              <a:buChar char="o"/>
            </a:pPr>
            <a:r>
              <a:rPr lang="en-ZA" sz="1800" kern="0" dirty="0">
                <a:effectLst/>
                <a:latin typeface="Times New Roman" panose="02020603050405020304" pitchFamily="18" charset="0"/>
                <a:ea typeface="SimSun" panose="02010600030101010101" pitchFamily="2" charset="-122"/>
              </a:rPr>
              <a:t>The </a:t>
            </a:r>
            <a:r>
              <a:rPr lang="en-GB" sz="1800" kern="0" dirty="0">
                <a:effectLst/>
                <a:latin typeface="Times New Roman" panose="02020603050405020304" pitchFamily="18" charset="0"/>
                <a:ea typeface="SimSun" panose="02010600030101010101" pitchFamily="2" charset="-122"/>
              </a:rPr>
              <a:t>vegetation spectral indices obtained from the UAV imagery</a:t>
            </a:r>
            <a:endParaRPr lang="en-ZA" sz="1800" kern="0" dirty="0">
              <a:effectLst/>
              <a:latin typeface="Times New Roman" panose="02020603050405020304" pitchFamily="18" charset="0"/>
              <a:ea typeface="SimSun" panose="02010600030101010101" pitchFamily="2" charset="-122"/>
            </a:endParaRPr>
          </a:p>
          <a:p>
            <a:endParaRPr lang="en-US" dirty="0"/>
          </a:p>
        </p:txBody>
      </p:sp>
      <p:pic>
        <p:nvPicPr>
          <p:cNvPr id="3" name="Picture 2">
            <a:extLst>
              <a:ext uri="{FF2B5EF4-FFF2-40B4-BE49-F238E27FC236}">
                <a16:creationId xmlns:a16="http://schemas.microsoft.com/office/drawing/2014/main" id="{D751DE76-587E-96A3-7B08-CAD8EB75EA8A}"/>
              </a:ext>
            </a:extLst>
          </p:cNvPr>
          <p:cNvPicPr>
            <a:picLocks noChangeAspect="1"/>
          </p:cNvPicPr>
          <p:nvPr/>
        </p:nvPicPr>
        <p:blipFill>
          <a:blip r:embed="rId3"/>
          <a:stretch>
            <a:fillRect/>
          </a:stretch>
        </p:blipFill>
        <p:spPr>
          <a:xfrm>
            <a:off x="134618" y="1063861"/>
            <a:ext cx="5872137" cy="5635275"/>
          </a:xfrm>
          <a:prstGeom prst="rect">
            <a:avLst/>
          </a:prstGeom>
        </p:spPr>
      </p:pic>
      <p:pic>
        <p:nvPicPr>
          <p:cNvPr id="7" name="Picture 6">
            <a:extLst>
              <a:ext uri="{FF2B5EF4-FFF2-40B4-BE49-F238E27FC236}">
                <a16:creationId xmlns:a16="http://schemas.microsoft.com/office/drawing/2014/main" id="{4E30C051-D6B2-4778-A728-B84B834F702F}"/>
              </a:ext>
            </a:extLst>
          </p:cNvPr>
          <p:cNvPicPr>
            <a:picLocks noChangeAspect="1"/>
          </p:cNvPicPr>
          <p:nvPr/>
        </p:nvPicPr>
        <p:blipFill>
          <a:blip r:embed="rId4"/>
          <a:stretch>
            <a:fillRect/>
          </a:stretch>
        </p:blipFill>
        <p:spPr>
          <a:xfrm>
            <a:off x="6185247" y="3107184"/>
            <a:ext cx="5613176" cy="3591952"/>
          </a:xfrm>
          <a:prstGeom prst="rect">
            <a:avLst/>
          </a:prstGeom>
        </p:spPr>
      </p:pic>
    </p:spTree>
    <p:extLst>
      <p:ext uri="{BB962C8B-B14F-4D97-AF65-F5344CB8AC3E}">
        <p14:creationId xmlns:p14="http://schemas.microsoft.com/office/powerpoint/2010/main" val="3685628379"/>
      </p:ext>
    </p:extLst>
  </p:cSld>
  <p:clrMapOvr>
    <a:masterClrMapping/>
  </p:clrMapOvr>
</p:sld>
</file>

<file path=ppt/theme/theme1.xml><?xml version="1.0" encoding="utf-8"?>
<a:theme xmlns:a="http://schemas.openxmlformats.org/drawingml/2006/main" name="Powe Point with FortHare Logo (1)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 Point with FortHare Logo (1)aa</Template>
  <TotalTime>19185</TotalTime>
  <Words>1372</Words>
  <Application>Microsoft Office PowerPoint</Application>
  <PresentationFormat>Widescreen</PresentationFormat>
  <Paragraphs>96</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StarSymbol</vt:lpstr>
      <vt:lpstr>Times New Roman</vt:lpstr>
      <vt:lpstr>Powe Point with FortHare Logo (1)aa</vt:lpstr>
      <vt:lpstr>PowerPoint Presentation</vt:lpstr>
      <vt:lpstr>Presentation Outline</vt:lpstr>
      <vt:lpstr>Introduction</vt:lpstr>
      <vt:lpstr>Introduction (Cont’d)</vt:lpstr>
      <vt:lpstr>Study Area</vt:lpstr>
      <vt:lpstr>Methods and Methodology</vt:lpstr>
      <vt:lpstr>Crops cultivated in the study site</vt:lpstr>
      <vt:lpstr>RESULTS -Spectral radiance patterns of various crops from the UAV imagery. </vt:lpstr>
      <vt:lpstr>RESULTS (Cont’d) – Vegetation Spectral indices analysis </vt:lpstr>
      <vt:lpstr>RESULTS (Cont’d)- Hyperspectral data for spectral reflectance for various crops in the study.</vt:lpstr>
      <vt:lpstr>RESULTS (Cont’d) - Reflectance behaviour of maize cultivars in ASD spectral regions corresponding to the UAV spectral wavelengths</vt:lpstr>
      <vt:lpstr>RESULTS (Cont’d) – Demarcation of maize cultivars using thresholding</vt:lpstr>
      <vt:lpstr>RESULTS (Cont’d) – Integration of UAV vegetation indices with LAI . </vt:lpstr>
      <vt:lpstr>RESULTS (Cont’d) – Integration of UAV vegetation indices with LAI </vt:lpstr>
      <vt:lpstr>Discussion and Conclusion</vt:lpstr>
      <vt:lpstr>Devices used in the study</vt:lpstr>
      <vt:lpstr>Devices used in the study</vt:lpstr>
      <vt:lpstr>References </vt:lpstr>
      <vt:lpstr>  Thank You!</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Mfamana, Sange</cp:lastModifiedBy>
  <cp:revision>193</cp:revision>
  <dcterms:created xsi:type="dcterms:W3CDTF">2016-07-16T15:11:06Z</dcterms:created>
  <dcterms:modified xsi:type="dcterms:W3CDTF">2025-05-15T07:52:51Z</dcterms:modified>
</cp:coreProperties>
</file>