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Lst>
  <p:notesMasterIdLst>
    <p:notesMasterId r:id="rId31"/>
  </p:notesMasterIdLst>
  <p:sldIdLst>
    <p:sldId id="256" r:id="rId3"/>
    <p:sldId id="912" r:id="rId4"/>
    <p:sldId id="971" r:id="rId5"/>
    <p:sldId id="931" r:id="rId6"/>
    <p:sldId id="889" r:id="rId7"/>
    <p:sldId id="891" r:id="rId8"/>
    <p:sldId id="974" r:id="rId9"/>
    <p:sldId id="975" r:id="rId10"/>
    <p:sldId id="973" r:id="rId11"/>
    <p:sldId id="977" r:id="rId12"/>
    <p:sldId id="976" r:id="rId13"/>
    <p:sldId id="972" r:id="rId14"/>
    <p:sldId id="893" r:id="rId15"/>
    <p:sldId id="894" r:id="rId16"/>
    <p:sldId id="959" r:id="rId17"/>
    <p:sldId id="962" r:id="rId18"/>
    <p:sldId id="933" r:id="rId19"/>
    <p:sldId id="908" r:id="rId20"/>
    <p:sldId id="968" r:id="rId21"/>
    <p:sldId id="957" r:id="rId22"/>
    <p:sldId id="930" r:id="rId23"/>
    <p:sldId id="896" r:id="rId24"/>
    <p:sldId id="922" r:id="rId25"/>
    <p:sldId id="970" r:id="rId26"/>
    <p:sldId id="897" r:id="rId27"/>
    <p:sldId id="898" r:id="rId28"/>
    <p:sldId id="943" r:id="rId29"/>
    <p:sldId id="94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1" userDrawn="1">
          <p15:clr>
            <a:srgbClr val="A4A3A4"/>
          </p15:clr>
        </p15:guide>
        <p15:guide id="2" pos="406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7"/>
    <a:srgbClr val="FF2F92"/>
    <a:srgbClr val="FDFCB2"/>
    <a:srgbClr val="BCB9D8"/>
    <a:srgbClr val="D67D6F"/>
    <a:srgbClr val="8FD1C6"/>
    <a:srgbClr val="80AED0"/>
    <a:srgbClr val="7FBBB4"/>
    <a:srgbClr val="7EB9B1"/>
    <a:srgbClr val="0049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5C091-951E-4398-8DBA-F7A84AF16D49}" v="2" dt="2025-03-05T12:08:20.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9"/>
    <p:restoredTop sz="86395"/>
  </p:normalViewPr>
  <p:slideViewPr>
    <p:cSldViewPr snapToGrid="0" snapToObjects="1" showGuides="1">
      <p:cViewPr varScale="1">
        <p:scale>
          <a:sx n="79" d="100"/>
          <a:sy n="79" d="100"/>
        </p:scale>
        <p:origin x="830" y="72"/>
      </p:cViewPr>
      <p:guideLst>
        <p:guide orient="horz" pos="1001"/>
        <p:guide pos="406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1" d="100"/>
          <a:sy n="81" d="100"/>
        </p:scale>
        <p:origin x="3384"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ROY, MARC (GDARD)" userId="3abf0b25-3094-4287-babd-f2b4921dcbed" providerId="ADAL" clId="{79A77893-96A3-4CFC-B8CF-775AF293C3D9}"/>
    <pc:docChg chg="modSld sldOrd">
      <pc:chgData name="LEROY, MARC (GDARD)" userId="3abf0b25-3094-4287-babd-f2b4921dcbed" providerId="ADAL" clId="{79A77893-96A3-4CFC-B8CF-775AF293C3D9}" dt="2025-03-06T06:48:59.749" v="1"/>
      <pc:docMkLst>
        <pc:docMk/>
      </pc:docMkLst>
      <pc:sldChg chg="ord">
        <pc:chgData name="LEROY, MARC (GDARD)" userId="3abf0b25-3094-4287-babd-f2b4921dcbed" providerId="ADAL" clId="{79A77893-96A3-4CFC-B8CF-775AF293C3D9}" dt="2025-03-06T06:48:59.749" v="1"/>
        <pc:sldMkLst>
          <pc:docMk/>
          <pc:sldMk cId="1392534960" sldId="97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GIS\Projects\Spatial_Mapping\Landcover\Landcover%20analysis\Excel_analysis\Municipalities\MUN_landcover_1990-2020_Combin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GIS\Projects\Spatial_Mapping\Landcover\Landcover%20analysis\Excel_analysis\Rivers\River_landcover_1990-2020_Combin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'Net change'!$A$160:$B$160</c:f>
              <c:strCache>
                <c:ptCount val="2"/>
                <c:pt idx="0">
                  <c:v>City of Tshwane Metropolitan Municipality</c:v>
                </c:pt>
              </c:strCache>
            </c:strRef>
          </c:tx>
          <c:spPr>
            <a:solidFill>
              <a:schemeClr val="accent1"/>
            </a:solidFill>
            <a:ln>
              <a:noFill/>
            </a:ln>
            <a:effectLst/>
          </c:spPr>
          <c:invertIfNegative val="0"/>
          <c:cat>
            <c:strRef>
              <c:f>('Net change'!$C$159:$M$159,'Net change'!$O$159:$V$159)</c:f>
              <c:strCache>
                <c:ptCount val="19"/>
                <c:pt idx="0">
                  <c:v>Indigenous Forest</c:v>
                </c:pt>
                <c:pt idx="1">
                  <c:v>Thicket / dense Bush</c:v>
                </c:pt>
                <c:pt idx="2">
                  <c:v>Natural Wooded Land</c:v>
                </c:pt>
                <c:pt idx="3">
                  <c:v>Shrubland</c:v>
                </c:pt>
                <c:pt idx="4">
                  <c:v>Grasslands</c:v>
                </c:pt>
                <c:pt idx="5">
                  <c:v>Waterbodies</c:v>
                </c:pt>
                <c:pt idx="6">
                  <c:v>Wetlands</c:v>
                </c:pt>
                <c:pt idx="7">
                  <c:v>Barren Land</c:v>
                </c:pt>
                <c:pt idx="8">
                  <c:v>Eroded Lands</c:v>
                </c:pt>
                <c:pt idx="9">
                  <c:v>Planted Forest</c:v>
                </c:pt>
                <c:pt idx="10">
                  <c:v>Orchards</c:v>
                </c:pt>
                <c:pt idx="11">
                  <c:v>Pivot Irrigated </c:v>
                </c:pt>
                <c:pt idx="12">
                  <c:v>Non-Pivot</c:v>
                </c:pt>
                <c:pt idx="13">
                  <c:v>Cultivated Subsistence</c:v>
                </c:pt>
                <c:pt idx="14">
                  <c:v>Built-up Residential All</c:v>
                </c:pt>
                <c:pt idx="15">
                  <c:v>Built-up Smallholdings</c:v>
                </c:pt>
                <c:pt idx="16">
                  <c:v>Built-up Commercial</c:v>
                </c:pt>
                <c:pt idx="17">
                  <c:v>Built-up Industrial</c:v>
                </c:pt>
                <c:pt idx="18">
                  <c:v>Mines</c:v>
                </c:pt>
              </c:strCache>
              <c:extLst/>
            </c:strRef>
          </c:cat>
          <c:val>
            <c:numRef>
              <c:f>('Net change'!$C$160:$M$160,'Net change'!$O$160:$V$160)</c:f>
              <c:numCache>
                <c:formatCode>0.00</c:formatCode>
                <c:ptCount val="19"/>
                <c:pt idx="0">
                  <c:v>0</c:v>
                </c:pt>
                <c:pt idx="1">
                  <c:v>-8.0478011723575964</c:v>
                </c:pt>
                <c:pt idx="2">
                  <c:v>1.0530703814562239</c:v>
                </c:pt>
                <c:pt idx="3">
                  <c:v>-2.6263758744395642</c:v>
                </c:pt>
                <c:pt idx="4">
                  <c:v>3.3748138548027455</c:v>
                </c:pt>
                <c:pt idx="5">
                  <c:v>0.17317360561104192</c:v>
                </c:pt>
                <c:pt idx="6">
                  <c:v>-0.23416008658394558</c:v>
                </c:pt>
                <c:pt idx="7">
                  <c:v>1.0557704153995078</c:v>
                </c:pt>
                <c:pt idx="8">
                  <c:v>3.2857555923560175E-3</c:v>
                </c:pt>
                <c:pt idx="9">
                  <c:v>-0.30248951701107085</c:v>
                </c:pt>
                <c:pt idx="10">
                  <c:v>5.4457827469831029E-2</c:v>
                </c:pt>
                <c:pt idx="11">
                  <c:v>0.81048161748319114</c:v>
                </c:pt>
                <c:pt idx="12">
                  <c:v>-0.84716779296653988</c:v>
                </c:pt>
                <c:pt idx="13">
                  <c:v>-1.3057307006145224E-2</c:v>
                </c:pt>
                <c:pt idx="14">
                  <c:v>4.5690145818976013</c:v>
                </c:pt>
                <c:pt idx="15">
                  <c:v>0.15955914874358432</c:v>
                </c:pt>
                <c:pt idx="16">
                  <c:v>0.58843596890932348</c:v>
                </c:pt>
                <c:pt idx="17">
                  <c:v>0.36679032536409029</c:v>
                </c:pt>
                <c:pt idx="18">
                  <c:v>-0.13780173236463544</c:v>
                </c:pt>
              </c:numCache>
              <c:extLst/>
            </c:numRef>
          </c:val>
          <c:extLst>
            <c:ext xmlns:c16="http://schemas.microsoft.com/office/drawing/2014/chart" uri="{C3380CC4-5D6E-409C-BE32-E72D297353CC}">
              <c16:uniqueId val="{00000000-B3F6-4CF0-A4C9-D8D6CBE7816C}"/>
            </c:ext>
          </c:extLst>
        </c:ser>
        <c:ser>
          <c:idx val="1"/>
          <c:order val="1"/>
          <c:tx>
            <c:strRef>
              <c:f>'Net change'!$A$161:$B$161</c:f>
              <c:strCache>
                <c:ptCount val="2"/>
                <c:pt idx="0">
                  <c:v>City of Johannesburg Metropolitan Municipality</c:v>
                </c:pt>
              </c:strCache>
            </c:strRef>
          </c:tx>
          <c:spPr>
            <a:solidFill>
              <a:schemeClr val="accent2"/>
            </a:solidFill>
            <a:ln>
              <a:noFill/>
            </a:ln>
            <a:effectLst/>
          </c:spPr>
          <c:invertIfNegative val="0"/>
          <c:cat>
            <c:strRef>
              <c:f>('Net change'!$C$159:$M$159,'Net change'!$O$159:$V$159)</c:f>
              <c:strCache>
                <c:ptCount val="19"/>
                <c:pt idx="0">
                  <c:v>Indigenous Forest</c:v>
                </c:pt>
                <c:pt idx="1">
                  <c:v>Thicket / dense Bush</c:v>
                </c:pt>
                <c:pt idx="2">
                  <c:v>Natural Wooded Land</c:v>
                </c:pt>
                <c:pt idx="3">
                  <c:v>Shrubland</c:v>
                </c:pt>
                <c:pt idx="4">
                  <c:v>Grasslands</c:v>
                </c:pt>
                <c:pt idx="5">
                  <c:v>Waterbodies</c:v>
                </c:pt>
                <c:pt idx="6">
                  <c:v>Wetlands</c:v>
                </c:pt>
                <c:pt idx="7">
                  <c:v>Barren Land</c:v>
                </c:pt>
                <c:pt idx="8">
                  <c:v>Eroded Lands</c:v>
                </c:pt>
                <c:pt idx="9">
                  <c:v>Planted Forest</c:v>
                </c:pt>
                <c:pt idx="10">
                  <c:v>Orchards</c:v>
                </c:pt>
                <c:pt idx="11">
                  <c:v>Pivot Irrigated </c:v>
                </c:pt>
                <c:pt idx="12">
                  <c:v>Non-Pivot</c:v>
                </c:pt>
                <c:pt idx="13">
                  <c:v>Cultivated Subsistence</c:v>
                </c:pt>
                <c:pt idx="14">
                  <c:v>Built-up Residential All</c:v>
                </c:pt>
                <c:pt idx="15">
                  <c:v>Built-up Smallholdings</c:v>
                </c:pt>
                <c:pt idx="16">
                  <c:v>Built-up Commercial</c:v>
                </c:pt>
                <c:pt idx="17">
                  <c:v>Built-up Industrial</c:v>
                </c:pt>
                <c:pt idx="18">
                  <c:v>Mines</c:v>
                </c:pt>
              </c:strCache>
              <c:extLst/>
            </c:strRef>
          </c:cat>
          <c:val>
            <c:numRef>
              <c:f>('Net change'!$C$161:$M$161,'Net change'!$O$161:$V$161)</c:f>
              <c:numCache>
                <c:formatCode>0.00</c:formatCode>
                <c:ptCount val="19"/>
                <c:pt idx="0">
                  <c:v>0</c:v>
                </c:pt>
                <c:pt idx="1">
                  <c:v>-5.6887562053931759</c:v>
                </c:pt>
                <c:pt idx="2">
                  <c:v>3.8713001729241725</c:v>
                </c:pt>
                <c:pt idx="3">
                  <c:v>-1.834923673527052</c:v>
                </c:pt>
                <c:pt idx="4">
                  <c:v>-4.3529471031642188</c:v>
                </c:pt>
                <c:pt idx="5">
                  <c:v>0.13464868138475139</c:v>
                </c:pt>
                <c:pt idx="6">
                  <c:v>-3.1868862369225447E-2</c:v>
                </c:pt>
                <c:pt idx="7">
                  <c:v>1.5592196837864158</c:v>
                </c:pt>
                <c:pt idx="8">
                  <c:v>0</c:v>
                </c:pt>
                <c:pt idx="9">
                  <c:v>-1.912788832099283</c:v>
                </c:pt>
                <c:pt idx="10">
                  <c:v>6.7899294394913271E-3</c:v>
                </c:pt>
                <c:pt idx="11">
                  <c:v>0.42497292241848539</c:v>
                </c:pt>
                <c:pt idx="12">
                  <c:v>-4.3441859038874551</c:v>
                </c:pt>
                <c:pt idx="13">
                  <c:v>6.8556384340670504E-2</c:v>
                </c:pt>
                <c:pt idx="14">
                  <c:v>10.411042615568437</c:v>
                </c:pt>
                <c:pt idx="15">
                  <c:v>-3.319508890974542</c:v>
                </c:pt>
                <c:pt idx="16">
                  <c:v>3.3466138512370271</c:v>
                </c:pt>
                <c:pt idx="17">
                  <c:v>1.273276042391063</c:v>
                </c:pt>
                <c:pt idx="18">
                  <c:v>0.38855918792443922</c:v>
                </c:pt>
              </c:numCache>
              <c:extLst/>
            </c:numRef>
          </c:val>
          <c:extLst>
            <c:ext xmlns:c16="http://schemas.microsoft.com/office/drawing/2014/chart" uri="{C3380CC4-5D6E-409C-BE32-E72D297353CC}">
              <c16:uniqueId val="{00000001-B3F6-4CF0-A4C9-D8D6CBE7816C}"/>
            </c:ext>
          </c:extLst>
        </c:ser>
        <c:ser>
          <c:idx val="2"/>
          <c:order val="2"/>
          <c:tx>
            <c:strRef>
              <c:f>'Net change'!$A$162:$B$162</c:f>
              <c:strCache>
                <c:ptCount val="2"/>
                <c:pt idx="0">
                  <c:v>City of Ekurhuleni Metropolitan Municipality</c:v>
                </c:pt>
              </c:strCache>
            </c:strRef>
          </c:tx>
          <c:spPr>
            <a:solidFill>
              <a:schemeClr val="accent3"/>
            </a:solidFill>
            <a:ln>
              <a:noFill/>
            </a:ln>
            <a:effectLst/>
          </c:spPr>
          <c:invertIfNegative val="0"/>
          <c:cat>
            <c:strRef>
              <c:f>('Net change'!$C$159:$M$159,'Net change'!$O$159:$V$159)</c:f>
              <c:strCache>
                <c:ptCount val="19"/>
                <c:pt idx="0">
                  <c:v>Indigenous Forest</c:v>
                </c:pt>
                <c:pt idx="1">
                  <c:v>Thicket / dense Bush</c:v>
                </c:pt>
                <c:pt idx="2">
                  <c:v>Natural Wooded Land</c:v>
                </c:pt>
                <c:pt idx="3">
                  <c:v>Shrubland</c:v>
                </c:pt>
                <c:pt idx="4">
                  <c:v>Grasslands</c:v>
                </c:pt>
                <c:pt idx="5">
                  <c:v>Waterbodies</c:v>
                </c:pt>
                <c:pt idx="6">
                  <c:v>Wetlands</c:v>
                </c:pt>
                <c:pt idx="7">
                  <c:v>Barren Land</c:v>
                </c:pt>
                <c:pt idx="8">
                  <c:v>Eroded Lands</c:v>
                </c:pt>
                <c:pt idx="9">
                  <c:v>Planted Forest</c:v>
                </c:pt>
                <c:pt idx="10">
                  <c:v>Orchards</c:v>
                </c:pt>
                <c:pt idx="11">
                  <c:v>Pivot Irrigated </c:v>
                </c:pt>
                <c:pt idx="12">
                  <c:v>Non-Pivot</c:v>
                </c:pt>
                <c:pt idx="13">
                  <c:v>Cultivated Subsistence</c:v>
                </c:pt>
                <c:pt idx="14">
                  <c:v>Built-up Residential All</c:v>
                </c:pt>
                <c:pt idx="15">
                  <c:v>Built-up Smallholdings</c:v>
                </c:pt>
                <c:pt idx="16">
                  <c:v>Built-up Commercial</c:v>
                </c:pt>
                <c:pt idx="17">
                  <c:v>Built-up Industrial</c:v>
                </c:pt>
                <c:pt idx="18">
                  <c:v>Mines</c:v>
                </c:pt>
              </c:strCache>
              <c:extLst/>
            </c:strRef>
          </c:cat>
          <c:val>
            <c:numRef>
              <c:f>('Net change'!$C$162:$M$162,'Net change'!$O$162:$V$162)</c:f>
              <c:numCache>
                <c:formatCode>0.00</c:formatCode>
                <c:ptCount val="19"/>
                <c:pt idx="0">
                  <c:v>0</c:v>
                </c:pt>
                <c:pt idx="1">
                  <c:v>-4.3067424887427928</c:v>
                </c:pt>
                <c:pt idx="2">
                  <c:v>2.0215628514321371</c:v>
                </c:pt>
                <c:pt idx="3">
                  <c:v>-0.97597399345283453</c:v>
                </c:pt>
                <c:pt idx="4">
                  <c:v>0.5126185478767239</c:v>
                </c:pt>
                <c:pt idx="5">
                  <c:v>0.24422114671025394</c:v>
                </c:pt>
                <c:pt idx="6">
                  <c:v>6.8157915105378497E-2</c:v>
                </c:pt>
                <c:pt idx="7">
                  <c:v>0.82290324489953959</c:v>
                </c:pt>
                <c:pt idx="8">
                  <c:v>-8.1953404936326837E-4</c:v>
                </c:pt>
                <c:pt idx="9">
                  <c:v>-1.3614737043394336</c:v>
                </c:pt>
                <c:pt idx="10">
                  <c:v>2.4904729166761543E-2</c:v>
                </c:pt>
                <c:pt idx="11">
                  <c:v>0.9787513032867875</c:v>
                </c:pt>
                <c:pt idx="12">
                  <c:v>-7.0984852278987667</c:v>
                </c:pt>
                <c:pt idx="13">
                  <c:v>0.28701903595478018</c:v>
                </c:pt>
                <c:pt idx="14">
                  <c:v>6.4951715785591748</c:v>
                </c:pt>
                <c:pt idx="15">
                  <c:v>-0.39861225567641217</c:v>
                </c:pt>
                <c:pt idx="16">
                  <c:v>1.6594198609523911</c:v>
                </c:pt>
                <c:pt idx="17">
                  <c:v>1.4191142658113174</c:v>
                </c:pt>
                <c:pt idx="18">
                  <c:v>-0.39173727559564214</c:v>
                </c:pt>
              </c:numCache>
              <c:extLst/>
            </c:numRef>
          </c:val>
          <c:extLst>
            <c:ext xmlns:c16="http://schemas.microsoft.com/office/drawing/2014/chart" uri="{C3380CC4-5D6E-409C-BE32-E72D297353CC}">
              <c16:uniqueId val="{00000002-B3F6-4CF0-A4C9-D8D6CBE7816C}"/>
            </c:ext>
          </c:extLst>
        </c:ser>
        <c:ser>
          <c:idx val="3"/>
          <c:order val="3"/>
          <c:tx>
            <c:strRef>
              <c:f>'Net change'!$A$163:$B$163</c:f>
              <c:strCache>
                <c:ptCount val="2"/>
                <c:pt idx="0">
                  <c:v>West-rand District Municipality</c:v>
                </c:pt>
              </c:strCache>
            </c:strRef>
          </c:tx>
          <c:spPr>
            <a:solidFill>
              <a:schemeClr val="accent4"/>
            </a:solidFill>
            <a:ln>
              <a:noFill/>
            </a:ln>
            <a:effectLst/>
          </c:spPr>
          <c:invertIfNegative val="0"/>
          <c:cat>
            <c:strRef>
              <c:f>('Net change'!$C$159:$M$159,'Net change'!$O$159:$V$159)</c:f>
              <c:strCache>
                <c:ptCount val="19"/>
                <c:pt idx="0">
                  <c:v>Indigenous Forest</c:v>
                </c:pt>
                <c:pt idx="1">
                  <c:v>Thicket / dense Bush</c:v>
                </c:pt>
                <c:pt idx="2">
                  <c:v>Natural Wooded Land</c:v>
                </c:pt>
                <c:pt idx="3">
                  <c:v>Shrubland</c:v>
                </c:pt>
                <c:pt idx="4">
                  <c:v>Grasslands</c:v>
                </c:pt>
                <c:pt idx="5">
                  <c:v>Waterbodies</c:v>
                </c:pt>
                <c:pt idx="6">
                  <c:v>Wetlands</c:v>
                </c:pt>
                <c:pt idx="7">
                  <c:v>Barren Land</c:v>
                </c:pt>
                <c:pt idx="8">
                  <c:v>Eroded Lands</c:v>
                </c:pt>
                <c:pt idx="9">
                  <c:v>Planted Forest</c:v>
                </c:pt>
                <c:pt idx="10">
                  <c:v>Orchards</c:v>
                </c:pt>
                <c:pt idx="11">
                  <c:v>Pivot Irrigated </c:v>
                </c:pt>
                <c:pt idx="12">
                  <c:v>Non-Pivot</c:v>
                </c:pt>
                <c:pt idx="13">
                  <c:v>Cultivated Subsistence</c:v>
                </c:pt>
                <c:pt idx="14">
                  <c:v>Built-up Residential All</c:v>
                </c:pt>
                <c:pt idx="15">
                  <c:v>Built-up Smallholdings</c:v>
                </c:pt>
                <c:pt idx="16">
                  <c:v>Built-up Commercial</c:v>
                </c:pt>
                <c:pt idx="17">
                  <c:v>Built-up Industrial</c:v>
                </c:pt>
                <c:pt idx="18">
                  <c:v>Mines</c:v>
                </c:pt>
              </c:strCache>
              <c:extLst/>
            </c:strRef>
          </c:cat>
          <c:val>
            <c:numRef>
              <c:f>('Net change'!$C$163:$M$163,'Net change'!$O$163:$V$163)</c:f>
              <c:numCache>
                <c:formatCode>0.00</c:formatCode>
                <c:ptCount val="19"/>
                <c:pt idx="0">
                  <c:v>-4.399869851849784E-5</c:v>
                </c:pt>
                <c:pt idx="1">
                  <c:v>-3.4511919137431928</c:v>
                </c:pt>
                <c:pt idx="2">
                  <c:v>4.8362709431055046</c:v>
                </c:pt>
                <c:pt idx="3">
                  <c:v>-2.2077886936104441</c:v>
                </c:pt>
                <c:pt idx="4">
                  <c:v>2.838972023207555</c:v>
                </c:pt>
                <c:pt idx="5">
                  <c:v>-8.0957605274036143E-3</c:v>
                </c:pt>
                <c:pt idx="6">
                  <c:v>-1.2267277133942383</c:v>
                </c:pt>
                <c:pt idx="7">
                  <c:v>0.51016490932198244</c:v>
                </c:pt>
                <c:pt idx="8">
                  <c:v>-4.7980580734421893E-2</c:v>
                </c:pt>
                <c:pt idx="9">
                  <c:v>0.8309374208710909</c:v>
                </c:pt>
                <c:pt idx="10">
                  <c:v>4.5648649712941518E-2</c:v>
                </c:pt>
                <c:pt idx="11">
                  <c:v>1.5874950418966614</c:v>
                </c:pt>
                <c:pt idx="12">
                  <c:v>-4.8845375153802983</c:v>
                </c:pt>
                <c:pt idx="13">
                  <c:v>1.3397603698882597E-2</c:v>
                </c:pt>
                <c:pt idx="14">
                  <c:v>1.1200088701376221</c:v>
                </c:pt>
                <c:pt idx="15">
                  <c:v>-0.34904167534724345</c:v>
                </c:pt>
                <c:pt idx="16">
                  <c:v>0.24104686983359044</c:v>
                </c:pt>
                <c:pt idx="17">
                  <c:v>0.29886115968689664</c:v>
                </c:pt>
                <c:pt idx="18">
                  <c:v>-0.14739564003696784</c:v>
                </c:pt>
              </c:numCache>
              <c:extLst/>
            </c:numRef>
          </c:val>
          <c:extLst>
            <c:ext xmlns:c16="http://schemas.microsoft.com/office/drawing/2014/chart" uri="{C3380CC4-5D6E-409C-BE32-E72D297353CC}">
              <c16:uniqueId val="{00000003-B3F6-4CF0-A4C9-D8D6CBE7816C}"/>
            </c:ext>
          </c:extLst>
        </c:ser>
        <c:ser>
          <c:idx val="4"/>
          <c:order val="4"/>
          <c:tx>
            <c:strRef>
              <c:f>'Net change'!$A$164:$B$164</c:f>
              <c:strCache>
                <c:ptCount val="2"/>
                <c:pt idx="0">
                  <c:v>Sedibeng District Municipality</c:v>
                </c:pt>
              </c:strCache>
            </c:strRef>
          </c:tx>
          <c:spPr>
            <a:solidFill>
              <a:schemeClr val="accent5"/>
            </a:solidFill>
            <a:ln>
              <a:noFill/>
            </a:ln>
            <a:effectLst/>
          </c:spPr>
          <c:invertIfNegative val="0"/>
          <c:cat>
            <c:strRef>
              <c:f>('Net change'!$C$159:$M$159,'Net change'!$O$159:$V$159)</c:f>
              <c:strCache>
                <c:ptCount val="19"/>
                <c:pt idx="0">
                  <c:v>Indigenous Forest</c:v>
                </c:pt>
                <c:pt idx="1">
                  <c:v>Thicket / dense Bush</c:v>
                </c:pt>
                <c:pt idx="2">
                  <c:v>Natural Wooded Land</c:v>
                </c:pt>
                <c:pt idx="3">
                  <c:v>Shrubland</c:v>
                </c:pt>
                <c:pt idx="4">
                  <c:v>Grasslands</c:v>
                </c:pt>
                <c:pt idx="5">
                  <c:v>Waterbodies</c:v>
                </c:pt>
                <c:pt idx="6">
                  <c:v>Wetlands</c:v>
                </c:pt>
                <c:pt idx="7">
                  <c:v>Barren Land</c:v>
                </c:pt>
                <c:pt idx="8">
                  <c:v>Eroded Lands</c:v>
                </c:pt>
                <c:pt idx="9">
                  <c:v>Planted Forest</c:v>
                </c:pt>
                <c:pt idx="10">
                  <c:v>Orchards</c:v>
                </c:pt>
                <c:pt idx="11">
                  <c:v>Pivot Irrigated </c:v>
                </c:pt>
                <c:pt idx="12">
                  <c:v>Non-Pivot</c:v>
                </c:pt>
                <c:pt idx="13">
                  <c:v>Cultivated Subsistence</c:v>
                </c:pt>
                <c:pt idx="14">
                  <c:v>Built-up Residential All</c:v>
                </c:pt>
                <c:pt idx="15">
                  <c:v>Built-up Smallholdings</c:v>
                </c:pt>
                <c:pt idx="16">
                  <c:v>Built-up Commercial</c:v>
                </c:pt>
                <c:pt idx="17">
                  <c:v>Built-up Industrial</c:v>
                </c:pt>
                <c:pt idx="18">
                  <c:v>Mines</c:v>
                </c:pt>
              </c:strCache>
              <c:extLst/>
            </c:strRef>
          </c:cat>
          <c:val>
            <c:numRef>
              <c:f>('Net change'!$C$164:$M$164,'Net change'!$O$164:$V$164)</c:f>
              <c:numCache>
                <c:formatCode>0.00</c:formatCode>
                <c:ptCount val="19"/>
                <c:pt idx="0">
                  <c:v>0</c:v>
                </c:pt>
                <c:pt idx="1">
                  <c:v>-3.0158901973434271</c:v>
                </c:pt>
                <c:pt idx="2">
                  <c:v>2.9350958729129224</c:v>
                </c:pt>
                <c:pt idx="3">
                  <c:v>-0.72546705243243359</c:v>
                </c:pt>
                <c:pt idx="4">
                  <c:v>0.83235188461871812</c:v>
                </c:pt>
                <c:pt idx="5">
                  <c:v>-1.4425247676543235E-2</c:v>
                </c:pt>
                <c:pt idx="6">
                  <c:v>-1.7812269956111897</c:v>
                </c:pt>
                <c:pt idx="7">
                  <c:v>0.68538254506218843</c:v>
                </c:pt>
                <c:pt idx="8">
                  <c:v>-6.2530969001458095E-4</c:v>
                </c:pt>
                <c:pt idx="9">
                  <c:v>-0.27024159810181869</c:v>
                </c:pt>
                <c:pt idx="10">
                  <c:v>-2.0419595739441656E-2</c:v>
                </c:pt>
                <c:pt idx="11">
                  <c:v>1.0961678865955602</c:v>
                </c:pt>
                <c:pt idx="12">
                  <c:v>-1.7911241386359027</c:v>
                </c:pt>
                <c:pt idx="13">
                  <c:v>-6.5549705436011236E-3</c:v>
                </c:pt>
                <c:pt idx="14">
                  <c:v>1.9628039921495619</c:v>
                </c:pt>
                <c:pt idx="15">
                  <c:v>-0.38803700625870324</c:v>
                </c:pt>
                <c:pt idx="16">
                  <c:v>0.27530876283124717</c:v>
                </c:pt>
                <c:pt idx="17">
                  <c:v>0.24697576515265546</c:v>
                </c:pt>
                <c:pt idx="18">
                  <c:v>-2.0074597289778437E-2</c:v>
                </c:pt>
              </c:numCache>
              <c:extLst/>
            </c:numRef>
          </c:val>
          <c:extLst>
            <c:ext xmlns:c16="http://schemas.microsoft.com/office/drawing/2014/chart" uri="{C3380CC4-5D6E-409C-BE32-E72D297353CC}">
              <c16:uniqueId val="{00000004-B3F6-4CF0-A4C9-D8D6CBE7816C}"/>
            </c:ext>
          </c:extLst>
        </c:ser>
        <c:dLbls>
          <c:showLegendKey val="0"/>
          <c:showVal val="0"/>
          <c:showCatName val="0"/>
          <c:showSerName val="0"/>
          <c:showPercent val="0"/>
          <c:showBubbleSize val="0"/>
        </c:dLbls>
        <c:gapWidth val="219"/>
        <c:overlap val="-27"/>
        <c:axId val="560611279"/>
        <c:axId val="1791795055"/>
      </c:barChart>
      <c:catAx>
        <c:axId val="56061127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Landcover class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1795055"/>
        <c:crosses val="autoZero"/>
        <c:auto val="1"/>
        <c:lblAlgn val="ctr"/>
        <c:lblOffset val="100"/>
        <c:noMultiLvlLbl val="0"/>
      </c:catAx>
      <c:valAx>
        <c:axId val="17917950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t>
                </a:r>
                <a:r>
                  <a:rPr lang="en-GB" baseline="0"/>
                  <a:t> Change based on municipal area</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611279"/>
        <c:crosses val="autoZero"/>
        <c:crossBetween val="between"/>
      </c:valAx>
      <c:spPr>
        <a:noFill/>
        <a:ln>
          <a:noFill/>
        </a:ln>
        <a:effectLst/>
      </c:spPr>
    </c:plotArea>
    <c:legend>
      <c:legendPos val="b"/>
      <c:layout>
        <c:manualLayout>
          <c:xMode val="edge"/>
          <c:yMode val="edge"/>
          <c:x val="0.30615542414926533"/>
          <c:y val="0.11303978146785738"/>
          <c:w val="0.37712348910869675"/>
          <c:h val="0.15457120501332192"/>
        </c:manualLayout>
      </c:layout>
      <c:overlay val="1"/>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28251539295897"/>
          <c:y val="7.6838359542056372E-3"/>
          <c:w val="0.82143243564128765"/>
          <c:h val="0.96922279742520168"/>
        </c:manualLayout>
      </c:layout>
      <c:barChart>
        <c:barDir val="col"/>
        <c:grouping val="clustered"/>
        <c:varyColors val="0"/>
        <c:ser>
          <c:idx val="0"/>
          <c:order val="0"/>
          <c:tx>
            <c:strRef>
              <c:f>'Net change'!$A$322:$B$322</c:f>
              <c:strCache>
                <c:ptCount val="2"/>
                <c:pt idx="0">
                  <c:v>Pienaars Catchment</c:v>
                </c:pt>
              </c:strCache>
            </c:strRef>
          </c:tx>
          <c:spPr>
            <a:solidFill>
              <a:schemeClr val="accent6">
                <a:lumMod val="50000"/>
              </a:schemeClr>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change'!$E$322:$J$322,'Net change'!$L$322,'Net change'!$O$322:$V$322)</c:f>
              <c:numCache>
                <c:formatCode>0</c:formatCode>
                <c:ptCount val="15"/>
                <c:pt idx="0">
                  <c:v>-8663.5907758211451</c:v>
                </c:pt>
                <c:pt idx="1">
                  <c:v>-8514.8294949290866</c:v>
                </c:pt>
                <c:pt idx="2">
                  <c:v>21722.924503467159</c:v>
                </c:pt>
                <c:pt idx="3">
                  <c:v>330.26083641815541</c:v>
                </c:pt>
                <c:pt idx="4">
                  <c:v>-613.03318655396151</c:v>
                </c:pt>
                <c:pt idx="5">
                  <c:v>2233.5777809391261</c:v>
                </c:pt>
                <c:pt idx="6">
                  <c:v>-1697.713384593982</c:v>
                </c:pt>
                <c:pt idx="7">
                  <c:v>1105.4564107885481</c:v>
                </c:pt>
                <c:pt idx="8">
                  <c:v>-2431.536414097176</c:v>
                </c:pt>
                <c:pt idx="9">
                  <c:v>-63.947563914299735</c:v>
                </c:pt>
                <c:pt idx="10">
                  <c:v>18657.938451327205</c:v>
                </c:pt>
                <c:pt idx="11">
                  <c:v>2949.50268777151</c:v>
                </c:pt>
                <c:pt idx="12">
                  <c:v>2557.0930937376293</c:v>
                </c:pt>
                <c:pt idx="13">
                  <c:v>937.53784281668084</c:v>
                </c:pt>
                <c:pt idx="14">
                  <c:v>-1209.9670567356873</c:v>
                </c:pt>
              </c:numCache>
              <c:extLst/>
            </c:numRef>
          </c:val>
          <c:extLst>
            <c:ext xmlns:c16="http://schemas.microsoft.com/office/drawing/2014/chart" uri="{C3380CC4-5D6E-409C-BE32-E72D297353CC}">
              <c16:uniqueId val="{00000000-BB23-4435-BC61-1C970B76A514}"/>
            </c:ext>
          </c:extLst>
        </c:ser>
        <c:ser>
          <c:idx val="1"/>
          <c:order val="1"/>
          <c:tx>
            <c:strRef>
              <c:f>'Net change'!$A$323:$B$323</c:f>
              <c:strCache>
                <c:ptCount val="2"/>
                <c:pt idx="0">
                  <c:v>Crocodile Catchment</c:v>
                </c:pt>
              </c:strCache>
            </c:strRef>
          </c:tx>
          <c:spPr>
            <a:solidFill>
              <a:srgbClr val="92D050"/>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change'!$E$323:$J$323,'Net change'!$L$323,'Net change'!$O$323:$V$323)</c:f>
              <c:numCache>
                <c:formatCode>0</c:formatCode>
                <c:ptCount val="15"/>
                <c:pt idx="0">
                  <c:v>26839.629019760418</c:v>
                </c:pt>
                <c:pt idx="1">
                  <c:v>-4209.1167983478363</c:v>
                </c:pt>
                <c:pt idx="2">
                  <c:v>-17486.555789695929</c:v>
                </c:pt>
                <c:pt idx="3">
                  <c:v>575.43813491376852</c:v>
                </c:pt>
                <c:pt idx="4">
                  <c:v>-609.52551427174285</c:v>
                </c:pt>
                <c:pt idx="5">
                  <c:v>3404.1509797360472</c:v>
                </c:pt>
                <c:pt idx="6">
                  <c:v>-3287.1386300138192</c:v>
                </c:pt>
                <c:pt idx="7">
                  <c:v>5892.7994938129414</c:v>
                </c:pt>
                <c:pt idx="8">
                  <c:v>-9444.9922319216148</c:v>
                </c:pt>
                <c:pt idx="9">
                  <c:v>-288.70841092109987</c:v>
                </c:pt>
                <c:pt idx="10">
                  <c:v>20604.966388903526</c:v>
                </c:pt>
                <c:pt idx="11">
                  <c:v>-7628.1079300471174</c:v>
                </c:pt>
                <c:pt idx="12">
                  <c:v>4926.7505711638669</c:v>
                </c:pt>
                <c:pt idx="13">
                  <c:v>4437.2054370069982</c:v>
                </c:pt>
                <c:pt idx="14">
                  <c:v>-78.24807398796149</c:v>
                </c:pt>
              </c:numCache>
              <c:extLst/>
            </c:numRef>
          </c:val>
          <c:extLst>
            <c:ext xmlns:c16="http://schemas.microsoft.com/office/drawing/2014/chart" uri="{C3380CC4-5D6E-409C-BE32-E72D297353CC}">
              <c16:uniqueId val="{00000001-BB23-4435-BC61-1C970B76A514}"/>
            </c:ext>
          </c:extLst>
        </c:ser>
        <c:ser>
          <c:idx val="2"/>
          <c:order val="2"/>
          <c:tx>
            <c:strRef>
              <c:f>'Net change'!$A$324:$B$324</c:f>
              <c:strCache>
                <c:ptCount val="2"/>
                <c:pt idx="0">
                  <c:v>Elands Catchment</c:v>
                </c:pt>
              </c:strCache>
            </c:strRef>
          </c:tx>
          <c:spPr>
            <a:solidFill>
              <a:srgbClr val="C00000"/>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change'!$E$324:$J$324,'Net change'!$L$324,'Net change'!$O$324:$V$324)</c:f>
              <c:numCache>
                <c:formatCode>0</c:formatCode>
                <c:ptCount val="15"/>
                <c:pt idx="0">
                  <c:v>5312.6844625228796</c:v>
                </c:pt>
                <c:pt idx="1">
                  <c:v>-3701.1338996305858</c:v>
                </c:pt>
                <c:pt idx="2">
                  <c:v>5907.9994070358916</c:v>
                </c:pt>
                <c:pt idx="3">
                  <c:v>129.8738147570306</c:v>
                </c:pt>
                <c:pt idx="4">
                  <c:v>-194.81072213554594</c:v>
                </c:pt>
                <c:pt idx="5">
                  <c:v>614.83199285253545</c:v>
                </c:pt>
                <c:pt idx="6">
                  <c:v>266.7629740784991</c:v>
                </c:pt>
                <c:pt idx="7">
                  <c:v>473.80557904434716</c:v>
                </c:pt>
                <c:pt idx="8">
                  <c:v>-796.96113058313574</c:v>
                </c:pt>
                <c:pt idx="9">
                  <c:v>2.4283885030746717</c:v>
                </c:pt>
                <c:pt idx="10">
                  <c:v>469.75826487255591</c:v>
                </c:pt>
                <c:pt idx="11">
                  <c:v>-354.00507955933</c:v>
                </c:pt>
                <c:pt idx="12">
                  <c:v>47.758307227135212</c:v>
                </c:pt>
                <c:pt idx="13">
                  <c:v>72.132132572810633</c:v>
                </c:pt>
                <c:pt idx="14">
                  <c:v>-114.31414027436701</c:v>
                </c:pt>
              </c:numCache>
              <c:extLst/>
            </c:numRef>
          </c:val>
          <c:extLst>
            <c:ext xmlns:c16="http://schemas.microsoft.com/office/drawing/2014/chart" uri="{C3380CC4-5D6E-409C-BE32-E72D297353CC}">
              <c16:uniqueId val="{00000002-BB23-4435-BC61-1C970B76A514}"/>
            </c:ext>
          </c:extLst>
        </c:ser>
        <c:ser>
          <c:idx val="3"/>
          <c:order val="3"/>
          <c:tx>
            <c:strRef>
              <c:f>'Net change'!$A$325:$B$325</c:f>
              <c:strCache>
                <c:ptCount val="2"/>
                <c:pt idx="0">
                  <c:v>Moses-Elands Catchment</c:v>
                </c:pt>
              </c:strCache>
            </c:strRef>
          </c:tx>
          <c:spPr>
            <a:solidFill>
              <a:schemeClr val="accent2">
                <a:lumMod val="60000"/>
                <a:lumOff val="40000"/>
              </a:schemeClr>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change'!$E$325:$J$325,'Net change'!$L$325,'Net change'!$O$325:$V$325)</c:f>
              <c:numCache>
                <c:formatCode>0</c:formatCode>
                <c:ptCount val="15"/>
                <c:pt idx="0">
                  <c:v>-343.21224176788701</c:v>
                </c:pt>
                <c:pt idx="1">
                  <c:v>-65.296668638230074</c:v>
                </c:pt>
                <c:pt idx="2">
                  <c:v>334.84779247951872</c:v>
                </c:pt>
                <c:pt idx="3">
                  <c:v>-0.44970157464345784</c:v>
                </c:pt>
                <c:pt idx="4">
                  <c:v>-111.88575177129229</c:v>
                </c:pt>
                <c:pt idx="5">
                  <c:v>23.294541566531116</c:v>
                </c:pt>
                <c:pt idx="6">
                  <c:v>102.71183964856577</c:v>
                </c:pt>
                <c:pt idx="7">
                  <c:v>0</c:v>
                </c:pt>
                <c:pt idx="8">
                  <c:v>210.01063535849482</c:v>
                </c:pt>
                <c:pt idx="9">
                  <c:v>0</c:v>
                </c:pt>
                <c:pt idx="10">
                  <c:v>47.848247542063902</c:v>
                </c:pt>
                <c:pt idx="11">
                  <c:v>0</c:v>
                </c:pt>
                <c:pt idx="12">
                  <c:v>0</c:v>
                </c:pt>
                <c:pt idx="13">
                  <c:v>0</c:v>
                </c:pt>
                <c:pt idx="14">
                  <c:v>-2.0686272433599058</c:v>
                </c:pt>
              </c:numCache>
              <c:extLst/>
            </c:numRef>
          </c:val>
          <c:extLst>
            <c:ext xmlns:c16="http://schemas.microsoft.com/office/drawing/2014/chart" uri="{C3380CC4-5D6E-409C-BE32-E72D297353CC}">
              <c16:uniqueId val="{00000003-BB23-4435-BC61-1C970B76A514}"/>
            </c:ext>
          </c:extLst>
        </c:ser>
        <c:ser>
          <c:idx val="4"/>
          <c:order val="4"/>
          <c:tx>
            <c:strRef>
              <c:f>'Net change'!$A$326:$B$326</c:f>
              <c:strCache>
                <c:ptCount val="2"/>
                <c:pt idx="0">
                  <c:v>Wilge Catchment</c:v>
                </c:pt>
              </c:strCache>
            </c:strRef>
          </c:tx>
          <c:spPr>
            <a:noFill/>
            <a:ln>
              <a:solidFill>
                <a:schemeClr val="accent1"/>
              </a:solid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change'!$E$326:$J$326,'Net change'!$L$326,'Net change'!$O$326:$V$326)</c:f>
              <c:numCache>
                <c:formatCode>0</c:formatCode>
                <c:ptCount val="15"/>
                <c:pt idx="0">
                  <c:v>5168.9598392668322</c:v>
                </c:pt>
                <c:pt idx="1">
                  <c:v>-3251.8820265617719</c:v>
                </c:pt>
                <c:pt idx="2">
                  <c:v>-4283.1376775341487</c:v>
                </c:pt>
                <c:pt idx="3">
                  <c:v>465.98077164555104</c:v>
                </c:pt>
                <c:pt idx="4">
                  <c:v>-463.1926218827615</c:v>
                </c:pt>
                <c:pt idx="5">
                  <c:v>3051.2251839558603</c:v>
                </c:pt>
                <c:pt idx="6">
                  <c:v>251.02341896597824</c:v>
                </c:pt>
                <c:pt idx="7">
                  <c:v>3607.41609147489</c:v>
                </c:pt>
                <c:pt idx="8">
                  <c:v>-1387.2394174601388</c:v>
                </c:pt>
                <c:pt idx="9">
                  <c:v>41.102723922412039</c:v>
                </c:pt>
                <c:pt idx="10">
                  <c:v>2717.7264962002728</c:v>
                </c:pt>
                <c:pt idx="11">
                  <c:v>-368.12570900313443</c:v>
                </c:pt>
                <c:pt idx="12">
                  <c:v>200.83672323576823</c:v>
                </c:pt>
                <c:pt idx="13">
                  <c:v>333.49868775558838</c:v>
                </c:pt>
                <c:pt idx="14">
                  <c:v>444.93473795223707</c:v>
                </c:pt>
              </c:numCache>
              <c:extLst/>
            </c:numRef>
          </c:val>
          <c:extLst>
            <c:ext xmlns:c16="http://schemas.microsoft.com/office/drawing/2014/chart" uri="{C3380CC4-5D6E-409C-BE32-E72D297353CC}">
              <c16:uniqueId val="{00000004-BB23-4435-BC61-1C970B76A514}"/>
            </c:ext>
          </c:extLst>
        </c:ser>
        <c:ser>
          <c:idx val="5"/>
          <c:order val="5"/>
          <c:tx>
            <c:strRef>
              <c:f>'Net change'!$A$327:$B$327</c:f>
              <c:strCache>
                <c:ptCount val="2"/>
                <c:pt idx="0">
                  <c:v>Blesbokspruit Catchment</c:v>
                </c:pt>
              </c:strCache>
            </c:strRef>
          </c:tx>
          <c:spPr>
            <a:solidFill>
              <a:srgbClr val="7030A0"/>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change'!$E$327:$J$327,'Net change'!$L$327,'Net change'!$O$327:$V$327)</c:f>
              <c:numCache>
                <c:formatCode>0</c:formatCode>
                <c:ptCount val="15"/>
                <c:pt idx="0">
                  <c:v>7205.0286886225504</c:v>
                </c:pt>
                <c:pt idx="1">
                  <c:v>-1811.0381814041334</c:v>
                </c:pt>
                <c:pt idx="2">
                  <c:v>6216.3148066114463</c:v>
                </c:pt>
                <c:pt idx="3">
                  <c:v>698.6563663660761</c:v>
                </c:pt>
                <c:pt idx="4">
                  <c:v>-2912.8070392806039</c:v>
                </c:pt>
                <c:pt idx="5">
                  <c:v>1969.8727775682028</c:v>
                </c:pt>
                <c:pt idx="6">
                  <c:v>-1148.178060379676</c:v>
                </c:pt>
                <c:pt idx="7">
                  <c:v>1617.6665043074458</c:v>
                </c:pt>
                <c:pt idx="8">
                  <c:v>-9556.6981030630504</c:v>
                </c:pt>
                <c:pt idx="9">
                  <c:v>304.98760792319308</c:v>
                </c:pt>
                <c:pt idx="10">
                  <c:v>4893.6525352701083</c:v>
                </c:pt>
                <c:pt idx="11">
                  <c:v>-1108.5143814961234</c:v>
                </c:pt>
                <c:pt idx="12">
                  <c:v>1110.4031281096259</c:v>
                </c:pt>
                <c:pt idx="13">
                  <c:v>1561.4538074770139</c:v>
                </c:pt>
                <c:pt idx="14">
                  <c:v>-916.221988178581</c:v>
                </c:pt>
              </c:numCache>
              <c:extLst/>
            </c:numRef>
          </c:val>
          <c:extLst>
            <c:ext xmlns:c16="http://schemas.microsoft.com/office/drawing/2014/chart" uri="{C3380CC4-5D6E-409C-BE32-E72D297353CC}">
              <c16:uniqueId val="{00000005-BB23-4435-BC61-1C970B76A514}"/>
            </c:ext>
          </c:extLst>
        </c:ser>
        <c:ser>
          <c:idx val="6"/>
          <c:order val="6"/>
          <c:tx>
            <c:strRef>
              <c:f>'Net change'!$A$328:$B$328</c:f>
              <c:strCache>
                <c:ptCount val="2"/>
                <c:pt idx="0">
                  <c:v>Rietspruit Catchment</c:v>
                </c:pt>
              </c:strCache>
            </c:strRef>
          </c:tx>
          <c:spPr>
            <a:solidFill>
              <a:srgbClr val="FF66FF"/>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change'!$E$328:$J$328,'Net change'!$L$328,'Net change'!$O$328:$V$328)</c:f>
              <c:numCache>
                <c:formatCode>0</c:formatCode>
                <c:ptCount val="15"/>
                <c:pt idx="0">
                  <c:v>614.02253001817712</c:v>
                </c:pt>
                <c:pt idx="1">
                  <c:v>-1884.7892396456607</c:v>
                </c:pt>
                <c:pt idx="2">
                  <c:v>26.262571959179695</c:v>
                </c:pt>
                <c:pt idx="3">
                  <c:v>-113.14491618029393</c:v>
                </c:pt>
                <c:pt idx="4">
                  <c:v>-2829.7021882864938</c:v>
                </c:pt>
                <c:pt idx="5">
                  <c:v>1020.8225744406491</c:v>
                </c:pt>
                <c:pt idx="6">
                  <c:v>-334.57797153473263</c:v>
                </c:pt>
                <c:pt idx="7">
                  <c:v>-37.505111325264366</c:v>
                </c:pt>
                <c:pt idx="8">
                  <c:v>-2625.9873749730073</c:v>
                </c:pt>
                <c:pt idx="9">
                  <c:v>11.242539366086444</c:v>
                </c:pt>
                <c:pt idx="10">
                  <c:v>7355.8585967579656</c:v>
                </c:pt>
                <c:pt idx="11">
                  <c:v>-490.98417919572717</c:v>
                </c:pt>
                <c:pt idx="12">
                  <c:v>871.97135323366433</c:v>
                </c:pt>
                <c:pt idx="13">
                  <c:v>228.80816117859132</c:v>
                </c:pt>
                <c:pt idx="14">
                  <c:v>71.502550368309656</c:v>
                </c:pt>
              </c:numCache>
              <c:extLst/>
            </c:numRef>
          </c:val>
          <c:extLst>
            <c:ext xmlns:c16="http://schemas.microsoft.com/office/drawing/2014/chart" uri="{C3380CC4-5D6E-409C-BE32-E72D297353CC}">
              <c16:uniqueId val="{00000006-BB23-4435-BC61-1C970B76A514}"/>
            </c:ext>
          </c:extLst>
        </c:ser>
        <c:ser>
          <c:idx val="7"/>
          <c:order val="7"/>
          <c:tx>
            <c:strRef>
              <c:f>'Net change'!$A$329:$B$329</c:f>
              <c:strCache>
                <c:ptCount val="2"/>
                <c:pt idx="0">
                  <c:v>Klipriver Catchment</c:v>
                </c:pt>
              </c:strCache>
            </c:strRef>
          </c:tx>
          <c:spPr>
            <a:solidFill>
              <a:srgbClr val="9999FF"/>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change'!$E$329:$J$329,'Net change'!$L$329,'Net change'!$O$329:$V$329)</c:f>
              <c:numCache>
                <c:formatCode>0</c:formatCode>
                <c:ptCount val="15"/>
                <c:pt idx="0">
                  <c:v>8259.1291795868165</c:v>
                </c:pt>
                <c:pt idx="1">
                  <c:v>-3480.4203667955776</c:v>
                </c:pt>
                <c:pt idx="2">
                  <c:v>1711.1144915183568</c:v>
                </c:pt>
                <c:pt idx="3">
                  <c:v>48.927531321208193</c:v>
                </c:pt>
                <c:pt idx="4">
                  <c:v>-2114.5867442884669</c:v>
                </c:pt>
                <c:pt idx="5">
                  <c:v>2412.3791270173651</c:v>
                </c:pt>
                <c:pt idx="6">
                  <c:v>-1520.8907254441738</c:v>
                </c:pt>
                <c:pt idx="7">
                  <c:v>3866.354258154593</c:v>
                </c:pt>
                <c:pt idx="8">
                  <c:v>-14273.258158238563</c:v>
                </c:pt>
                <c:pt idx="9">
                  <c:v>599.7220199445153</c:v>
                </c:pt>
                <c:pt idx="10">
                  <c:v>13905.042508920502</c:v>
                </c:pt>
                <c:pt idx="11">
                  <c:v>-1615.3280561193005</c:v>
                </c:pt>
                <c:pt idx="12">
                  <c:v>4321.991893583343</c:v>
                </c:pt>
                <c:pt idx="13">
                  <c:v>1457.6626840493036</c:v>
                </c:pt>
                <c:pt idx="14">
                  <c:v>944.73306801097613</c:v>
                </c:pt>
              </c:numCache>
              <c:extLst/>
            </c:numRef>
          </c:val>
          <c:extLst>
            <c:ext xmlns:c16="http://schemas.microsoft.com/office/drawing/2014/chart" uri="{C3380CC4-5D6E-409C-BE32-E72D297353CC}">
              <c16:uniqueId val="{00000007-BB23-4435-BC61-1C970B76A514}"/>
            </c:ext>
          </c:extLst>
        </c:ser>
        <c:ser>
          <c:idx val="8"/>
          <c:order val="8"/>
          <c:tx>
            <c:strRef>
              <c:f>'Net change'!$A$330:$B$330</c:f>
              <c:strCache>
                <c:ptCount val="2"/>
                <c:pt idx="0">
                  <c:v>Grootspruit Catchment</c:v>
                </c:pt>
              </c:strCache>
            </c:strRef>
          </c:tx>
          <c:spPr>
            <a:solidFill>
              <a:srgbClr val="0070C0"/>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change'!$E$330:$J$330,'Net change'!$L$330,'Net change'!$O$330:$V$330)</c:f>
              <c:numCache>
                <c:formatCode>0</c:formatCode>
                <c:ptCount val="15"/>
                <c:pt idx="0">
                  <c:v>-21.225914323171224</c:v>
                </c:pt>
                <c:pt idx="1">
                  <c:v>-110.62658736229062</c:v>
                </c:pt>
                <c:pt idx="2">
                  <c:v>1305.6635518198154</c:v>
                </c:pt>
                <c:pt idx="3">
                  <c:v>-336.01701657359172</c:v>
                </c:pt>
                <c:pt idx="4">
                  <c:v>-868.7335018962317</c:v>
                </c:pt>
                <c:pt idx="5">
                  <c:v>227.99869834423305</c:v>
                </c:pt>
                <c:pt idx="6">
                  <c:v>-44.34057525984494</c:v>
                </c:pt>
                <c:pt idx="7">
                  <c:v>283.94157422987922</c:v>
                </c:pt>
                <c:pt idx="8">
                  <c:v>-259.47780856927511</c:v>
                </c:pt>
                <c:pt idx="9">
                  <c:v>0</c:v>
                </c:pt>
                <c:pt idx="10">
                  <c:v>244.90747755082708</c:v>
                </c:pt>
                <c:pt idx="11">
                  <c:v>-21.675615897814659</c:v>
                </c:pt>
                <c:pt idx="12">
                  <c:v>13.940748813947192</c:v>
                </c:pt>
                <c:pt idx="13">
                  <c:v>8.2745089734396231</c:v>
                </c:pt>
                <c:pt idx="14">
                  <c:v>-2.8780900777181309</c:v>
                </c:pt>
              </c:numCache>
              <c:extLst/>
            </c:numRef>
          </c:val>
          <c:extLst>
            <c:ext xmlns:c16="http://schemas.microsoft.com/office/drawing/2014/chart" uri="{C3380CC4-5D6E-409C-BE32-E72D297353CC}">
              <c16:uniqueId val="{00000008-BB23-4435-BC61-1C970B76A514}"/>
            </c:ext>
          </c:extLst>
        </c:ser>
        <c:ser>
          <c:idx val="9"/>
          <c:order val="9"/>
          <c:tx>
            <c:strRef>
              <c:f>'Net change'!$A$331:$B$331</c:f>
              <c:strCache>
                <c:ptCount val="2"/>
                <c:pt idx="0">
                  <c:v>Loopsruit Catchment</c:v>
                </c:pt>
              </c:strCache>
            </c:strRef>
          </c:tx>
          <c:spPr>
            <a:solidFill>
              <a:schemeClr val="accent1">
                <a:lumMod val="60000"/>
                <a:lumOff val="40000"/>
              </a:schemeClr>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change'!$E$331:$J$331,'Net change'!$L$331,'Net change'!$O$331:$V$331)</c:f>
              <c:numCache>
                <c:formatCode>0</c:formatCode>
                <c:ptCount val="15"/>
                <c:pt idx="0">
                  <c:v>2524.804520678229</c:v>
                </c:pt>
                <c:pt idx="1">
                  <c:v>-1722.177150254586</c:v>
                </c:pt>
                <c:pt idx="2">
                  <c:v>5194.3230080767244</c:v>
                </c:pt>
                <c:pt idx="3">
                  <c:v>-59.990190057437268</c:v>
                </c:pt>
                <c:pt idx="4">
                  <c:v>-1911.5914534944104</c:v>
                </c:pt>
                <c:pt idx="5">
                  <c:v>318.38871484756811</c:v>
                </c:pt>
                <c:pt idx="6">
                  <c:v>350.76722822189708</c:v>
                </c:pt>
                <c:pt idx="7">
                  <c:v>432.52297449207765</c:v>
                </c:pt>
                <c:pt idx="8">
                  <c:v>-3381.5759606889465</c:v>
                </c:pt>
                <c:pt idx="9">
                  <c:v>-30.399826445897748</c:v>
                </c:pt>
                <c:pt idx="10">
                  <c:v>540.00165083186391</c:v>
                </c:pt>
                <c:pt idx="11">
                  <c:v>91.019598707835883</c:v>
                </c:pt>
                <c:pt idx="12">
                  <c:v>69.883624699593341</c:v>
                </c:pt>
                <c:pt idx="13">
                  <c:v>72.132132572810633</c:v>
                </c:pt>
                <c:pt idx="14">
                  <c:v>-62.058817300797152</c:v>
                </c:pt>
              </c:numCache>
              <c:extLst/>
            </c:numRef>
          </c:val>
          <c:extLst>
            <c:ext xmlns:c16="http://schemas.microsoft.com/office/drawing/2014/chart" uri="{C3380CC4-5D6E-409C-BE32-E72D297353CC}">
              <c16:uniqueId val="{00000009-BB23-4435-BC61-1C970B76A514}"/>
            </c:ext>
          </c:extLst>
        </c:ser>
        <c:ser>
          <c:idx val="10"/>
          <c:order val="10"/>
          <c:tx>
            <c:strRef>
              <c:f>'Net change'!$A$332:$B$332</c:f>
              <c:strCache>
                <c:ptCount val="2"/>
                <c:pt idx="0">
                  <c:v>Mooispruit Catchment</c:v>
                </c:pt>
              </c:strCache>
            </c:strRef>
          </c:tx>
          <c:spPr>
            <a:solidFill>
              <a:srgbClr val="00B0F0"/>
            </a:solidFill>
            <a:ln>
              <a:noFill/>
            </a:ln>
            <a:effectLst/>
          </c:spPr>
          <c:invertIfNegative val="0"/>
          <c:cat>
            <c:strRef>
              <c:f>('Net change'!$E$321:$J$321,'Net change'!$L$321,'Net change'!$O$321:$V$321)</c:f>
              <c:strCache>
                <c:ptCount val="15"/>
                <c:pt idx="0">
                  <c:v>Natural Wooded Land (3,4,42,43)</c:v>
                </c:pt>
                <c:pt idx="1">
                  <c:v>Shrubland (8,9,10,11,46)</c:v>
                </c:pt>
                <c:pt idx="2">
                  <c:v>Grasslands (12,13,44)</c:v>
                </c:pt>
                <c:pt idx="3">
                  <c:v>Waterbodies (14-21)</c:v>
                </c:pt>
                <c:pt idx="4">
                  <c:v>Wetlands (22,23,24,73)</c:v>
                </c:pt>
                <c:pt idx="5">
                  <c:v>Barren Land (25,26,28,29,30,31,45)</c:v>
                </c:pt>
                <c:pt idx="6">
                  <c:v>Planted Forest (5,6,7)</c:v>
                </c:pt>
                <c:pt idx="7">
                  <c:v>Commercial Annuals Pivot Irrigated (34,38)</c:v>
                </c:pt>
                <c:pt idx="8">
                  <c:v>Commercial Annuals Non-Pivot (36,37,39,40)</c:v>
                </c:pt>
                <c:pt idx="9">
                  <c:v>Cultivated Subsistence (41)</c:v>
                </c:pt>
                <c:pt idx="10">
                  <c:v>Built-up Residential All (47-56,61-64)</c:v>
                </c:pt>
                <c:pt idx="11">
                  <c:v>Built-up Smallholdings (57-60)</c:v>
                </c:pt>
                <c:pt idx="12">
                  <c:v>Built-up Commercial (65)</c:v>
                </c:pt>
                <c:pt idx="13">
                  <c:v>Built-up Industrial (66)</c:v>
                </c:pt>
                <c:pt idx="14">
                  <c:v>Mines (68-72)</c:v>
                </c:pt>
              </c:strCache>
              <c:extLst/>
            </c:strRef>
          </c:cat>
          <c:val>
            <c:numRef>
              <c:f>('Net change'!$E$332:$J$332,'Net change'!$L$332,'Net change'!$O$332:$V$332)</c:f>
              <c:numCache>
                <c:formatCode>0</c:formatCode>
                <c:ptCount val="15"/>
                <c:pt idx="0">
                  <c:v>2142.8280031760764</c:v>
                </c:pt>
                <c:pt idx="1">
                  <c:v>-4781.1372012943139</c:v>
                </c:pt>
                <c:pt idx="2">
                  <c:v>9485.8251348992417</c:v>
                </c:pt>
                <c:pt idx="3">
                  <c:v>-34.896842192332343</c:v>
                </c:pt>
                <c:pt idx="4">
                  <c:v>-1202.5919509115349</c:v>
                </c:pt>
                <c:pt idx="5">
                  <c:v>508.61248092175072</c:v>
                </c:pt>
                <c:pt idx="6">
                  <c:v>1596.6204706141325</c:v>
                </c:pt>
                <c:pt idx="7">
                  <c:v>1551.2006115751433</c:v>
                </c:pt>
                <c:pt idx="8">
                  <c:v>-9968.7146857513853</c:v>
                </c:pt>
                <c:pt idx="9">
                  <c:v>48.387889431636054</c:v>
                </c:pt>
                <c:pt idx="10">
                  <c:v>2028.3339822718515</c:v>
                </c:pt>
                <c:pt idx="11">
                  <c:v>262.71565990670803</c:v>
                </c:pt>
                <c:pt idx="12">
                  <c:v>491.70370171515674</c:v>
                </c:pt>
                <c:pt idx="13">
                  <c:v>344.38146586195995</c:v>
                </c:pt>
                <c:pt idx="14">
                  <c:v>-766.38142350738099</c:v>
                </c:pt>
              </c:numCache>
              <c:extLst/>
            </c:numRef>
          </c:val>
          <c:extLst>
            <c:ext xmlns:c16="http://schemas.microsoft.com/office/drawing/2014/chart" uri="{C3380CC4-5D6E-409C-BE32-E72D297353CC}">
              <c16:uniqueId val="{0000000A-BB23-4435-BC61-1C970B76A514}"/>
            </c:ext>
          </c:extLst>
        </c:ser>
        <c:dLbls>
          <c:showLegendKey val="0"/>
          <c:showVal val="0"/>
          <c:showCatName val="0"/>
          <c:showSerName val="0"/>
          <c:showPercent val="0"/>
          <c:showBubbleSize val="0"/>
        </c:dLbls>
        <c:gapWidth val="219"/>
        <c:overlap val="-27"/>
        <c:axId val="1800086511"/>
        <c:axId val="1542647119"/>
      </c:barChart>
      <c:catAx>
        <c:axId val="1800086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647119"/>
        <c:crosses val="autoZero"/>
        <c:auto val="1"/>
        <c:lblAlgn val="ctr"/>
        <c:lblOffset val="100"/>
        <c:noMultiLvlLbl val="0"/>
      </c:catAx>
      <c:valAx>
        <c:axId val="15426471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0086511"/>
        <c:crosses val="autoZero"/>
        <c:crossBetween val="between"/>
      </c:valAx>
      <c:spPr>
        <a:noFill/>
        <a:ln>
          <a:noFill/>
        </a:ln>
        <a:effectLst/>
      </c:spPr>
    </c:plotArea>
    <c:legend>
      <c:legendPos val="b"/>
      <c:layout>
        <c:manualLayout>
          <c:xMode val="edge"/>
          <c:yMode val="edge"/>
          <c:x val="0.80098734657210968"/>
          <c:y val="4.1884534158288689E-2"/>
          <c:w val="0.19275942498171114"/>
          <c:h val="0.32018799429134659"/>
        </c:manualLayout>
      </c:layout>
      <c:overlay val="1"/>
      <c:spPr>
        <a:solidFill>
          <a:schemeClr val="bg1">
            <a:lumMod val="95000"/>
          </a:schemeClr>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3CC75-DF66-FA45-9965-DEEDA5EDB3B5}"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70791-6C15-154D-AEEB-02EE0555115E}" type="slidenum">
              <a:rPr lang="en-US" smtClean="0"/>
              <a:t>‹#›</a:t>
            </a:fld>
            <a:endParaRPr lang="en-US"/>
          </a:p>
        </p:txBody>
      </p:sp>
    </p:spTree>
    <p:extLst>
      <p:ext uri="{BB962C8B-B14F-4D97-AF65-F5344CB8AC3E}">
        <p14:creationId xmlns:p14="http://schemas.microsoft.com/office/powerpoint/2010/main" val="370463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br.org/search?term=cassie%20kozyrk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82828"/>
                </a:solidFill>
                <a:effectLst/>
                <a:latin typeface="GT America"/>
              </a:rPr>
              <a:t>The dangers of under-appreciating analysts</a:t>
            </a:r>
          </a:p>
          <a:p>
            <a:pPr algn="l"/>
            <a:r>
              <a:rPr lang="en-US" b="0" i="0" dirty="0">
                <a:solidFill>
                  <a:srgbClr val="282828"/>
                </a:solidFill>
                <a:effectLst/>
                <a:latin typeface="Tiempos Text"/>
              </a:rPr>
              <a:t>An excellent analyst is not a shoddy version of the machine learning engineer; their coding style is optimized for speed — on purpose. Nor are they a bad statistician, since they don’t deal at all with uncertainty, they deal with facts. The primary job of the analyst is to say: “Here’s what’s in our data. It’s not my job to talk about what it means, but perhaps it will inspire the decision-maker to pursue the question with a statistician.”</a:t>
            </a:r>
          </a:p>
          <a:p>
            <a:pPr algn="l"/>
            <a:endParaRPr lang="en-US" b="0" i="0" dirty="0">
              <a:solidFill>
                <a:srgbClr val="282828"/>
              </a:solidFill>
              <a:effectLst/>
              <a:latin typeface="Tiempos Text"/>
            </a:endParaRPr>
          </a:p>
          <a:p>
            <a:pPr algn="l"/>
            <a:r>
              <a:rPr lang="en-US" b="0" i="0" dirty="0">
                <a:solidFill>
                  <a:srgbClr val="282828"/>
                </a:solidFill>
                <a:effectLst/>
                <a:latin typeface="Tiempos Text"/>
              </a:rPr>
              <a:t>If you overemphasize hiring and rewarding skills in machine learning and statistics, you’ll lose your analysts. Who will help you figure out which problems are worth solving then? You’ll be left with a group of miserable experts who keep being asked to work on useless projects or analytics tasks they didn’t sign up for. Your data will lie around useless.</a:t>
            </a:r>
          </a:p>
          <a:p>
            <a:pPr algn="l"/>
            <a:endParaRPr lang="en-US" b="0" i="0" dirty="0">
              <a:solidFill>
                <a:srgbClr val="282828"/>
              </a:solidFill>
              <a:effectLst/>
              <a:latin typeface="Tiempos Text"/>
            </a:endParaRPr>
          </a:p>
          <a:p>
            <a:pPr algn="l"/>
            <a:r>
              <a:rPr lang="en-US" b="0" i="0" dirty="0">
                <a:solidFill>
                  <a:srgbClr val="282828"/>
                </a:solidFill>
                <a:effectLst/>
                <a:latin typeface="Tiempos Text"/>
              </a:rPr>
              <a:t>When in doubt, hire analysts before other roles. Appreciate them and reward them. Encourage them to grow to the heights of their chosen career (and not someone else’s). Of the cast of characters mentioned in this story, the only ones that every business needs are decision-makers and analysts. The others you’ll only be able to use when you know exactly what you need them for. Start with analytics and be proud of your newfound ability to open your eyes to the rich and beautiful information in front of you. Data-driven inspiration is a powerful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282828"/>
              </a:solidFill>
              <a:effectLst/>
              <a:latin typeface="GT Amer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82828"/>
                </a:solidFill>
                <a:effectLst/>
                <a:latin typeface="GT America"/>
              </a:rPr>
              <a:t>What Great Data Analysts Do — and Why Every Organization Needs Them - </a:t>
            </a:r>
            <a:r>
              <a:rPr lang="en-US" b="0" i="0" dirty="0">
                <a:solidFill>
                  <a:srgbClr val="282828"/>
                </a:solidFill>
                <a:effectLst/>
                <a:latin typeface="GT America"/>
              </a:rPr>
              <a:t>by </a:t>
            </a:r>
            <a:r>
              <a:rPr lang="en-US" b="0" i="0" dirty="0">
                <a:solidFill>
                  <a:srgbClr val="282828"/>
                </a:solidFill>
                <a:effectLst/>
                <a:latin typeface="inherit"/>
                <a:hlinkClick r:id="rId3"/>
              </a:rPr>
              <a:t>Cassie </a:t>
            </a:r>
            <a:r>
              <a:rPr lang="en-US" b="0" i="0" dirty="0" err="1">
                <a:solidFill>
                  <a:srgbClr val="282828"/>
                </a:solidFill>
                <a:effectLst/>
                <a:latin typeface="inherit"/>
                <a:hlinkClick r:id="rId3"/>
              </a:rPr>
              <a:t>Kozyrkov</a:t>
            </a:r>
            <a:r>
              <a:rPr lang="en-US" b="0" i="0" dirty="0">
                <a:solidFill>
                  <a:srgbClr val="282828"/>
                </a:solidFill>
                <a:effectLst/>
                <a:latin typeface="inherit"/>
              </a:rPr>
              <a:t> </a:t>
            </a:r>
            <a:r>
              <a:rPr lang="en-US" b="0" i="0" dirty="0">
                <a:solidFill>
                  <a:srgbClr val="A0A0A0"/>
                </a:solidFill>
                <a:effectLst/>
                <a:latin typeface="GT America"/>
              </a:rPr>
              <a:t>December 04, 2018 Harvard Business review.</a:t>
            </a:r>
          </a:p>
          <a:p>
            <a:endParaRPr lang="en-GB" dirty="0"/>
          </a:p>
        </p:txBody>
      </p:sp>
      <p:sp>
        <p:nvSpPr>
          <p:cNvPr id="4" name="Slide Number Placeholder 3"/>
          <p:cNvSpPr>
            <a:spLocks noGrp="1"/>
          </p:cNvSpPr>
          <p:nvPr>
            <p:ph type="sldNum" sz="quarter" idx="5"/>
          </p:nvPr>
        </p:nvSpPr>
        <p:spPr/>
        <p:txBody>
          <a:bodyPr/>
          <a:lstStyle/>
          <a:p>
            <a:fld id="{237F8592-633F-440F-8469-923C65C53A94}" type="slidenum">
              <a:rPr lang="en-ZA" smtClean="0"/>
              <a:t>2</a:t>
            </a:fld>
            <a:endParaRPr lang="en-ZA" dirty="0"/>
          </a:p>
        </p:txBody>
      </p:sp>
    </p:spTree>
    <p:extLst>
      <p:ext uri="{BB962C8B-B14F-4D97-AF65-F5344CB8AC3E}">
        <p14:creationId xmlns:p14="http://schemas.microsoft.com/office/powerpoint/2010/main" val="11265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Transformation – used loosely to indicate change. Does not have the same context as modification / transformation in the technical guidelines to CBA maps as it does not pertain to ecological condition.</a:t>
            </a:r>
          </a:p>
        </p:txBody>
      </p:sp>
      <p:sp>
        <p:nvSpPr>
          <p:cNvPr id="4" name="Slide Number Placeholder 3"/>
          <p:cNvSpPr>
            <a:spLocks noGrp="1"/>
          </p:cNvSpPr>
          <p:nvPr>
            <p:ph type="sldNum" sz="quarter" idx="5"/>
          </p:nvPr>
        </p:nvSpPr>
        <p:spPr/>
        <p:txBody>
          <a:bodyPr/>
          <a:lstStyle/>
          <a:p>
            <a:fld id="{237F8592-633F-440F-8469-923C65C53A94}" type="slidenum">
              <a:rPr lang="en-ZA" smtClean="0"/>
              <a:t>5</a:t>
            </a:fld>
            <a:endParaRPr lang="en-ZA" dirty="0"/>
          </a:p>
        </p:txBody>
      </p:sp>
    </p:spTree>
    <p:extLst>
      <p:ext uri="{BB962C8B-B14F-4D97-AF65-F5344CB8AC3E}">
        <p14:creationId xmlns:p14="http://schemas.microsoft.com/office/powerpoint/2010/main" val="300568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landcover classes = 400 change classes =  busy map </a:t>
            </a:r>
            <a:r>
              <a:rPr lang="en-GB" dirty="0">
                <a:sym typeface="Wingdings" panose="05000000000000000000" pitchFamily="2" charset="2"/>
              </a:rPr>
              <a:t> simplify changes to better visualise and analyse the changes</a:t>
            </a:r>
            <a:endParaRPr lang="en-GB" dirty="0"/>
          </a:p>
        </p:txBody>
      </p:sp>
      <p:sp>
        <p:nvSpPr>
          <p:cNvPr id="4" name="Slide Number Placeholder 3"/>
          <p:cNvSpPr>
            <a:spLocks noGrp="1"/>
          </p:cNvSpPr>
          <p:nvPr>
            <p:ph type="sldNum" sz="quarter" idx="5"/>
          </p:nvPr>
        </p:nvSpPr>
        <p:spPr/>
        <p:txBody>
          <a:bodyPr/>
          <a:lstStyle/>
          <a:p>
            <a:fld id="{237F8592-633F-440F-8469-923C65C53A94}" type="slidenum">
              <a:rPr lang="en-ZA" smtClean="0"/>
              <a:t>6</a:t>
            </a:fld>
            <a:endParaRPr lang="en-ZA" dirty="0"/>
          </a:p>
        </p:txBody>
      </p:sp>
    </p:spTree>
    <p:extLst>
      <p:ext uri="{BB962C8B-B14F-4D97-AF65-F5344CB8AC3E}">
        <p14:creationId xmlns:p14="http://schemas.microsoft.com/office/powerpoint/2010/main" val="3634377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 was natural what it changed to – Blue is natural what it was before</a:t>
            </a:r>
          </a:p>
        </p:txBody>
      </p:sp>
      <p:sp>
        <p:nvSpPr>
          <p:cNvPr id="4" name="Slide Number Placeholder 3"/>
          <p:cNvSpPr>
            <a:spLocks noGrp="1"/>
          </p:cNvSpPr>
          <p:nvPr>
            <p:ph type="sldNum" sz="quarter" idx="5"/>
          </p:nvPr>
        </p:nvSpPr>
        <p:spPr/>
        <p:txBody>
          <a:bodyPr/>
          <a:lstStyle/>
          <a:p>
            <a:fld id="{237F8592-633F-440F-8469-923C65C53A94}" type="slidenum">
              <a:rPr lang="en-ZA" smtClean="0"/>
              <a:t>14</a:t>
            </a:fld>
            <a:endParaRPr lang="en-ZA" dirty="0"/>
          </a:p>
        </p:txBody>
      </p:sp>
    </p:spTree>
    <p:extLst>
      <p:ext uri="{BB962C8B-B14F-4D97-AF65-F5344CB8AC3E}">
        <p14:creationId xmlns:p14="http://schemas.microsoft.com/office/powerpoint/2010/main" val="1537567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37F8592-633F-440F-8469-923C65C53A94}" type="slidenum">
              <a:rPr lang="en-ZA" smtClean="0"/>
              <a:t>15</a:t>
            </a:fld>
            <a:endParaRPr lang="en-ZA" dirty="0"/>
          </a:p>
        </p:txBody>
      </p:sp>
    </p:spTree>
    <p:extLst>
      <p:ext uri="{BB962C8B-B14F-4D97-AF65-F5344CB8AC3E}">
        <p14:creationId xmlns:p14="http://schemas.microsoft.com/office/powerpoint/2010/main" val="239638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previous slides deal with broad categories – here induvial categories are looked at. Columns added down to get net change in the 1990 values.</a:t>
            </a:r>
          </a:p>
          <a:p>
            <a:endParaRPr lang="en-GB" dirty="0"/>
          </a:p>
        </p:txBody>
      </p:sp>
      <p:sp>
        <p:nvSpPr>
          <p:cNvPr id="4" name="Slide Number Placeholder 3"/>
          <p:cNvSpPr>
            <a:spLocks noGrp="1"/>
          </p:cNvSpPr>
          <p:nvPr>
            <p:ph type="sldNum" sz="quarter" idx="5"/>
          </p:nvPr>
        </p:nvSpPr>
        <p:spPr/>
        <p:txBody>
          <a:bodyPr/>
          <a:lstStyle/>
          <a:p>
            <a:fld id="{237F8592-633F-440F-8469-923C65C53A94}" type="slidenum">
              <a:rPr lang="en-ZA" smtClean="0"/>
              <a:t>18</a:t>
            </a:fld>
            <a:endParaRPr lang="en-ZA" dirty="0"/>
          </a:p>
        </p:txBody>
      </p:sp>
    </p:spTree>
    <p:extLst>
      <p:ext uri="{BB962C8B-B14F-4D97-AF65-F5344CB8AC3E}">
        <p14:creationId xmlns:p14="http://schemas.microsoft.com/office/powerpoint/2010/main" val="4065607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37F8592-633F-440F-8469-923C65C53A94}" type="slidenum">
              <a:rPr lang="en-ZA" smtClean="0"/>
              <a:t>20</a:t>
            </a:fld>
            <a:endParaRPr lang="en-ZA" dirty="0"/>
          </a:p>
        </p:txBody>
      </p:sp>
    </p:spTree>
    <p:extLst>
      <p:ext uri="{BB962C8B-B14F-4D97-AF65-F5344CB8AC3E}">
        <p14:creationId xmlns:p14="http://schemas.microsoft.com/office/powerpoint/2010/main" val="182388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wetlands and barren land – Move from non-pivot to pivot (water use) – increase in residential (water quantity and quality)</a:t>
            </a:r>
          </a:p>
        </p:txBody>
      </p:sp>
      <p:sp>
        <p:nvSpPr>
          <p:cNvPr id="4" name="Slide Number Placeholder 3"/>
          <p:cNvSpPr>
            <a:spLocks noGrp="1"/>
          </p:cNvSpPr>
          <p:nvPr>
            <p:ph type="sldNum" sz="quarter" idx="5"/>
          </p:nvPr>
        </p:nvSpPr>
        <p:spPr/>
        <p:txBody>
          <a:bodyPr/>
          <a:lstStyle/>
          <a:p>
            <a:fld id="{237F8592-633F-440F-8469-923C65C53A94}" type="slidenum">
              <a:rPr lang="en-ZA" smtClean="0"/>
              <a:t>21</a:t>
            </a:fld>
            <a:endParaRPr lang="en-ZA" dirty="0"/>
          </a:p>
        </p:txBody>
      </p:sp>
    </p:spTree>
    <p:extLst>
      <p:ext uri="{BB962C8B-B14F-4D97-AF65-F5344CB8AC3E}">
        <p14:creationId xmlns:p14="http://schemas.microsoft.com/office/powerpoint/2010/main" val="2944527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Note: Wetlands are not impacted by urbanisation directly. However, urbanisation may reduce the slow release of water out of catchments thus “drying out” wetlands. This supposition would need a scientific assessment of the hydrological changes to verify it.</a:t>
            </a:r>
          </a:p>
        </p:txBody>
      </p:sp>
      <p:sp>
        <p:nvSpPr>
          <p:cNvPr id="4" name="Slide Number Placeholder 3"/>
          <p:cNvSpPr>
            <a:spLocks noGrp="1"/>
          </p:cNvSpPr>
          <p:nvPr>
            <p:ph type="sldNum" sz="quarter" idx="5"/>
          </p:nvPr>
        </p:nvSpPr>
        <p:spPr/>
        <p:txBody>
          <a:bodyPr/>
          <a:lstStyle/>
          <a:p>
            <a:fld id="{237F8592-633F-440F-8469-923C65C53A94}" type="slidenum">
              <a:rPr lang="en-ZA" smtClean="0"/>
              <a:t>23</a:t>
            </a:fld>
            <a:endParaRPr lang="en-ZA" dirty="0"/>
          </a:p>
        </p:txBody>
      </p:sp>
    </p:spTree>
    <p:extLst>
      <p:ext uri="{BB962C8B-B14F-4D97-AF65-F5344CB8AC3E}">
        <p14:creationId xmlns:p14="http://schemas.microsoft.com/office/powerpoint/2010/main" val="1070432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4" y="1103732"/>
            <a:ext cx="10585327" cy="398505"/>
          </a:xfrm>
          <a:solidFill>
            <a:srgbClr val="0055A7"/>
          </a:solidFill>
        </p:spPr>
        <p:txBody>
          <a:bodyPr>
            <a:noAutofit/>
          </a:bodyPr>
          <a:lstStyle>
            <a:lvl1pPr algn="l">
              <a:defRPr sz="28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hasCustomPrompt="1"/>
          </p:nvPr>
        </p:nvSpPr>
        <p:spPr>
          <a:xfrm>
            <a:off x="1334535" y="1616532"/>
            <a:ext cx="10585327" cy="4560435"/>
          </a:xfrm>
        </p:spPr>
        <p:txBody>
          <a:bodyPr>
            <a:normAutofit/>
          </a:bodyPr>
          <a:lstStyle>
            <a:lvl1pPr marL="342874" indent="-342874" algn="l">
              <a:buFont typeface="Arial" panose="020B0604020202020204" pitchFamily="34" charset="0"/>
              <a:buChar char="•"/>
              <a:defRPr sz="2400" baseline="0">
                <a:solidFill>
                  <a:schemeClr val="tx1"/>
                </a:solidFill>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914401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61AC-238F-FB4E-8540-C10A06D0C179}"/>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E0514-220F-3F43-BC77-E55956F94E38}"/>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B3AD53-C140-0D4A-88F5-19039B8D1B5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64479-678C-5D43-B008-AEAA05C30ED0}"/>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2EF8F8-B367-5041-964A-6C003B8FFEC6}"/>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773F2-1EC4-2646-928C-F1DA518C7FC9}"/>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8" name="Footer Placeholder 7">
            <a:extLst>
              <a:ext uri="{FF2B5EF4-FFF2-40B4-BE49-F238E27FC236}">
                <a16:creationId xmlns:a16="http://schemas.microsoft.com/office/drawing/2014/main" id="{ABB16E4F-433E-0E40-B116-3CB5647DE0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2B55E3-350D-F140-A58B-DD9E7B4FD1BD}"/>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4232381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B35F-4EDC-AA41-BC1E-3E842C4031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CDBFE9-A665-C84D-88A4-E59D2933581C}"/>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4" name="Footer Placeholder 3">
            <a:extLst>
              <a:ext uri="{FF2B5EF4-FFF2-40B4-BE49-F238E27FC236}">
                <a16:creationId xmlns:a16="http://schemas.microsoft.com/office/drawing/2014/main" id="{C3F9700E-01E0-A34D-9698-EF251B8CD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EFC064-C8B4-C84D-B36A-87750AD7CBAE}"/>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58056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65DC4-328B-BB41-92DB-C422BFA25D16}"/>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3" name="Footer Placeholder 2">
            <a:extLst>
              <a:ext uri="{FF2B5EF4-FFF2-40B4-BE49-F238E27FC236}">
                <a16:creationId xmlns:a16="http://schemas.microsoft.com/office/drawing/2014/main" id="{B54DE0D9-D24A-1745-907C-1A5A5E56DB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BBD05C-E756-5840-929B-880F6C016139}"/>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379693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A799-071A-D14C-BB12-1B6F45F03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2D74EB-8A1E-A34D-9462-71BC5D56F7B6}"/>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C48A42-5501-D341-BBEF-C61FEAA1F27B}"/>
              </a:ext>
            </a:extLst>
          </p:cNvPr>
          <p:cNvSpPr>
            <a:spLocks noGrp="1"/>
          </p:cNvSpPr>
          <p:nvPr>
            <p:ph type="body" sz="half" idx="2"/>
          </p:nvPr>
        </p:nvSpPr>
        <p:spPr>
          <a:xfrm>
            <a:off x="839788" y="2057400"/>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852613-70A0-E74D-808E-843BE2C98D4A}"/>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6" name="Footer Placeholder 5">
            <a:extLst>
              <a:ext uri="{FF2B5EF4-FFF2-40B4-BE49-F238E27FC236}">
                <a16:creationId xmlns:a16="http://schemas.microsoft.com/office/drawing/2014/main" id="{CCB1F20B-E973-D647-A1D8-AC0293B292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EC49C-1F29-E94D-9BA1-EB6974A02E06}"/>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2976430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2A29-00F7-D341-9440-8C5D8D14FA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47CFFC-28FE-C840-B66D-EFC9FF55373C}"/>
              </a:ext>
            </a:extLst>
          </p:cNvPr>
          <p:cNvSpPr>
            <a:spLocks noGrp="1"/>
          </p:cNvSpPr>
          <p:nvPr>
            <p:ph type="pic" idx="1"/>
          </p:nvPr>
        </p:nvSpPr>
        <p:spPr>
          <a:xfrm>
            <a:off x="5183188" y="987433"/>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029F66BE-7C73-4E42-93A5-D7D781702E38}"/>
              </a:ext>
            </a:extLst>
          </p:cNvPr>
          <p:cNvSpPr>
            <a:spLocks noGrp="1"/>
          </p:cNvSpPr>
          <p:nvPr>
            <p:ph type="body" sz="half" idx="2"/>
          </p:nvPr>
        </p:nvSpPr>
        <p:spPr>
          <a:xfrm>
            <a:off x="839788" y="2057400"/>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FF5E02-A93F-4448-A744-1E440C655930}"/>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6" name="Footer Placeholder 5">
            <a:extLst>
              <a:ext uri="{FF2B5EF4-FFF2-40B4-BE49-F238E27FC236}">
                <a16:creationId xmlns:a16="http://schemas.microsoft.com/office/drawing/2014/main" id="{387ABEE7-7C98-7A40-BBA4-4111B83E4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775572-9673-694F-A1E2-C6B57DDD3872}"/>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2637826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7BCD-65FE-B644-9866-E3C0D20DAE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61615-B9AC-9745-A82F-0990741C1E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1B843-32C8-3748-A7F7-2C2613C3BF4F}"/>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5" name="Footer Placeholder 4">
            <a:extLst>
              <a:ext uri="{FF2B5EF4-FFF2-40B4-BE49-F238E27FC236}">
                <a16:creationId xmlns:a16="http://schemas.microsoft.com/office/drawing/2014/main" id="{621E7954-CE3D-9E45-B496-9F8DEDA39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26B9B-1458-6442-B626-E6566F46015D}"/>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1755959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5E244-2D04-0D47-8E9E-B0B5C0CEAEC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DCD195-D520-354E-9BA1-16F1EAD030E2}"/>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9E798-C3FD-6447-BB92-14C1B369D353}"/>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5" name="Footer Placeholder 4">
            <a:extLst>
              <a:ext uri="{FF2B5EF4-FFF2-40B4-BE49-F238E27FC236}">
                <a16:creationId xmlns:a16="http://schemas.microsoft.com/office/drawing/2014/main" id="{BD0F9CFA-37A5-834E-BE55-336D5B602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9773C-52E9-AC48-B6C6-6D05803C4764}"/>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3370960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37C1-0809-7247-99D9-8195A8917FC1}"/>
              </a:ext>
            </a:extLst>
          </p:cNvPr>
          <p:cNvSpPr>
            <a:spLocks noGrp="1"/>
          </p:cNvSpPr>
          <p:nvPr>
            <p:ph type="title"/>
          </p:nvPr>
        </p:nvSpPr>
        <p:spPr>
          <a:xfrm>
            <a:off x="1334534" y="1087396"/>
            <a:ext cx="10585327" cy="414834"/>
          </a:xfrm>
          <a:solidFill>
            <a:srgbClr val="0055A7"/>
          </a:solidFill>
        </p:spPr>
        <p:txBody>
          <a:bodyPr>
            <a:noAutofit/>
          </a:bodyPr>
          <a:lstStyle>
            <a:lvl1pPr algn="l">
              <a:defRPr sz="2800" b="1" i="0" baseline="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F5CA25E-CF18-C245-9BB5-8E40FBF338D7}"/>
              </a:ext>
            </a:extLst>
          </p:cNvPr>
          <p:cNvSpPr>
            <a:spLocks noGrp="1"/>
          </p:cNvSpPr>
          <p:nvPr>
            <p:ph idx="1" hasCustomPrompt="1"/>
          </p:nvPr>
        </p:nvSpPr>
        <p:spPr>
          <a:xfrm>
            <a:off x="1334534" y="1567547"/>
            <a:ext cx="10585327" cy="4838018"/>
          </a:xfrm>
        </p:spPr>
        <p:txBody>
          <a:bodyPr>
            <a:normAutofit/>
          </a:bodyPr>
          <a:lstStyle>
            <a:lvl1pPr marL="342874" indent="-342874" algn="l">
              <a:buFont typeface="Arial" panose="020B0604020202020204" pitchFamily="34" charset="0"/>
              <a:buChar char="•"/>
              <a:defRPr sz="2400" baseline="0">
                <a:solidFill>
                  <a:schemeClr val="tx1"/>
                </a:solidFill>
              </a:defRPr>
            </a:lvl1pPr>
          </a:lstStyle>
          <a:p>
            <a:pPr lvl="0"/>
            <a:r>
              <a:rPr lang="en-GB" dirty="0"/>
              <a:t>Click to edit Master text styles</a:t>
            </a:r>
          </a:p>
          <a:p>
            <a:pPr lvl="1"/>
            <a:endParaRPr lang="en-GB" dirty="0"/>
          </a:p>
        </p:txBody>
      </p:sp>
    </p:spTree>
    <p:extLst>
      <p:ext uri="{BB962C8B-B14F-4D97-AF65-F5344CB8AC3E}">
        <p14:creationId xmlns:p14="http://schemas.microsoft.com/office/powerpoint/2010/main" val="43149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2650CF-D129-0944-B1B7-9BD9CBDEA9B6}"/>
              </a:ext>
            </a:extLst>
          </p:cNvPr>
          <p:cNvSpPr>
            <a:spLocks noGrp="1"/>
          </p:cNvSpPr>
          <p:nvPr>
            <p:ph type="subTitle" idx="1"/>
          </p:nvPr>
        </p:nvSpPr>
        <p:spPr>
          <a:xfrm>
            <a:off x="1334534" y="1649187"/>
            <a:ext cx="10585327" cy="4735285"/>
          </a:xfrm>
        </p:spPr>
        <p:txBody>
          <a:bodyPr anchor="ctr">
            <a:normAutofit/>
          </a:bodyPr>
          <a:lstStyle>
            <a:lvl1pPr marL="0" indent="0" algn="ctr">
              <a:buNone/>
              <a:defRPr sz="3200" b="1"/>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GB" dirty="0"/>
              <a:t>Click to edit Master subtitle style</a:t>
            </a:r>
            <a:endParaRPr lang="en-US" dirty="0"/>
          </a:p>
        </p:txBody>
      </p:sp>
      <p:sp>
        <p:nvSpPr>
          <p:cNvPr id="4" name="Title 1">
            <a:extLst>
              <a:ext uri="{FF2B5EF4-FFF2-40B4-BE49-F238E27FC236}">
                <a16:creationId xmlns:a16="http://schemas.microsoft.com/office/drawing/2014/main" id="{40F3B1C3-F287-9C46-B95D-4950349E7A54}"/>
              </a:ext>
            </a:extLst>
          </p:cNvPr>
          <p:cNvSpPr>
            <a:spLocks noGrp="1"/>
          </p:cNvSpPr>
          <p:nvPr>
            <p:ph type="title"/>
          </p:nvPr>
        </p:nvSpPr>
        <p:spPr>
          <a:xfrm>
            <a:off x="1334534" y="1087396"/>
            <a:ext cx="10585327" cy="414834"/>
          </a:xfrm>
          <a:solidFill>
            <a:srgbClr val="0055A7"/>
          </a:solidFill>
        </p:spPr>
        <p:txBody>
          <a:bodyPr>
            <a:noAutofit/>
          </a:bodyPr>
          <a:lstStyle>
            <a:lvl1pPr algn="l">
              <a:defRPr sz="2800" b="1" i="0" baseline="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983769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1342913" y="914767"/>
            <a:ext cx="1068487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1342912" y="1600206"/>
            <a:ext cx="5113313" cy="4525963"/>
          </a:xfrm>
          <a:prstGeom prst="rect">
            <a:avLst/>
          </a:prstGeom>
          <a:noFill/>
          <a:ln>
            <a:noFill/>
          </a:ln>
        </p:spPr>
        <p:txBody>
          <a:bodyPr spcFirstLastPara="1" wrap="square" lIns="91425" tIns="45700" rIns="91425" bIns="45700" anchor="t" anchorCtr="0">
            <a:noAutofit/>
          </a:bodyPr>
          <a:lstStyle>
            <a:lvl1pPr marL="457167" lvl="0" indent="-380972" algn="l">
              <a:spcBef>
                <a:spcPts val="480"/>
              </a:spcBef>
              <a:spcAft>
                <a:spcPts val="0"/>
              </a:spcAft>
              <a:buClr>
                <a:schemeClr val="dk1"/>
              </a:buClr>
              <a:buSzPts val="2400"/>
              <a:buChar char="•"/>
              <a:defRPr sz="2400"/>
            </a:lvl1pPr>
            <a:lvl2pPr marL="914332" lvl="1" indent="-355574" algn="l">
              <a:spcBef>
                <a:spcPts val="400"/>
              </a:spcBef>
              <a:spcAft>
                <a:spcPts val="0"/>
              </a:spcAft>
              <a:buClr>
                <a:schemeClr val="dk1"/>
              </a:buClr>
              <a:buSzPts val="2000"/>
              <a:buChar char="–"/>
              <a:defRPr sz="2000"/>
            </a:lvl2pPr>
            <a:lvl3pPr marL="1371498" lvl="2" indent="-342874" algn="l">
              <a:spcBef>
                <a:spcPts val="360"/>
              </a:spcBef>
              <a:spcAft>
                <a:spcPts val="0"/>
              </a:spcAft>
              <a:buClr>
                <a:schemeClr val="dk1"/>
              </a:buClr>
              <a:buSzPts val="1800"/>
              <a:buChar char="•"/>
              <a:defRPr sz="1800"/>
            </a:lvl3pPr>
            <a:lvl4pPr marL="1828664" lvl="3" indent="-330176" algn="l">
              <a:spcBef>
                <a:spcPts val="320"/>
              </a:spcBef>
              <a:spcAft>
                <a:spcPts val="0"/>
              </a:spcAft>
              <a:buClr>
                <a:schemeClr val="dk1"/>
              </a:buClr>
              <a:buSzPts val="1600"/>
              <a:buChar char="–"/>
              <a:defRPr sz="1600"/>
            </a:lvl4pPr>
            <a:lvl5pPr marL="2285830" lvl="4" indent="-330176" algn="l">
              <a:spcBef>
                <a:spcPts val="320"/>
              </a:spcBef>
              <a:spcAft>
                <a:spcPts val="0"/>
              </a:spcAft>
              <a:buClr>
                <a:schemeClr val="dk1"/>
              </a:buClr>
              <a:buSzPts val="1600"/>
              <a:buChar char="»"/>
              <a:defRPr sz="1600"/>
            </a:lvl5pPr>
            <a:lvl6pPr marL="2742994" lvl="5" indent="-342874" algn="l">
              <a:spcBef>
                <a:spcPts val="360"/>
              </a:spcBef>
              <a:spcAft>
                <a:spcPts val="0"/>
              </a:spcAft>
              <a:buClr>
                <a:schemeClr val="dk1"/>
              </a:buClr>
              <a:buSzPts val="1800"/>
              <a:buChar char="•"/>
              <a:defRPr sz="1800"/>
            </a:lvl6pPr>
            <a:lvl7pPr marL="3200160" lvl="6" indent="-342874" algn="l">
              <a:spcBef>
                <a:spcPts val="360"/>
              </a:spcBef>
              <a:spcAft>
                <a:spcPts val="0"/>
              </a:spcAft>
              <a:buClr>
                <a:schemeClr val="dk1"/>
              </a:buClr>
              <a:buSzPts val="1800"/>
              <a:buChar char="•"/>
              <a:defRPr sz="1800"/>
            </a:lvl7pPr>
            <a:lvl8pPr marL="3657327" lvl="7" indent="-342874" algn="l">
              <a:spcBef>
                <a:spcPts val="360"/>
              </a:spcBef>
              <a:spcAft>
                <a:spcPts val="0"/>
              </a:spcAft>
              <a:buClr>
                <a:schemeClr val="dk1"/>
              </a:buClr>
              <a:buSzPts val="1800"/>
              <a:buChar char="•"/>
              <a:defRPr sz="1800"/>
            </a:lvl8pPr>
            <a:lvl9pPr marL="4114492" lvl="8" indent="-342874"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body" idx="2"/>
          </p:nvPr>
        </p:nvSpPr>
        <p:spPr>
          <a:xfrm>
            <a:off x="6797425" y="1600206"/>
            <a:ext cx="5230360" cy="4525963"/>
          </a:xfrm>
          <a:prstGeom prst="rect">
            <a:avLst/>
          </a:prstGeom>
          <a:noFill/>
          <a:ln>
            <a:noFill/>
          </a:ln>
        </p:spPr>
        <p:txBody>
          <a:bodyPr spcFirstLastPara="1" wrap="square" lIns="91425" tIns="45700" rIns="91425" bIns="45700" anchor="t" anchorCtr="0">
            <a:noAutofit/>
          </a:bodyPr>
          <a:lstStyle>
            <a:lvl1pPr marL="457167" lvl="0" indent="-380972" algn="l">
              <a:spcBef>
                <a:spcPts val="480"/>
              </a:spcBef>
              <a:spcAft>
                <a:spcPts val="0"/>
              </a:spcAft>
              <a:buClr>
                <a:schemeClr val="dk1"/>
              </a:buClr>
              <a:buSzPts val="2400"/>
              <a:buChar char="•"/>
              <a:defRPr sz="2400"/>
            </a:lvl1pPr>
            <a:lvl2pPr marL="914332" lvl="1" indent="-355574" algn="l">
              <a:spcBef>
                <a:spcPts val="400"/>
              </a:spcBef>
              <a:spcAft>
                <a:spcPts val="0"/>
              </a:spcAft>
              <a:buClr>
                <a:schemeClr val="dk1"/>
              </a:buClr>
              <a:buSzPts val="2000"/>
              <a:buChar char="–"/>
              <a:defRPr sz="2000"/>
            </a:lvl2pPr>
            <a:lvl3pPr marL="1371498" lvl="2" indent="-342874" algn="l">
              <a:spcBef>
                <a:spcPts val="360"/>
              </a:spcBef>
              <a:spcAft>
                <a:spcPts val="0"/>
              </a:spcAft>
              <a:buClr>
                <a:schemeClr val="dk1"/>
              </a:buClr>
              <a:buSzPts val="1800"/>
              <a:buChar char="•"/>
              <a:defRPr sz="1800"/>
            </a:lvl3pPr>
            <a:lvl4pPr marL="1828664" lvl="3" indent="-330176" algn="l">
              <a:spcBef>
                <a:spcPts val="320"/>
              </a:spcBef>
              <a:spcAft>
                <a:spcPts val="0"/>
              </a:spcAft>
              <a:buClr>
                <a:schemeClr val="dk1"/>
              </a:buClr>
              <a:buSzPts val="1600"/>
              <a:buChar char="–"/>
              <a:defRPr sz="1600"/>
            </a:lvl4pPr>
            <a:lvl5pPr marL="2285830" lvl="4" indent="-330176" algn="l">
              <a:spcBef>
                <a:spcPts val="320"/>
              </a:spcBef>
              <a:spcAft>
                <a:spcPts val="0"/>
              </a:spcAft>
              <a:buClr>
                <a:schemeClr val="dk1"/>
              </a:buClr>
              <a:buSzPts val="1600"/>
              <a:buChar char="»"/>
              <a:defRPr sz="1600"/>
            </a:lvl5pPr>
            <a:lvl6pPr marL="2742994" lvl="5" indent="-342874" algn="l">
              <a:spcBef>
                <a:spcPts val="360"/>
              </a:spcBef>
              <a:spcAft>
                <a:spcPts val="0"/>
              </a:spcAft>
              <a:buClr>
                <a:schemeClr val="dk1"/>
              </a:buClr>
              <a:buSzPts val="1800"/>
              <a:buChar char="•"/>
              <a:defRPr sz="1800"/>
            </a:lvl6pPr>
            <a:lvl7pPr marL="3200160" lvl="6" indent="-342874" algn="l">
              <a:spcBef>
                <a:spcPts val="360"/>
              </a:spcBef>
              <a:spcAft>
                <a:spcPts val="0"/>
              </a:spcAft>
              <a:buClr>
                <a:schemeClr val="dk1"/>
              </a:buClr>
              <a:buSzPts val="1800"/>
              <a:buChar char="•"/>
              <a:defRPr sz="1800"/>
            </a:lvl7pPr>
            <a:lvl8pPr marL="3657327" lvl="7" indent="-342874" algn="l">
              <a:spcBef>
                <a:spcPts val="360"/>
              </a:spcBef>
              <a:spcAft>
                <a:spcPts val="0"/>
              </a:spcAft>
              <a:buClr>
                <a:schemeClr val="dk1"/>
              </a:buClr>
              <a:buSzPts val="1800"/>
              <a:buChar char="•"/>
              <a:defRPr sz="1800"/>
            </a:lvl8pPr>
            <a:lvl9pPr marL="4114492" lvl="8" indent="-342874" algn="l">
              <a:spcBef>
                <a:spcPts val="360"/>
              </a:spcBef>
              <a:spcAft>
                <a:spcPts val="0"/>
              </a:spcAft>
              <a:buClr>
                <a:schemeClr val="dk1"/>
              </a:buClr>
              <a:buSzPts val="1800"/>
              <a:buChar char="•"/>
              <a:defRPr sz="1800"/>
            </a:lvl9pPr>
          </a:lstStyle>
          <a:p>
            <a:endParaRPr/>
          </a:p>
        </p:txBody>
      </p:sp>
      <p:sp>
        <p:nvSpPr>
          <p:cNvPr id="42" name="Google Shape;42;p6"/>
          <p:cNvSpPr txBox="1">
            <a:spLocks noGrp="1"/>
          </p:cNvSpPr>
          <p:nvPr>
            <p:ph type="dt" idx="10"/>
          </p:nvPr>
        </p:nvSpPr>
        <p:spPr>
          <a:xfrm>
            <a:off x="609600" y="6356359"/>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defTabSz="914332">
              <a:buClr>
                <a:srgbClr val="000000"/>
              </a:buClr>
              <a:defRPr/>
            </a:pPr>
            <a:endParaRPr lang="en-ZA" kern="0" dirty="0">
              <a:solidFill>
                <a:srgbClr val="000000"/>
              </a:solidFill>
            </a:endParaRPr>
          </a:p>
        </p:txBody>
      </p:sp>
      <p:sp>
        <p:nvSpPr>
          <p:cNvPr id="43" name="Google Shape;43;p6"/>
          <p:cNvSpPr txBox="1">
            <a:spLocks noGrp="1"/>
          </p:cNvSpPr>
          <p:nvPr>
            <p:ph type="ftr" idx="11"/>
          </p:nvPr>
        </p:nvSpPr>
        <p:spPr>
          <a:xfrm>
            <a:off x="4165600" y="6356359"/>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defTabSz="914332">
              <a:buClr>
                <a:srgbClr val="000000"/>
              </a:buClr>
              <a:defRPr/>
            </a:pPr>
            <a:endParaRPr lang="en-ZA" kern="0" dirty="0">
              <a:solidFill>
                <a:srgbClr val="000000"/>
              </a:solidFill>
            </a:endParaRPr>
          </a:p>
        </p:txBody>
      </p:sp>
      <p:sp>
        <p:nvSpPr>
          <p:cNvPr id="44" name="Google Shape;44;p6"/>
          <p:cNvSpPr txBox="1">
            <a:spLocks noGrp="1"/>
          </p:cNvSpPr>
          <p:nvPr>
            <p:ph type="sldNum" idx="12"/>
          </p:nvPr>
        </p:nvSpPr>
        <p:spPr>
          <a:xfrm>
            <a:off x="8737600" y="6356359"/>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defTabSz="914332">
              <a:buClr>
                <a:srgbClr val="000000"/>
              </a:buClr>
              <a:defRPr/>
            </a:pPr>
            <a:fld id="{00000000-1234-1234-1234-123412341234}" type="slidenum">
              <a:rPr lang="en-ZA" kern="0" smtClean="0">
                <a:solidFill>
                  <a:srgbClr val="000000"/>
                </a:solidFill>
              </a:rPr>
              <a:pPr defTabSz="914332">
                <a:buClr>
                  <a:srgbClr val="000000"/>
                </a:buClr>
                <a:defRPr/>
              </a:pPr>
              <a:t>‹#›</a:t>
            </a:fld>
            <a:endParaRPr lang="en-ZA" kern="0" dirty="0">
              <a:solidFill>
                <a:srgbClr val="000000"/>
              </a:solidFill>
            </a:endParaRPr>
          </a:p>
        </p:txBody>
      </p:sp>
    </p:spTree>
    <p:extLst>
      <p:ext uri="{BB962C8B-B14F-4D97-AF65-F5344CB8AC3E}">
        <p14:creationId xmlns:p14="http://schemas.microsoft.com/office/powerpoint/2010/main" val="1166068463"/>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342913" y="924799"/>
            <a:ext cx="1068487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25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1342907" y="1724891"/>
            <a:ext cx="5154876" cy="449984"/>
          </a:xfrm>
          <a:prstGeom prst="rect">
            <a:avLst/>
          </a:prstGeom>
          <a:noFill/>
          <a:ln>
            <a:noFill/>
          </a:ln>
        </p:spPr>
        <p:txBody>
          <a:bodyPr spcFirstLastPara="1" wrap="square" lIns="91425" tIns="45700" rIns="91425" bIns="45700" anchor="b" anchorCtr="0">
            <a:noAutofit/>
          </a:bodyPr>
          <a:lstStyle>
            <a:lvl1pPr marL="457167" lvl="0" indent="-228584" algn="l">
              <a:spcBef>
                <a:spcPts val="400"/>
              </a:spcBef>
              <a:spcAft>
                <a:spcPts val="0"/>
              </a:spcAft>
              <a:buClr>
                <a:schemeClr val="dk1"/>
              </a:buClr>
              <a:buSzPts val="2000"/>
              <a:buNone/>
              <a:defRPr sz="2000" b="1"/>
            </a:lvl1pPr>
            <a:lvl2pPr marL="914332" lvl="1" indent="-228584" algn="l">
              <a:spcBef>
                <a:spcPts val="400"/>
              </a:spcBef>
              <a:spcAft>
                <a:spcPts val="0"/>
              </a:spcAft>
              <a:buClr>
                <a:schemeClr val="dk1"/>
              </a:buClr>
              <a:buSzPts val="2000"/>
              <a:buNone/>
              <a:defRPr sz="2000" b="1"/>
            </a:lvl2pPr>
            <a:lvl3pPr marL="1371498" lvl="2" indent="-228584" algn="l">
              <a:spcBef>
                <a:spcPts val="360"/>
              </a:spcBef>
              <a:spcAft>
                <a:spcPts val="0"/>
              </a:spcAft>
              <a:buClr>
                <a:schemeClr val="dk1"/>
              </a:buClr>
              <a:buSzPts val="1800"/>
              <a:buNone/>
              <a:defRPr sz="1800" b="1"/>
            </a:lvl3pPr>
            <a:lvl4pPr marL="1828664" lvl="3" indent="-228584" algn="l">
              <a:spcBef>
                <a:spcPts val="320"/>
              </a:spcBef>
              <a:spcAft>
                <a:spcPts val="0"/>
              </a:spcAft>
              <a:buClr>
                <a:schemeClr val="dk1"/>
              </a:buClr>
              <a:buSzPts val="1600"/>
              <a:buNone/>
              <a:defRPr sz="1600" b="1"/>
            </a:lvl4pPr>
            <a:lvl5pPr marL="2285830" lvl="4" indent="-228584" algn="l">
              <a:spcBef>
                <a:spcPts val="320"/>
              </a:spcBef>
              <a:spcAft>
                <a:spcPts val="0"/>
              </a:spcAft>
              <a:buClr>
                <a:schemeClr val="dk1"/>
              </a:buClr>
              <a:buSzPts val="1600"/>
              <a:buNone/>
              <a:defRPr sz="1600" b="1"/>
            </a:lvl5pPr>
            <a:lvl6pPr marL="2742994" lvl="5" indent="-228584" algn="l">
              <a:spcBef>
                <a:spcPts val="320"/>
              </a:spcBef>
              <a:spcAft>
                <a:spcPts val="0"/>
              </a:spcAft>
              <a:buClr>
                <a:schemeClr val="dk1"/>
              </a:buClr>
              <a:buSzPts val="1600"/>
              <a:buNone/>
              <a:defRPr sz="1600" b="1"/>
            </a:lvl6pPr>
            <a:lvl7pPr marL="3200160" lvl="6" indent="-228584" algn="l">
              <a:spcBef>
                <a:spcPts val="320"/>
              </a:spcBef>
              <a:spcAft>
                <a:spcPts val="0"/>
              </a:spcAft>
              <a:buClr>
                <a:schemeClr val="dk1"/>
              </a:buClr>
              <a:buSzPts val="1600"/>
              <a:buNone/>
              <a:defRPr sz="1600" b="1"/>
            </a:lvl7pPr>
            <a:lvl8pPr marL="3657327" lvl="7" indent="-228584" algn="l">
              <a:spcBef>
                <a:spcPts val="320"/>
              </a:spcBef>
              <a:spcAft>
                <a:spcPts val="0"/>
              </a:spcAft>
              <a:buClr>
                <a:schemeClr val="dk1"/>
              </a:buClr>
              <a:buSzPts val="1600"/>
              <a:buNone/>
              <a:defRPr sz="1600" b="1"/>
            </a:lvl8pPr>
            <a:lvl9pPr marL="4114492" lvl="8" indent="-228584" algn="l">
              <a:spcBef>
                <a:spcPts val="320"/>
              </a:spcBef>
              <a:spcAft>
                <a:spcPts val="0"/>
              </a:spcAft>
              <a:buClr>
                <a:schemeClr val="dk1"/>
              </a:buClr>
              <a:buSzPts val="1600"/>
              <a:buNone/>
              <a:defRPr sz="1600" b="1"/>
            </a:lvl9pPr>
          </a:lstStyle>
          <a:p>
            <a:endParaRPr/>
          </a:p>
        </p:txBody>
      </p:sp>
      <p:sp>
        <p:nvSpPr>
          <p:cNvPr id="48" name="Google Shape;48;p7"/>
          <p:cNvSpPr txBox="1">
            <a:spLocks noGrp="1"/>
          </p:cNvSpPr>
          <p:nvPr>
            <p:ph type="body" idx="2"/>
          </p:nvPr>
        </p:nvSpPr>
        <p:spPr>
          <a:xfrm>
            <a:off x="1342907" y="2174875"/>
            <a:ext cx="5154876" cy="3951288"/>
          </a:xfrm>
          <a:prstGeom prst="rect">
            <a:avLst/>
          </a:prstGeom>
          <a:noFill/>
          <a:ln>
            <a:noFill/>
          </a:ln>
        </p:spPr>
        <p:txBody>
          <a:bodyPr spcFirstLastPara="1" wrap="square" lIns="91425" tIns="45700" rIns="91425" bIns="45700" anchor="t" anchorCtr="0">
            <a:noAutofit/>
          </a:bodyPr>
          <a:lstStyle>
            <a:lvl1pPr marL="457167" lvl="0" indent="-380972" algn="l">
              <a:spcBef>
                <a:spcPts val="480"/>
              </a:spcBef>
              <a:spcAft>
                <a:spcPts val="0"/>
              </a:spcAft>
              <a:buClr>
                <a:schemeClr val="dk1"/>
              </a:buClr>
              <a:buSzPts val="2400"/>
              <a:buChar char="•"/>
              <a:defRPr sz="2400"/>
            </a:lvl1pPr>
            <a:lvl2pPr marL="914332" lvl="1" indent="-355574" algn="l">
              <a:spcBef>
                <a:spcPts val="400"/>
              </a:spcBef>
              <a:spcAft>
                <a:spcPts val="0"/>
              </a:spcAft>
              <a:buClr>
                <a:schemeClr val="dk1"/>
              </a:buClr>
              <a:buSzPts val="2000"/>
              <a:buChar char="–"/>
              <a:defRPr sz="2000"/>
            </a:lvl2pPr>
            <a:lvl3pPr marL="1371498" lvl="2" indent="-342874" algn="l">
              <a:spcBef>
                <a:spcPts val="360"/>
              </a:spcBef>
              <a:spcAft>
                <a:spcPts val="0"/>
              </a:spcAft>
              <a:buClr>
                <a:schemeClr val="dk1"/>
              </a:buClr>
              <a:buSzPts val="1800"/>
              <a:buChar char="•"/>
              <a:defRPr sz="1800"/>
            </a:lvl3pPr>
            <a:lvl4pPr marL="1828664" lvl="3" indent="-330176" algn="l">
              <a:spcBef>
                <a:spcPts val="320"/>
              </a:spcBef>
              <a:spcAft>
                <a:spcPts val="0"/>
              </a:spcAft>
              <a:buClr>
                <a:schemeClr val="dk1"/>
              </a:buClr>
              <a:buSzPts val="1600"/>
              <a:buChar char="–"/>
              <a:defRPr sz="1600"/>
            </a:lvl4pPr>
            <a:lvl5pPr marL="2285830" lvl="4" indent="-330176" algn="l">
              <a:spcBef>
                <a:spcPts val="320"/>
              </a:spcBef>
              <a:spcAft>
                <a:spcPts val="0"/>
              </a:spcAft>
              <a:buClr>
                <a:schemeClr val="dk1"/>
              </a:buClr>
              <a:buSzPts val="1600"/>
              <a:buChar char="»"/>
              <a:defRPr sz="1600"/>
            </a:lvl5pPr>
            <a:lvl6pPr marL="2742994" lvl="5" indent="-330176" algn="l">
              <a:spcBef>
                <a:spcPts val="320"/>
              </a:spcBef>
              <a:spcAft>
                <a:spcPts val="0"/>
              </a:spcAft>
              <a:buClr>
                <a:schemeClr val="dk1"/>
              </a:buClr>
              <a:buSzPts val="1600"/>
              <a:buChar char="•"/>
              <a:defRPr sz="1600"/>
            </a:lvl6pPr>
            <a:lvl7pPr marL="3200160" lvl="6" indent="-330176" algn="l">
              <a:spcBef>
                <a:spcPts val="320"/>
              </a:spcBef>
              <a:spcAft>
                <a:spcPts val="0"/>
              </a:spcAft>
              <a:buClr>
                <a:schemeClr val="dk1"/>
              </a:buClr>
              <a:buSzPts val="1600"/>
              <a:buChar char="•"/>
              <a:defRPr sz="1600"/>
            </a:lvl7pPr>
            <a:lvl8pPr marL="3657327" lvl="7" indent="-330176" algn="l">
              <a:spcBef>
                <a:spcPts val="320"/>
              </a:spcBef>
              <a:spcAft>
                <a:spcPts val="0"/>
              </a:spcAft>
              <a:buClr>
                <a:schemeClr val="dk1"/>
              </a:buClr>
              <a:buSzPts val="1600"/>
              <a:buChar char="•"/>
              <a:defRPr sz="1600"/>
            </a:lvl8pPr>
            <a:lvl9pPr marL="4114492" lvl="8" indent="-330176" algn="l">
              <a:spcBef>
                <a:spcPts val="320"/>
              </a:spcBef>
              <a:spcAft>
                <a:spcPts val="0"/>
              </a:spcAft>
              <a:buClr>
                <a:schemeClr val="dk1"/>
              </a:buClr>
              <a:buSzPts val="1600"/>
              <a:buChar char="•"/>
              <a:defRPr sz="1600"/>
            </a:lvl9pPr>
          </a:lstStyle>
          <a:p>
            <a:endParaRPr/>
          </a:p>
        </p:txBody>
      </p:sp>
      <p:sp>
        <p:nvSpPr>
          <p:cNvPr id="49" name="Google Shape;49;p7"/>
          <p:cNvSpPr txBox="1">
            <a:spLocks noGrp="1"/>
          </p:cNvSpPr>
          <p:nvPr>
            <p:ph type="body" idx="3"/>
          </p:nvPr>
        </p:nvSpPr>
        <p:spPr>
          <a:xfrm>
            <a:off x="6705600" y="1724893"/>
            <a:ext cx="5310832" cy="449985"/>
          </a:xfrm>
          <a:prstGeom prst="rect">
            <a:avLst/>
          </a:prstGeom>
          <a:noFill/>
          <a:ln>
            <a:noFill/>
          </a:ln>
        </p:spPr>
        <p:txBody>
          <a:bodyPr spcFirstLastPara="1" wrap="square" lIns="91425" tIns="45700" rIns="91425" bIns="45700" anchor="b" anchorCtr="0">
            <a:noAutofit/>
          </a:bodyPr>
          <a:lstStyle>
            <a:lvl1pPr marL="457167" lvl="0" indent="-228584" algn="l">
              <a:spcBef>
                <a:spcPts val="400"/>
              </a:spcBef>
              <a:spcAft>
                <a:spcPts val="0"/>
              </a:spcAft>
              <a:buClr>
                <a:schemeClr val="dk1"/>
              </a:buClr>
              <a:buSzPts val="2000"/>
              <a:buNone/>
              <a:defRPr sz="2000" b="1"/>
            </a:lvl1pPr>
            <a:lvl2pPr marL="914332" lvl="1" indent="-228584" algn="l">
              <a:spcBef>
                <a:spcPts val="400"/>
              </a:spcBef>
              <a:spcAft>
                <a:spcPts val="0"/>
              </a:spcAft>
              <a:buClr>
                <a:schemeClr val="dk1"/>
              </a:buClr>
              <a:buSzPts val="2000"/>
              <a:buNone/>
              <a:defRPr sz="2000" b="1"/>
            </a:lvl2pPr>
            <a:lvl3pPr marL="1371498" lvl="2" indent="-228584" algn="l">
              <a:spcBef>
                <a:spcPts val="360"/>
              </a:spcBef>
              <a:spcAft>
                <a:spcPts val="0"/>
              </a:spcAft>
              <a:buClr>
                <a:schemeClr val="dk1"/>
              </a:buClr>
              <a:buSzPts val="1800"/>
              <a:buNone/>
              <a:defRPr sz="1800" b="1"/>
            </a:lvl3pPr>
            <a:lvl4pPr marL="1828664" lvl="3" indent="-228584" algn="l">
              <a:spcBef>
                <a:spcPts val="320"/>
              </a:spcBef>
              <a:spcAft>
                <a:spcPts val="0"/>
              </a:spcAft>
              <a:buClr>
                <a:schemeClr val="dk1"/>
              </a:buClr>
              <a:buSzPts val="1600"/>
              <a:buNone/>
              <a:defRPr sz="1600" b="1"/>
            </a:lvl4pPr>
            <a:lvl5pPr marL="2285830" lvl="4" indent="-228584" algn="l">
              <a:spcBef>
                <a:spcPts val="320"/>
              </a:spcBef>
              <a:spcAft>
                <a:spcPts val="0"/>
              </a:spcAft>
              <a:buClr>
                <a:schemeClr val="dk1"/>
              </a:buClr>
              <a:buSzPts val="1600"/>
              <a:buNone/>
              <a:defRPr sz="1600" b="1"/>
            </a:lvl5pPr>
            <a:lvl6pPr marL="2742994" lvl="5" indent="-228584" algn="l">
              <a:spcBef>
                <a:spcPts val="320"/>
              </a:spcBef>
              <a:spcAft>
                <a:spcPts val="0"/>
              </a:spcAft>
              <a:buClr>
                <a:schemeClr val="dk1"/>
              </a:buClr>
              <a:buSzPts val="1600"/>
              <a:buNone/>
              <a:defRPr sz="1600" b="1"/>
            </a:lvl6pPr>
            <a:lvl7pPr marL="3200160" lvl="6" indent="-228584" algn="l">
              <a:spcBef>
                <a:spcPts val="320"/>
              </a:spcBef>
              <a:spcAft>
                <a:spcPts val="0"/>
              </a:spcAft>
              <a:buClr>
                <a:schemeClr val="dk1"/>
              </a:buClr>
              <a:buSzPts val="1600"/>
              <a:buNone/>
              <a:defRPr sz="1600" b="1"/>
            </a:lvl7pPr>
            <a:lvl8pPr marL="3657327" lvl="7" indent="-228584" algn="l">
              <a:spcBef>
                <a:spcPts val="320"/>
              </a:spcBef>
              <a:spcAft>
                <a:spcPts val="0"/>
              </a:spcAft>
              <a:buClr>
                <a:schemeClr val="dk1"/>
              </a:buClr>
              <a:buSzPts val="1600"/>
              <a:buNone/>
              <a:defRPr sz="1600" b="1"/>
            </a:lvl8pPr>
            <a:lvl9pPr marL="4114492" lvl="8" indent="-228584" algn="l">
              <a:spcBef>
                <a:spcPts val="320"/>
              </a:spcBef>
              <a:spcAft>
                <a:spcPts val="0"/>
              </a:spcAft>
              <a:buClr>
                <a:schemeClr val="dk1"/>
              </a:buClr>
              <a:buSzPts val="1600"/>
              <a:buNone/>
              <a:defRPr sz="1600" b="1"/>
            </a:lvl9pPr>
          </a:lstStyle>
          <a:p>
            <a:endParaRPr/>
          </a:p>
        </p:txBody>
      </p:sp>
      <p:sp>
        <p:nvSpPr>
          <p:cNvPr id="50" name="Google Shape;50;p7"/>
          <p:cNvSpPr txBox="1">
            <a:spLocks noGrp="1"/>
          </p:cNvSpPr>
          <p:nvPr>
            <p:ph type="body" idx="4"/>
          </p:nvPr>
        </p:nvSpPr>
        <p:spPr>
          <a:xfrm>
            <a:off x="6705600" y="2174875"/>
            <a:ext cx="5310832" cy="3951288"/>
          </a:xfrm>
          <a:prstGeom prst="rect">
            <a:avLst/>
          </a:prstGeom>
          <a:noFill/>
          <a:ln>
            <a:noFill/>
          </a:ln>
        </p:spPr>
        <p:txBody>
          <a:bodyPr spcFirstLastPara="1" wrap="square" lIns="91425" tIns="45700" rIns="91425" bIns="45700" anchor="t" anchorCtr="0">
            <a:noAutofit/>
          </a:bodyPr>
          <a:lstStyle>
            <a:lvl1pPr marL="457167" lvl="0" indent="-380972" algn="l">
              <a:spcBef>
                <a:spcPts val="480"/>
              </a:spcBef>
              <a:spcAft>
                <a:spcPts val="0"/>
              </a:spcAft>
              <a:buClr>
                <a:schemeClr val="dk1"/>
              </a:buClr>
              <a:buSzPts val="2400"/>
              <a:buChar char="•"/>
              <a:defRPr sz="2400"/>
            </a:lvl1pPr>
            <a:lvl2pPr marL="914332" lvl="1" indent="-355574" algn="l">
              <a:spcBef>
                <a:spcPts val="400"/>
              </a:spcBef>
              <a:spcAft>
                <a:spcPts val="0"/>
              </a:spcAft>
              <a:buClr>
                <a:schemeClr val="dk1"/>
              </a:buClr>
              <a:buSzPts val="2000"/>
              <a:buChar char="–"/>
              <a:defRPr sz="2000"/>
            </a:lvl2pPr>
            <a:lvl3pPr marL="1371498" lvl="2" indent="-342874" algn="l">
              <a:spcBef>
                <a:spcPts val="360"/>
              </a:spcBef>
              <a:spcAft>
                <a:spcPts val="0"/>
              </a:spcAft>
              <a:buClr>
                <a:schemeClr val="dk1"/>
              </a:buClr>
              <a:buSzPts val="1800"/>
              <a:buChar char="•"/>
              <a:defRPr sz="1800"/>
            </a:lvl3pPr>
            <a:lvl4pPr marL="1828664" lvl="3" indent="-330176" algn="l">
              <a:spcBef>
                <a:spcPts val="320"/>
              </a:spcBef>
              <a:spcAft>
                <a:spcPts val="0"/>
              </a:spcAft>
              <a:buClr>
                <a:schemeClr val="dk1"/>
              </a:buClr>
              <a:buSzPts val="1600"/>
              <a:buChar char="–"/>
              <a:defRPr sz="1600"/>
            </a:lvl4pPr>
            <a:lvl5pPr marL="2285830" lvl="4" indent="-330176" algn="l">
              <a:spcBef>
                <a:spcPts val="320"/>
              </a:spcBef>
              <a:spcAft>
                <a:spcPts val="0"/>
              </a:spcAft>
              <a:buClr>
                <a:schemeClr val="dk1"/>
              </a:buClr>
              <a:buSzPts val="1600"/>
              <a:buChar char="»"/>
              <a:defRPr sz="1600"/>
            </a:lvl5pPr>
            <a:lvl6pPr marL="2742994" lvl="5" indent="-330176" algn="l">
              <a:spcBef>
                <a:spcPts val="320"/>
              </a:spcBef>
              <a:spcAft>
                <a:spcPts val="0"/>
              </a:spcAft>
              <a:buClr>
                <a:schemeClr val="dk1"/>
              </a:buClr>
              <a:buSzPts val="1600"/>
              <a:buChar char="•"/>
              <a:defRPr sz="1600"/>
            </a:lvl6pPr>
            <a:lvl7pPr marL="3200160" lvl="6" indent="-330176" algn="l">
              <a:spcBef>
                <a:spcPts val="320"/>
              </a:spcBef>
              <a:spcAft>
                <a:spcPts val="0"/>
              </a:spcAft>
              <a:buClr>
                <a:schemeClr val="dk1"/>
              </a:buClr>
              <a:buSzPts val="1600"/>
              <a:buChar char="•"/>
              <a:defRPr sz="1600"/>
            </a:lvl7pPr>
            <a:lvl8pPr marL="3657327" lvl="7" indent="-330176" algn="l">
              <a:spcBef>
                <a:spcPts val="320"/>
              </a:spcBef>
              <a:spcAft>
                <a:spcPts val="0"/>
              </a:spcAft>
              <a:buClr>
                <a:schemeClr val="dk1"/>
              </a:buClr>
              <a:buSzPts val="1600"/>
              <a:buChar char="•"/>
              <a:defRPr sz="1600"/>
            </a:lvl8pPr>
            <a:lvl9pPr marL="4114492" lvl="8" indent="-330176" algn="l">
              <a:spcBef>
                <a:spcPts val="320"/>
              </a:spcBef>
              <a:spcAft>
                <a:spcPts val="0"/>
              </a:spcAft>
              <a:buClr>
                <a:schemeClr val="dk1"/>
              </a:buClr>
              <a:buSzPts val="1600"/>
              <a:buChar char="•"/>
              <a:defRPr sz="1600"/>
            </a:lvl9pPr>
          </a:lstStyle>
          <a:p>
            <a:endParaRPr/>
          </a:p>
        </p:txBody>
      </p:sp>
      <p:sp>
        <p:nvSpPr>
          <p:cNvPr id="51" name="Google Shape;51;p7"/>
          <p:cNvSpPr txBox="1">
            <a:spLocks noGrp="1"/>
          </p:cNvSpPr>
          <p:nvPr>
            <p:ph type="dt" idx="10"/>
          </p:nvPr>
        </p:nvSpPr>
        <p:spPr>
          <a:xfrm>
            <a:off x="609600" y="6356359"/>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2" name="Google Shape;52;p7"/>
          <p:cNvSpPr txBox="1">
            <a:spLocks noGrp="1"/>
          </p:cNvSpPr>
          <p:nvPr>
            <p:ph type="ftr" idx="11"/>
          </p:nvPr>
        </p:nvSpPr>
        <p:spPr>
          <a:xfrm>
            <a:off x="4165600" y="6356359"/>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7"/>
          <p:cNvSpPr txBox="1">
            <a:spLocks noGrp="1"/>
          </p:cNvSpPr>
          <p:nvPr>
            <p:ph type="sldNum" idx="12"/>
          </p:nvPr>
        </p:nvSpPr>
        <p:spPr>
          <a:xfrm>
            <a:off x="8737600" y="6356359"/>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ZA" smtClean="0"/>
              <a:pPr/>
              <a:t>‹#›</a:t>
            </a:fld>
            <a:endParaRPr lang="en-ZA" dirty="0"/>
          </a:p>
        </p:txBody>
      </p:sp>
    </p:spTree>
    <p:extLst>
      <p:ext uri="{BB962C8B-B14F-4D97-AF65-F5344CB8AC3E}">
        <p14:creationId xmlns:p14="http://schemas.microsoft.com/office/powerpoint/2010/main" val="2301760470"/>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E02E-1FCF-4846-8C2C-0547A4D2E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DF0D6-80DE-FB40-890B-443DAC62650C}"/>
              </a:ext>
            </a:extLst>
          </p:cNvPr>
          <p:cNvSpPr>
            <a:spLocks noGrp="1"/>
          </p:cNvSpPr>
          <p:nvPr>
            <p:ph type="subTitle" idx="1"/>
          </p:nvPr>
        </p:nvSpPr>
        <p:spPr>
          <a:xfrm>
            <a:off x="1524000" y="3602038"/>
            <a:ext cx="9144000" cy="1655762"/>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E0EB34-9AB9-184B-AED9-37F9D7ACB034}"/>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5" name="Footer Placeholder 4">
            <a:extLst>
              <a:ext uri="{FF2B5EF4-FFF2-40B4-BE49-F238E27FC236}">
                <a16:creationId xmlns:a16="http://schemas.microsoft.com/office/drawing/2014/main" id="{245B0FEB-0EF7-2F42-8F35-100341619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F0439-6847-FD40-9A59-BA41DB36AA16}"/>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227742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8EED-395D-4D43-BC7D-9BEBBA067D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328C12-966D-5045-9353-7ABD94B1A5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2C55A-EC9D-1747-9D95-23CBE49BA96D}"/>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5" name="Footer Placeholder 4">
            <a:extLst>
              <a:ext uri="{FF2B5EF4-FFF2-40B4-BE49-F238E27FC236}">
                <a16:creationId xmlns:a16="http://schemas.microsoft.com/office/drawing/2014/main" id="{DE9D9409-5C27-A849-8808-25915B0B9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CAFF2-4938-464E-BBFE-3F261D5611E5}"/>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104220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3515-6FAF-1840-9817-62D81DBC74F1}"/>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2005EE-EF2C-D546-BE9E-707D2BD44354}"/>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D4058C-FD20-C14C-BA08-50542B27EC74}"/>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5" name="Footer Placeholder 4">
            <a:extLst>
              <a:ext uri="{FF2B5EF4-FFF2-40B4-BE49-F238E27FC236}">
                <a16:creationId xmlns:a16="http://schemas.microsoft.com/office/drawing/2014/main" id="{97974B8E-6CE1-374E-90C4-3DE065D7F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91FA0-B041-8747-A211-71EAB0A816A0}"/>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2008463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9B92-D15F-F846-9A17-DA33854A8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2327D-15F7-F746-B6FD-01B133D203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969B6-A827-5A42-9331-5117791834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7B8126-C255-2140-9B43-85BC443A1D66}"/>
              </a:ext>
            </a:extLst>
          </p:cNvPr>
          <p:cNvSpPr>
            <a:spLocks noGrp="1"/>
          </p:cNvSpPr>
          <p:nvPr>
            <p:ph type="dt" sz="half" idx="10"/>
          </p:nvPr>
        </p:nvSpPr>
        <p:spPr/>
        <p:txBody>
          <a:bodyPr/>
          <a:lstStyle/>
          <a:p>
            <a:fld id="{F7A9E54D-545E-EF49-BBA9-0C3178E725F2}" type="datetimeFigureOut">
              <a:rPr lang="en-US" smtClean="0"/>
              <a:t>3/6/2025</a:t>
            </a:fld>
            <a:endParaRPr lang="en-US"/>
          </a:p>
        </p:txBody>
      </p:sp>
      <p:sp>
        <p:nvSpPr>
          <p:cNvPr id="6" name="Footer Placeholder 5">
            <a:extLst>
              <a:ext uri="{FF2B5EF4-FFF2-40B4-BE49-F238E27FC236}">
                <a16:creationId xmlns:a16="http://schemas.microsoft.com/office/drawing/2014/main" id="{C5F354A8-9840-CE48-B386-D2DA6D4F4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3C94B-1CC0-8548-8B80-9F55C9A45B68}"/>
              </a:ext>
            </a:extLst>
          </p:cNvPr>
          <p:cNvSpPr>
            <a:spLocks noGrp="1"/>
          </p:cNvSpPr>
          <p:nvPr>
            <p:ph type="sldNum" sz="quarter" idx="12"/>
          </p:nvPr>
        </p:nvSpPr>
        <p:spPr/>
        <p:txBody>
          <a:bodyPr/>
          <a:lstStyle/>
          <a:p>
            <a:fld id="{EA6B8D2D-F85C-4648-B88B-DCE93837ED40}" type="slidenum">
              <a:rPr lang="en-US" smtClean="0"/>
              <a:t>‹#›</a:t>
            </a:fld>
            <a:endParaRPr lang="en-US"/>
          </a:p>
        </p:txBody>
      </p:sp>
    </p:spTree>
    <p:extLst>
      <p:ext uri="{BB962C8B-B14F-4D97-AF65-F5344CB8AC3E}">
        <p14:creationId xmlns:p14="http://schemas.microsoft.com/office/powerpoint/2010/main" val="12246489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68D9F-41F6-584F-A60F-4D2955A2526A}"/>
              </a:ext>
            </a:extLst>
          </p:cNvPr>
          <p:cNvSpPr>
            <a:spLocks noGrp="1"/>
          </p:cNvSpPr>
          <p:nvPr>
            <p:ph type="title"/>
          </p:nvPr>
        </p:nvSpPr>
        <p:spPr>
          <a:xfrm>
            <a:off x="457206" y="365127"/>
            <a:ext cx="10896599" cy="29495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718335-4244-2140-8DCF-93F21CB29347}"/>
              </a:ext>
            </a:extLst>
          </p:cNvPr>
          <p:cNvSpPr>
            <a:spLocks noGrp="1"/>
          </p:cNvSpPr>
          <p:nvPr>
            <p:ph type="body" idx="1"/>
          </p:nvPr>
        </p:nvSpPr>
        <p:spPr>
          <a:xfrm>
            <a:off x="457206" y="3461657"/>
            <a:ext cx="10896599" cy="751114"/>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1276255268"/>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Lst>
  <p:txStyles>
    <p:titleStyle>
      <a:lvl1pPr algn="ctr" defTabSz="914332"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ctr" defTabSz="914332"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C2ADA-F53E-814C-90AD-21E8137EB24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6DD652-EEE7-F24B-9515-22B0CA5F5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CC879-60F1-DD45-8470-F42EFC88FDB4}"/>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9E54D-545E-EF49-BBA9-0C3178E725F2}" type="datetimeFigureOut">
              <a:rPr lang="en-US" smtClean="0"/>
              <a:t>3/6/2025</a:t>
            </a:fld>
            <a:endParaRPr lang="en-US"/>
          </a:p>
        </p:txBody>
      </p:sp>
      <p:sp>
        <p:nvSpPr>
          <p:cNvPr id="5" name="Footer Placeholder 4">
            <a:extLst>
              <a:ext uri="{FF2B5EF4-FFF2-40B4-BE49-F238E27FC236}">
                <a16:creationId xmlns:a16="http://schemas.microsoft.com/office/drawing/2014/main" id="{F517FE70-0FA2-BA43-9D62-1FB39BF82382}"/>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704A89-C35B-5047-A53D-C55FEBB5C3F3}"/>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B8D2D-F85C-4648-B88B-DCE93837ED40}" type="slidenum">
              <a:rPr lang="en-US" smtClean="0"/>
              <a:t>‹#›</a:t>
            </a:fld>
            <a:endParaRPr lang="en-US"/>
          </a:p>
        </p:txBody>
      </p:sp>
    </p:spTree>
    <p:extLst>
      <p:ext uri="{BB962C8B-B14F-4D97-AF65-F5344CB8AC3E}">
        <p14:creationId xmlns:p14="http://schemas.microsoft.com/office/powerpoint/2010/main" val="2384817183"/>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pp.powerbi.com/groups/me/reports/3a9858f9-8bc2-4254-a422-c4d457e53ead/?pbi_source=PowerPoin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pp.powerbi.com/groups/me/reports/d4a05008-7c71-4ed4-adf1-4161ac8e1753/?pbi_source=PowerPoin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C774AC-01B6-654B-896A-6F5992115CC0}"/>
              </a:ext>
            </a:extLst>
          </p:cNvPr>
          <p:cNvSpPr>
            <a:spLocks noGrp="1"/>
          </p:cNvSpPr>
          <p:nvPr>
            <p:ph type="subTitle" idx="1"/>
          </p:nvPr>
        </p:nvSpPr>
        <p:spPr>
          <a:xfrm>
            <a:off x="1524000" y="3429005"/>
            <a:ext cx="9144000" cy="887819"/>
          </a:xfrm>
        </p:spPr>
        <p:txBody>
          <a:bodyPr>
            <a:normAutofit/>
          </a:bodyPr>
          <a:lstStyle/>
          <a:p>
            <a:r>
              <a:rPr lang="en-US" sz="3600" dirty="0">
                <a:latin typeface="Arial" panose="020B0604020202020204" pitchFamily="34" charset="0"/>
                <a:cs typeface="Arial" panose="020B0604020202020204" pitchFamily="34" charset="0"/>
              </a:rPr>
              <a:t>GISSA - 6 March 2025</a:t>
            </a:r>
          </a:p>
        </p:txBody>
      </p:sp>
      <p:sp>
        <p:nvSpPr>
          <p:cNvPr id="2" name="Title 1">
            <a:extLst>
              <a:ext uri="{FF2B5EF4-FFF2-40B4-BE49-F238E27FC236}">
                <a16:creationId xmlns:a16="http://schemas.microsoft.com/office/drawing/2014/main" id="{6893C1C0-4C1F-B74B-80AF-40A02043A7A8}"/>
              </a:ext>
            </a:extLst>
          </p:cNvPr>
          <p:cNvSpPr>
            <a:spLocks noGrp="1"/>
          </p:cNvSpPr>
          <p:nvPr>
            <p:ph type="title"/>
          </p:nvPr>
        </p:nvSpPr>
        <p:spPr>
          <a:xfrm>
            <a:off x="257180" y="634793"/>
            <a:ext cx="11630025" cy="2932127"/>
          </a:xfrm>
        </p:spPr>
        <p:txBody>
          <a:bodyPr>
            <a:normAutofit/>
          </a:bodyPr>
          <a:lstStyle/>
          <a:p>
            <a:pPr algn="ctr"/>
            <a:r>
              <a:rPr lang="en-US" sz="4000" dirty="0"/>
              <a:t>Deep dive into Landcover change in Gauteng:</a:t>
            </a:r>
            <a:br>
              <a:rPr lang="en-US" sz="4000" dirty="0"/>
            </a:br>
            <a:br>
              <a:rPr lang="en-US" sz="4000" dirty="0"/>
            </a:br>
            <a:r>
              <a:rPr lang="en-US" sz="4000" dirty="0"/>
              <a:t>H</a:t>
            </a:r>
            <a:r>
              <a:rPr lang="en-GB" sz="4000" dirty="0"/>
              <a:t>ow to use landcover to extract useful information on environmental change</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11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60DB-3A88-72B2-51F6-9F9F8A71FBF3}"/>
              </a:ext>
            </a:extLst>
          </p:cNvPr>
          <p:cNvSpPr>
            <a:spLocks noGrp="1"/>
          </p:cNvSpPr>
          <p:nvPr>
            <p:ph type="title"/>
          </p:nvPr>
        </p:nvSpPr>
        <p:spPr/>
        <p:txBody>
          <a:bodyPr/>
          <a:lstStyle/>
          <a:p>
            <a:r>
              <a:rPr lang="en-ZA" dirty="0"/>
              <a:t>Grassland change (natural classes only)</a:t>
            </a:r>
          </a:p>
        </p:txBody>
      </p:sp>
      <p:pic>
        <p:nvPicPr>
          <p:cNvPr id="4" name="Picture" title="This slide contains the following visuals: sankey02300D1BE6F5427989F3DE31CCA9E0F32020. Please refer to the notes on this slide for details">
            <a:hlinkClick r:id="rId2"/>
            <a:extLst>
              <a:ext uri="{FF2B5EF4-FFF2-40B4-BE49-F238E27FC236}">
                <a16:creationId xmlns:a16="http://schemas.microsoft.com/office/drawing/2014/main" id="{CABF2A2E-C061-49F7-2D25-93D7EDB19DBD}"/>
              </a:ext>
            </a:extLst>
          </p:cNvPr>
          <p:cNvPicPr>
            <a:picLocks noGrp="1" noChangeAspect="1"/>
          </p:cNvPicPr>
          <p:nvPr>
            <p:ph idx="1"/>
          </p:nvPr>
        </p:nvPicPr>
        <p:blipFill>
          <a:blip r:embed="rId3"/>
          <a:stretch>
            <a:fillRect/>
          </a:stretch>
        </p:blipFill>
        <p:spPr>
          <a:xfrm>
            <a:off x="2385665" y="1566863"/>
            <a:ext cx="8484295" cy="4838700"/>
          </a:xfrm>
          <a:prstGeom prst="rect">
            <a:avLst/>
          </a:prstGeom>
          <a:noFill/>
        </p:spPr>
      </p:pic>
    </p:spTree>
    <p:extLst>
      <p:ext uri="{BB962C8B-B14F-4D97-AF65-F5344CB8AC3E}">
        <p14:creationId xmlns:p14="http://schemas.microsoft.com/office/powerpoint/2010/main" val="1392534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531F-9BD7-AF9D-4922-4033985F8A0C}"/>
              </a:ext>
            </a:extLst>
          </p:cNvPr>
          <p:cNvSpPr>
            <a:spLocks noGrp="1"/>
          </p:cNvSpPr>
          <p:nvPr>
            <p:ph type="title"/>
          </p:nvPr>
        </p:nvSpPr>
        <p:spPr/>
        <p:txBody>
          <a:bodyPr/>
          <a:lstStyle/>
          <a:p>
            <a:r>
              <a:rPr lang="en-ZA" dirty="0"/>
              <a:t>Savanna change (natural </a:t>
            </a:r>
            <a:r>
              <a:rPr lang="en-ZA"/>
              <a:t>classes only)</a:t>
            </a:r>
            <a:endParaRPr lang="en-ZA" dirty="0"/>
          </a:p>
        </p:txBody>
      </p:sp>
      <p:pic>
        <p:nvPicPr>
          <p:cNvPr id="4" name="Picture" title="This slide contains the following visuals: sankey02300D1BE6F5427989F3DE31CCA9E0F32020. Please refer to the notes on this slide for details">
            <a:hlinkClick r:id="rId2"/>
            <a:extLst>
              <a:ext uri="{FF2B5EF4-FFF2-40B4-BE49-F238E27FC236}">
                <a16:creationId xmlns:a16="http://schemas.microsoft.com/office/drawing/2014/main" id="{481601EF-1039-BC3A-C0EA-A6C7AA81AF09}"/>
              </a:ext>
            </a:extLst>
          </p:cNvPr>
          <p:cNvPicPr>
            <a:picLocks noGrp="1" noChangeAspect="1"/>
          </p:cNvPicPr>
          <p:nvPr>
            <p:ph idx="1"/>
          </p:nvPr>
        </p:nvPicPr>
        <p:blipFill>
          <a:blip r:embed="rId3"/>
          <a:stretch>
            <a:fillRect/>
          </a:stretch>
        </p:blipFill>
        <p:spPr>
          <a:xfrm>
            <a:off x="2385665" y="1566863"/>
            <a:ext cx="8484295" cy="4838700"/>
          </a:xfrm>
          <a:prstGeom prst="rect">
            <a:avLst/>
          </a:prstGeom>
          <a:noFill/>
        </p:spPr>
      </p:pic>
    </p:spTree>
    <p:extLst>
      <p:ext uri="{BB962C8B-B14F-4D97-AF65-F5344CB8AC3E}">
        <p14:creationId xmlns:p14="http://schemas.microsoft.com/office/powerpoint/2010/main" val="435165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7915-05E7-B2B7-B788-F60E969A9E6A}"/>
              </a:ext>
            </a:extLst>
          </p:cNvPr>
          <p:cNvSpPr>
            <a:spLocks noGrp="1"/>
          </p:cNvSpPr>
          <p:nvPr>
            <p:ph type="title"/>
          </p:nvPr>
        </p:nvSpPr>
        <p:spPr/>
        <p:txBody>
          <a:bodyPr/>
          <a:lstStyle/>
          <a:p>
            <a:r>
              <a:rPr lang="en-ZA"/>
              <a:t>Change to and from natural classes</a:t>
            </a:r>
            <a:endParaRPr lang="en-ZA" dirty="0"/>
          </a:p>
        </p:txBody>
      </p:sp>
      <p:sp>
        <p:nvSpPr>
          <p:cNvPr id="3" name="Content Placeholder 2">
            <a:extLst>
              <a:ext uri="{FF2B5EF4-FFF2-40B4-BE49-F238E27FC236}">
                <a16:creationId xmlns:a16="http://schemas.microsoft.com/office/drawing/2014/main" id="{966EEB7E-F377-E948-41AE-81A1F593D554}"/>
              </a:ext>
            </a:extLst>
          </p:cNvPr>
          <p:cNvSpPr>
            <a:spLocks noGrp="1"/>
          </p:cNvSpPr>
          <p:nvPr>
            <p:ph idx="1"/>
          </p:nvPr>
        </p:nvSpPr>
        <p:spPr>
          <a:xfrm>
            <a:off x="7398463" y="1511965"/>
            <a:ext cx="4148269" cy="3081795"/>
          </a:xfrm>
        </p:spPr>
        <p:txBody>
          <a:bodyPr/>
          <a:lstStyle/>
          <a:p>
            <a:pPr marL="0" indent="0">
              <a:buNone/>
            </a:pPr>
            <a:r>
              <a:rPr lang="en-ZA" b="1" dirty="0">
                <a:solidFill>
                  <a:srgbClr val="00B050"/>
                </a:solidFill>
              </a:rPr>
              <a:t>Key take-home.</a:t>
            </a:r>
          </a:p>
          <a:p>
            <a:r>
              <a:rPr lang="en-ZA" dirty="0"/>
              <a:t>Natural in later years may be secondary natural therefore not contribute significantly to biodiversity / ecological processes.</a:t>
            </a:r>
          </a:p>
        </p:txBody>
      </p:sp>
      <p:pic>
        <p:nvPicPr>
          <p:cNvPr id="5" name="Picture 4">
            <a:extLst>
              <a:ext uri="{FF2B5EF4-FFF2-40B4-BE49-F238E27FC236}">
                <a16:creationId xmlns:a16="http://schemas.microsoft.com/office/drawing/2014/main" id="{C2022F4E-93B3-F636-3CAC-0577BA7CAC44}"/>
              </a:ext>
            </a:extLst>
          </p:cNvPr>
          <p:cNvPicPr>
            <a:picLocks noChangeAspect="1"/>
          </p:cNvPicPr>
          <p:nvPr/>
        </p:nvPicPr>
        <p:blipFill>
          <a:blip r:embed="rId2"/>
          <a:srcRect l="13558" t="3035" r="14040" b="3521"/>
          <a:stretch/>
        </p:blipFill>
        <p:spPr>
          <a:xfrm>
            <a:off x="1340214" y="1502239"/>
            <a:ext cx="4692433" cy="4460489"/>
          </a:xfrm>
          <a:prstGeom prst="rect">
            <a:avLst/>
          </a:prstGeom>
        </p:spPr>
      </p:pic>
      <p:pic>
        <p:nvPicPr>
          <p:cNvPr id="7" name="Picture 6">
            <a:extLst>
              <a:ext uri="{FF2B5EF4-FFF2-40B4-BE49-F238E27FC236}">
                <a16:creationId xmlns:a16="http://schemas.microsoft.com/office/drawing/2014/main" id="{E0F17D1A-F1AD-AC11-5029-D42B9EB6281D}"/>
              </a:ext>
            </a:extLst>
          </p:cNvPr>
          <p:cNvPicPr>
            <a:picLocks noChangeAspect="1"/>
          </p:cNvPicPr>
          <p:nvPr/>
        </p:nvPicPr>
        <p:blipFill>
          <a:blip r:embed="rId3">
            <a:alphaModFix/>
          </a:blip>
          <a:srcRect l="13567" t="2968" r="13980" b="3523"/>
          <a:stretch/>
        </p:blipFill>
        <p:spPr>
          <a:xfrm>
            <a:off x="1340214" y="1502239"/>
            <a:ext cx="4692433" cy="4460489"/>
          </a:xfrm>
          <a:prstGeom prst="rect">
            <a:avLst/>
          </a:prstGeom>
        </p:spPr>
      </p:pic>
      <p:pic>
        <p:nvPicPr>
          <p:cNvPr id="9" name="Picture 8">
            <a:extLst>
              <a:ext uri="{FF2B5EF4-FFF2-40B4-BE49-F238E27FC236}">
                <a16:creationId xmlns:a16="http://schemas.microsoft.com/office/drawing/2014/main" id="{0DD3F92D-FC05-639B-61AD-43E543115054}"/>
              </a:ext>
            </a:extLst>
          </p:cNvPr>
          <p:cNvPicPr>
            <a:picLocks noChangeAspect="1"/>
          </p:cNvPicPr>
          <p:nvPr/>
        </p:nvPicPr>
        <p:blipFill>
          <a:blip r:embed="rId4">
            <a:alphaModFix/>
          </a:blip>
          <a:srcRect l="13564" t="2992" r="14002" b="3521"/>
          <a:stretch/>
        </p:blipFill>
        <p:spPr>
          <a:xfrm>
            <a:off x="1340214" y="1502239"/>
            <a:ext cx="4692433" cy="4460489"/>
          </a:xfrm>
          <a:prstGeom prst="rect">
            <a:avLst/>
          </a:prstGeom>
        </p:spPr>
      </p:pic>
      <p:pic>
        <p:nvPicPr>
          <p:cNvPr id="12" name="Picture 11">
            <a:extLst>
              <a:ext uri="{FF2B5EF4-FFF2-40B4-BE49-F238E27FC236}">
                <a16:creationId xmlns:a16="http://schemas.microsoft.com/office/drawing/2014/main" id="{F8D04443-D7FC-38A5-E1DD-E53775506FD3}"/>
              </a:ext>
            </a:extLst>
          </p:cNvPr>
          <p:cNvPicPr>
            <a:picLocks noChangeAspect="1"/>
          </p:cNvPicPr>
          <p:nvPr/>
        </p:nvPicPr>
        <p:blipFill>
          <a:blip r:embed="rId5">
            <a:alphaModFix/>
          </a:blip>
          <a:srcRect l="13551" t="3082" r="14082" b="3517"/>
          <a:stretch/>
        </p:blipFill>
        <p:spPr>
          <a:xfrm>
            <a:off x="1340214" y="1502237"/>
            <a:ext cx="4692433" cy="4460490"/>
          </a:xfrm>
          <a:prstGeom prst="rect">
            <a:avLst/>
          </a:prstGeom>
        </p:spPr>
      </p:pic>
      <p:pic>
        <p:nvPicPr>
          <p:cNvPr id="4" name="Picture 3">
            <a:extLst>
              <a:ext uri="{FF2B5EF4-FFF2-40B4-BE49-F238E27FC236}">
                <a16:creationId xmlns:a16="http://schemas.microsoft.com/office/drawing/2014/main" id="{9D22C792-5477-E6ED-401A-272B80A4801A}"/>
              </a:ext>
            </a:extLst>
          </p:cNvPr>
          <p:cNvPicPr>
            <a:picLocks noChangeAspect="1"/>
          </p:cNvPicPr>
          <p:nvPr/>
        </p:nvPicPr>
        <p:blipFill>
          <a:blip r:embed="rId6"/>
          <a:srcRect l="68858" t="46991" r="9609" b="36157"/>
          <a:stretch/>
        </p:blipFill>
        <p:spPr>
          <a:xfrm>
            <a:off x="6096000" y="5048328"/>
            <a:ext cx="1651519" cy="914400"/>
          </a:xfrm>
          <a:prstGeom prst="rect">
            <a:avLst/>
          </a:prstGeom>
        </p:spPr>
      </p:pic>
      <p:sp>
        <p:nvSpPr>
          <p:cNvPr id="6" name="TextBox 5">
            <a:extLst>
              <a:ext uri="{FF2B5EF4-FFF2-40B4-BE49-F238E27FC236}">
                <a16:creationId xmlns:a16="http://schemas.microsoft.com/office/drawing/2014/main" id="{E464BAE5-F2FB-D656-503D-CFBB150B5BBF}"/>
              </a:ext>
            </a:extLst>
          </p:cNvPr>
          <p:cNvSpPr txBox="1"/>
          <p:nvPr/>
        </p:nvSpPr>
        <p:spPr>
          <a:xfrm>
            <a:off x="1340213" y="6206298"/>
            <a:ext cx="1287532" cy="369332"/>
          </a:xfrm>
          <a:prstGeom prst="rect">
            <a:avLst/>
          </a:prstGeom>
          <a:noFill/>
        </p:spPr>
        <p:txBody>
          <a:bodyPr wrap="none" rtlCol="0">
            <a:spAutoFit/>
          </a:bodyPr>
          <a:lstStyle/>
          <a:p>
            <a:r>
              <a:rPr lang="en-ZA" dirty="0"/>
              <a:t>2020-2022</a:t>
            </a:r>
          </a:p>
        </p:txBody>
      </p:sp>
      <p:sp>
        <p:nvSpPr>
          <p:cNvPr id="8" name="TextBox 7">
            <a:extLst>
              <a:ext uri="{FF2B5EF4-FFF2-40B4-BE49-F238E27FC236}">
                <a16:creationId xmlns:a16="http://schemas.microsoft.com/office/drawing/2014/main" id="{022B14C0-9904-006E-5D0B-67206E46402C}"/>
              </a:ext>
            </a:extLst>
          </p:cNvPr>
          <p:cNvSpPr txBox="1"/>
          <p:nvPr/>
        </p:nvSpPr>
        <p:spPr>
          <a:xfrm>
            <a:off x="2495077" y="6196939"/>
            <a:ext cx="1287532" cy="369332"/>
          </a:xfrm>
          <a:prstGeom prst="rect">
            <a:avLst/>
          </a:prstGeom>
          <a:noFill/>
        </p:spPr>
        <p:txBody>
          <a:bodyPr wrap="none" rtlCol="0">
            <a:spAutoFit/>
          </a:bodyPr>
          <a:lstStyle/>
          <a:p>
            <a:r>
              <a:rPr lang="en-ZA" dirty="0"/>
              <a:t>2018-2020</a:t>
            </a:r>
          </a:p>
        </p:txBody>
      </p:sp>
      <p:sp>
        <p:nvSpPr>
          <p:cNvPr id="10" name="TextBox 9">
            <a:extLst>
              <a:ext uri="{FF2B5EF4-FFF2-40B4-BE49-F238E27FC236}">
                <a16:creationId xmlns:a16="http://schemas.microsoft.com/office/drawing/2014/main" id="{FF489AAF-5A83-0903-49A8-8424631CBB65}"/>
              </a:ext>
            </a:extLst>
          </p:cNvPr>
          <p:cNvSpPr txBox="1"/>
          <p:nvPr/>
        </p:nvSpPr>
        <p:spPr>
          <a:xfrm>
            <a:off x="3686429" y="6206175"/>
            <a:ext cx="1287532" cy="369332"/>
          </a:xfrm>
          <a:prstGeom prst="rect">
            <a:avLst/>
          </a:prstGeom>
          <a:noFill/>
        </p:spPr>
        <p:txBody>
          <a:bodyPr wrap="none" rtlCol="0">
            <a:spAutoFit/>
          </a:bodyPr>
          <a:lstStyle/>
          <a:p>
            <a:r>
              <a:rPr lang="en-ZA" dirty="0"/>
              <a:t>2014-2018</a:t>
            </a:r>
          </a:p>
        </p:txBody>
      </p:sp>
      <p:sp>
        <p:nvSpPr>
          <p:cNvPr id="11" name="TextBox 10">
            <a:extLst>
              <a:ext uri="{FF2B5EF4-FFF2-40B4-BE49-F238E27FC236}">
                <a16:creationId xmlns:a16="http://schemas.microsoft.com/office/drawing/2014/main" id="{9E1E85F4-E859-90AC-722B-48310977C9BA}"/>
              </a:ext>
            </a:extLst>
          </p:cNvPr>
          <p:cNvSpPr txBox="1"/>
          <p:nvPr/>
        </p:nvSpPr>
        <p:spPr>
          <a:xfrm>
            <a:off x="4835224" y="6206175"/>
            <a:ext cx="1287532" cy="369332"/>
          </a:xfrm>
          <a:prstGeom prst="rect">
            <a:avLst/>
          </a:prstGeom>
          <a:noFill/>
        </p:spPr>
        <p:txBody>
          <a:bodyPr wrap="none" rtlCol="0">
            <a:spAutoFit/>
          </a:bodyPr>
          <a:lstStyle/>
          <a:p>
            <a:r>
              <a:rPr lang="en-ZA" dirty="0"/>
              <a:t>1990-2022</a:t>
            </a:r>
          </a:p>
        </p:txBody>
      </p:sp>
    </p:spTree>
    <p:extLst>
      <p:ext uri="{BB962C8B-B14F-4D97-AF65-F5344CB8AC3E}">
        <p14:creationId xmlns:p14="http://schemas.microsoft.com/office/powerpoint/2010/main" val="299596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1308-9960-AF13-4711-640FE06F5E49}"/>
              </a:ext>
            </a:extLst>
          </p:cNvPr>
          <p:cNvSpPr>
            <a:spLocks noGrp="1"/>
          </p:cNvSpPr>
          <p:nvPr>
            <p:ph type="title"/>
          </p:nvPr>
        </p:nvSpPr>
        <p:spPr/>
        <p:txBody>
          <a:bodyPr/>
          <a:lstStyle/>
          <a:p>
            <a:r>
              <a:rPr lang="en-GB" dirty="0"/>
              <a:t>Slice and dice - A look at municipalities and others</a:t>
            </a:r>
          </a:p>
        </p:txBody>
      </p:sp>
      <p:pic>
        <p:nvPicPr>
          <p:cNvPr id="5" name="Content Placeholder 4">
            <a:extLst>
              <a:ext uri="{FF2B5EF4-FFF2-40B4-BE49-F238E27FC236}">
                <a16:creationId xmlns:a16="http://schemas.microsoft.com/office/drawing/2014/main" id="{6698F504-D108-9FB7-C309-564885738CDB}"/>
              </a:ext>
            </a:extLst>
          </p:cNvPr>
          <p:cNvPicPr>
            <a:picLocks noGrp="1" noChangeAspect="1"/>
          </p:cNvPicPr>
          <p:nvPr>
            <p:ph idx="1"/>
          </p:nvPr>
        </p:nvPicPr>
        <p:blipFill>
          <a:blip r:embed="rId2"/>
          <a:stretch>
            <a:fillRect/>
          </a:stretch>
        </p:blipFill>
        <p:spPr>
          <a:xfrm>
            <a:off x="3724275" y="1570710"/>
            <a:ext cx="4660968" cy="4352109"/>
          </a:xfrm>
        </p:spPr>
      </p:pic>
      <p:sp>
        <p:nvSpPr>
          <p:cNvPr id="3" name="TextBox 2">
            <a:extLst>
              <a:ext uri="{FF2B5EF4-FFF2-40B4-BE49-F238E27FC236}">
                <a16:creationId xmlns:a16="http://schemas.microsoft.com/office/drawing/2014/main" id="{4BC5741C-F110-2EFC-4B49-E89A8D16814F}"/>
              </a:ext>
            </a:extLst>
          </p:cNvPr>
          <p:cNvSpPr txBox="1"/>
          <p:nvPr/>
        </p:nvSpPr>
        <p:spPr>
          <a:xfrm>
            <a:off x="2927929" y="6155752"/>
            <a:ext cx="6417141" cy="369332"/>
          </a:xfrm>
          <a:prstGeom prst="rect">
            <a:avLst/>
          </a:prstGeom>
          <a:noFill/>
        </p:spPr>
        <p:txBody>
          <a:bodyPr wrap="none" rtlCol="0">
            <a:spAutoFit/>
          </a:bodyPr>
          <a:lstStyle/>
          <a:p>
            <a:r>
              <a:rPr lang="en-ZA" dirty="0"/>
              <a:t>Does slice and dice count as harming the landcover dataset?</a:t>
            </a:r>
          </a:p>
        </p:txBody>
      </p:sp>
    </p:spTree>
    <p:extLst>
      <p:ext uri="{BB962C8B-B14F-4D97-AF65-F5344CB8AC3E}">
        <p14:creationId xmlns:p14="http://schemas.microsoft.com/office/powerpoint/2010/main" val="3124852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DE07-5E5B-94A4-8C01-2C394878788E}"/>
              </a:ext>
            </a:extLst>
          </p:cNvPr>
          <p:cNvSpPr>
            <a:spLocks noGrp="1"/>
          </p:cNvSpPr>
          <p:nvPr>
            <p:ph type="title"/>
          </p:nvPr>
        </p:nvSpPr>
        <p:spPr/>
        <p:txBody>
          <a:bodyPr/>
          <a:lstStyle/>
          <a:p>
            <a:r>
              <a:rPr lang="en-GB" dirty="0"/>
              <a:t>Matrix setup with schema</a:t>
            </a:r>
          </a:p>
        </p:txBody>
      </p:sp>
      <p:pic>
        <p:nvPicPr>
          <p:cNvPr id="8" name="Content Placeholder 7">
            <a:extLst>
              <a:ext uri="{FF2B5EF4-FFF2-40B4-BE49-F238E27FC236}">
                <a16:creationId xmlns:a16="http://schemas.microsoft.com/office/drawing/2014/main" id="{E17941C4-C318-2EA9-35EA-53C84540B3AB}"/>
              </a:ext>
            </a:extLst>
          </p:cNvPr>
          <p:cNvPicPr>
            <a:picLocks noGrp="1" noChangeAspect="1"/>
          </p:cNvPicPr>
          <p:nvPr>
            <p:ph idx="1"/>
          </p:nvPr>
        </p:nvPicPr>
        <p:blipFill>
          <a:blip r:embed="rId3"/>
          <a:stretch>
            <a:fillRect/>
          </a:stretch>
        </p:blipFill>
        <p:spPr>
          <a:xfrm>
            <a:off x="2530475" y="1533224"/>
            <a:ext cx="8013700" cy="4878990"/>
          </a:xfrm>
          <a:prstGeom prst="rect">
            <a:avLst/>
          </a:prstGeom>
        </p:spPr>
      </p:pic>
      <p:sp>
        <p:nvSpPr>
          <p:cNvPr id="9" name="Rectangle 8">
            <a:extLst>
              <a:ext uri="{FF2B5EF4-FFF2-40B4-BE49-F238E27FC236}">
                <a16:creationId xmlns:a16="http://schemas.microsoft.com/office/drawing/2014/main" id="{E86649BC-B454-1683-74B7-C2E5ED693DC7}"/>
              </a:ext>
            </a:extLst>
          </p:cNvPr>
          <p:cNvSpPr/>
          <p:nvPr/>
        </p:nvSpPr>
        <p:spPr>
          <a:xfrm>
            <a:off x="5008880" y="1808480"/>
            <a:ext cx="1493520" cy="47752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ECBC286-C738-1BC1-FCA3-66C49E72AE07}"/>
              </a:ext>
            </a:extLst>
          </p:cNvPr>
          <p:cNvSpPr/>
          <p:nvPr/>
        </p:nvSpPr>
        <p:spPr>
          <a:xfrm>
            <a:off x="2530476" y="3972560"/>
            <a:ext cx="8014364" cy="640080"/>
          </a:xfrm>
          <a:prstGeom prst="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501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F561-A90B-9E61-50F9-A502AA672AF0}"/>
              </a:ext>
            </a:extLst>
          </p:cNvPr>
          <p:cNvSpPr>
            <a:spLocks noGrp="1"/>
          </p:cNvSpPr>
          <p:nvPr>
            <p:ph type="title"/>
          </p:nvPr>
        </p:nvSpPr>
        <p:spPr/>
        <p:txBody>
          <a:bodyPr/>
          <a:lstStyle/>
          <a:p>
            <a:r>
              <a:rPr lang="en-GB" dirty="0"/>
              <a:t>Natural Landcover: Gauteng comparison </a:t>
            </a:r>
          </a:p>
        </p:txBody>
      </p:sp>
      <p:sp>
        <p:nvSpPr>
          <p:cNvPr id="4" name="Content Placeholder 3">
            <a:extLst>
              <a:ext uri="{FF2B5EF4-FFF2-40B4-BE49-F238E27FC236}">
                <a16:creationId xmlns:a16="http://schemas.microsoft.com/office/drawing/2014/main" id="{A5936B57-3738-8B64-F57D-DA2FBC5B4AE3}"/>
              </a:ext>
            </a:extLst>
          </p:cNvPr>
          <p:cNvSpPr>
            <a:spLocks noGrp="1"/>
          </p:cNvSpPr>
          <p:nvPr>
            <p:ph idx="1"/>
          </p:nvPr>
        </p:nvSpPr>
        <p:spPr>
          <a:xfrm>
            <a:off x="1334534" y="1556425"/>
            <a:ext cx="10311318" cy="1235413"/>
          </a:xfrm>
        </p:spPr>
        <p:txBody>
          <a:bodyPr/>
          <a:lstStyle/>
          <a:p>
            <a:r>
              <a:rPr lang="en-ZA" dirty="0"/>
              <a:t>By including the area of natural land in the latter year that was not previously natural (does not contribute to biodiversity as much), we get a more accurate picture of the loss of natural land</a:t>
            </a:r>
          </a:p>
        </p:txBody>
      </p:sp>
      <p:graphicFrame>
        <p:nvGraphicFramePr>
          <p:cNvPr id="6" name="Content Placeholder 4">
            <a:extLst>
              <a:ext uri="{FF2B5EF4-FFF2-40B4-BE49-F238E27FC236}">
                <a16:creationId xmlns:a16="http://schemas.microsoft.com/office/drawing/2014/main" id="{09856176-5059-8BB4-C652-310EB01044F8}"/>
              </a:ext>
            </a:extLst>
          </p:cNvPr>
          <p:cNvGraphicFramePr>
            <a:graphicFrameLocks/>
          </p:cNvGraphicFramePr>
          <p:nvPr/>
        </p:nvGraphicFramePr>
        <p:xfrm>
          <a:off x="1949798" y="3161919"/>
          <a:ext cx="5996360" cy="2960928"/>
        </p:xfrm>
        <a:graphic>
          <a:graphicData uri="http://schemas.openxmlformats.org/drawingml/2006/table">
            <a:tbl>
              <a:tblPr/>
              <a:tblGrid>
                <a:gridCol w="875720">
                  <a:extLst>
                    <a:ext uri="{9D8B030D-6E8A-4147-A177-3AD203B41FA5}">
                      <a16:colId xmlns:a16="http://schemas.microsoft.com/office/drawing/2014/main" val="1729434421"/>
                    </a:ext>
                  </a:extLst>
                </a:gridCol>
                <a:gridCol w="731520">
                  <a:extLst>
                    <a:ext uri="{9D8B030D-6E8A-4147-A177-3AD203B41FA5}">
                      <a16:colId xmlns:a16="http://schemas.microsoft.com/office/drawing/2014/main" val="2342797476"/>
                    </a:ext>
                  </a:extLst>
                </a:gridCol>
                <a:gridCol w="731520">
                  <a:extLst>
                    <a:ext uri="{9D8B030D-6E8A-4147-A177-3AD203B41FA5}">
                      <a16:colId xmlns:a16="http://schemas.microsoft.com/office/drawing/2014/main" val="1632007296"/>
                    </a:ext>
                  </a:extLst>
                </a:gridCol>
                <a:gridCol w="731520">
                  <a:extLst>
                    <a:ext uri="{9D8B030D-6E8A-4147-A177-3AD203B41FA5}">
                      <a16:colId xmlns:a16="http://schemas.microsoft.com/office/drawing/2014/main" val="518629272"/>
                    </a:ext>
                  </a:extLst>
                </a:gridCol>
                <a:gridCol w="731520">
                  <a:extLst>
                    <a:ext uri="{9D8B030D-6E8A-4147-A177-3AD203B41FA5}">
                      <a16:colId xmlns:a16="http://schemas.microsoft.com/office/drawing/2014/main" val="373660179"/>
                    </a:ext>
                  </a:extLst>
                </a:gridCol>
                <a:gridCol w="731520">
                  <a:extLst>
                    <a:ext uri="{9D8B030D-6E8A-4147-A177-3AD203B41FA5}">
                      <a16:colId xmlns:a16="http://schemas.microsoft.com/office/drawing/2014/main" val="2558216441"/>
                    </a:ext>
                  </a:extLst>
                </a:gridCol>
                <a:gridCol w="731520">
                  <a:extLst>
                    <a:ext uri="{9D8B030D-6E8A-4147-A177-3AD203B41FA5}">
                      <a16:colId xmlns:a16="http://schemas.microsoft.com/office/drawing/2014/main" val="48780856"/>
                    </a:ext>
                  </a:extLst>
                </a:gridCol>
                <a:gridCol w="731520">
                  <a:extLst>
                    <a:ext uri="{9D8B030D-6E8A-4147-A177-3AD203B41FA5}">
                      <a16:colId xmlns:a16="http://schemas.microsoft.com/office/drawing/2014/main" val="201973605"/>
                    </a:ext>
                  </a:extLst>
                </a:gridCol>
              </a:tblGrid>
              <a:tr h="87105">
                <a:tc>
                  <a:txBody>
                    <a:bodyPr/>
                    <a:lstStyle/>
                    <a:p>
                      <a:pPr algn="l" fontAlgn="b"/>
                      <a:r>
                        <a:rPr lang="en-GB" sz="1200" b="1" i="0" u="none" strike="noStrike" dirty="0">
                          <a:solidFill>
                            <a:srgbClr val="000000"/>
                          </a:solidFill>
                          <a:effectLst/>
                          <a:latin typeface="Calibri" panose="020F0502020204030204" pitchFamily="34" charset="0"/>
                        </a:rPr>
                        <a:t>Location</a:t>
                      </a:r>
                    </a:p>
                  </a:txBody>
                  <a:tcPr marL="2904" marR="2904" marT="290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endParaRPr lang="en-GB" sz="1200" b="1"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Natural 1990</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endParaRPr lang="en-GB" sz="1200" b="1"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endParaRPr lang="en-GB" sz="1200" b="1"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Natural 2022</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endParaRPr lang="en-GB" sz="1200" b="1"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 Y-Y change natural</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40666294"/>
                  </a:ext>
                </a:extLst>
              </a:tr>
              <a:tr h="84202">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07231373"/>
                  </a:ext>
                </a:extLst>
              </a:tr>
              <a:tr h="84202">
                <a:tc>
                  <a:txBody>
                    <a:bodyPr/>
                    <a:lstStyle/>
                    <a:p>
                      <a:pPr algn="l" fontAlgn="ctr"/>
                      <a:r>
                        <a:rPr lang="en-GB" sz="1200" b="0" i="0" u="none" strike="noStrike">
                          <a:solidFill>
                            <a:srgbClr val="F2F2F2"/>
                          </a:solidFill>
                          <a:effectLst/>
                          <a:latin typeface="Calibri" panose="020F0502020204030204" pitchFamily="34" charset="0"/>
                        </a:rPr>
                        <a:t>National</a:t>
                      </a:r>
                    </a:p>
                  </a:txBody>
                  <a:tcPr marL="2904" marR="2904" marT="2904" marB="0" anchor="ctr">
                    <a:lnL>
                      <a:noFill/>
                    </a:lnL>
                    <a:lnR>
                      <a:noFill/>
                    </a:lnR>
                    <a:lnT>
                      <a:noFill/>
                    </a:lnT>
                    <a:lnB>
                      <a:noFill/>
                    </a:lnB>
                    <a:solidFill>
                      <a:srgbClr val="305496"/>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90050823</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96964830</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7.68 </a:t>
                      </a:r>
                    </a:p>
                  </a:txBody>
                  <a:tcPr marL="2904" marR="2904" marT="2904" marB="0" anchor="b">
                    <a:lnL>
                      <a:noFill/>
                    </a:lnL>
                    <a:lnR>
                      <a:noFill/>
                    </a:lnR>
                    <a:lnT>
                      <a:noFill/>
                    </a:lnT>
                    <a:lnB>
                      <a:noFill/>
                    </a:lnB>
                    <a:solidFill>
                      <a:srgbClr val="BDD7EE"/>
                    </a:solidFill>
                  </a:tcPr>
                </a:tc>
                <a:extLst>
                  <a:ext uri="{0D108BD9-81ED-4DB2-BD59-A6C34878D82A}">
                    <a16:rowId xmlns:a16="http://schemas.microsoft.com/office/drawing/2014/main" val="994145507"/>
                  </a:ext>
                </a:extLst>
              </a:tr>
              <a:tr h="84202">
                <a:tc>
                  <a:txBody>
                    <a:bodyPr/>
                    <a:lstStyle/>
                    <a:p>
                      <a:pPr algn="l" fontAlgn="ctr"/>
                      <a:r>
                        <a:rPr lang="en-GB" sz="1200" b="0" i="0" u="none" strike="noStrike">
                          <a:solidFill>
                            <a:srgbClr val="F2F2F2"/>
                          </a:solidFill>
                          <a:effectLst/>
                          <a:latin typeface="Calibri" panose="020F0502020204030204" pitchFamily="34" charset="0"/>
                        </a:rPr>
                        <a:t>Limpopo</a:t>
                      </a:r>
                    </a:p>
                  </a:txBody>
                  <a:tcPr marL="2904" marR="2904" marT="2904" marB="0" anchor="ctr">
                    <a:lnL>
                      <a:noFill/>
                    </a:lnL>
                    <a:lnR>
                      <a:noFill/>
                    </a:lnR>
                    <a:lnT>
                      <a:noFill/>
                    </a:lnT>
                    <a:lnB>
                      <a:noFill/>
                    </a:lnB>
                    <a:solidFill>
                      <a:srgbClr val="305496"/>
                    </a:solidFill>
                  </a:tcPr>
                </a:tc>
                <a:tc>
                  <a:txBody>
                    <a:bodyPr/>
                    <a:lstStyle/>
                    <a:p>
                      <a:pPr algn="r"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10691684</a:t>
                      </a:r>
                    </a:p>
                  </a:txBody>
                  <a:tcPr marL="2904" marR="2904" marT="2904" marB="0" anchor="b">
                    <a:lnL>
                      <a:noFill/>
                    </a:lnL>
                    <a:lnR>
                      <a:noFill/>
                    </a:lnR>
                    <a:lnT>
                      <a:noFill/>
                    </a:lnT>
                    <a:lnB>
                      <a:noFill/>
                    </a:lnB>
                  </a:tcPr>
                </a:tc>
                <a:tc>
                  <a:txBody>
                    <a:bodyPr/>
                    <a:lstStyle/>
                    <a:p>
                      <a:pPr algn="r"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10564204</a:t>
                      </a:r>
                    </a:p>
                  </a:txBody>
                  <a:tcPr marL="2904" marR="2904" marT="2904" marB="0" anchor="b">
                    <a:lnL>
                      <a:noFill/>
                    </a:lnL>
                    <a:lnR>
                      <a:noFill/>
                    </a:lnR>
                    <a:lnT>
                      <a:noFill/>
                    </a:lnT>
                    <a:lnB>
                      <a:noFill/>
                    </a:lnB>
                  </a:tcPr>
                </a:tc>
                <a:tc>
                  <a:txBody>
                    <a:bodyPr/>
                    <a:lstStyle/>
                    <a:p>
                      <a:pPr algn="r"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-1.19 </a:t>
                      </a:r>
                    </a:p>
                  </a:txBody>
                  <a:tcPr marL="2904" marR="2904" marT="2904" marB="0" anchor="b">
                    <a:lnL>
                      <a:noFill/>
                    </a:lnL>
                    <a:lnR>
                      <a:noFill/>
                    </a:lnR>
                    <a:lnT>
                      <a:noFill/>
                    </a:lnT>
                    <a:lnB>
                      <a:noFill/>
                    </a:lnB>
                    <a:solidFill>
                      <a:srgbClr val="BDD7EE"/>
                    </a:solidFill>
                  </a:tcPr>
                </a:tc>
                <a:extLst>
                  <a:ext uri="{0D108BD9-81ED-4DB2-BD59-A6C34878D82A}">
                    <a16:rowId xmlns:a16="http://schemas.microsoft.com/office/drawing/2014/main" val="3619105704"/>
                  </a:ext>
                </a:extLst>
              </a:tr>
              <a:tr h="87105">
                <a:tc>
                  <a:txBody>
                    <a:bodyPr/>
                    <a:lstStyle/>
                    <a:p>
                      <a:pPr algn="l" fontAlgn="ctr"/>
                      <a:r>
                        <a:rPr lang="en-GB" sz="1200" b="0" i="0" u="none" strike="noStrike">
                          <a:solidFill>
                            <a:srgbClr val="F2F2F2"/>
                          </a:solidFill>
                          <a:effectLst/>
                          <a:latin typeface="Calibri" panose="020F0502020204030204" pitchFamily="34" charset="0"/>
                        </a:rPr>
                        <a:t>Mpumalanga</a:t>
                      </a:r>
                    </a:p>
                  </a:txBody>
                  <a:tcPr marL="2904" marR="2904" marT="2904" marB="0" anchor="ctr">
                    <a:lnL>
                      <a:noFill/>
                    </a:lnL>
                    <a:lnR>
                      <a:noFill/>
                    </a:lnR>
                    <a:lnT>
                      <a:noFill/>
                    </a:lnT>
                    <a:lnB w="12700" cap="flat" cmpd="sng" algn="ctr">
                      <a:solidFill>
                        <a:schemeClr val="tx1"/>
                      </a:solidFill>
                      <a:prstDash val="solid"/>
                      <a:round/>
                      <a:headEnd type="none" w="med" len="med"/>
                      <a:tailEnd type="none" w="med" len="med"/>
                    </a:lnB>
                    <a:solidFill>
                      <a:srgbClr val="305496"/>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5231746</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rgbClr val="D9D9D9"/>
                    </a:solidFill>
                  </a:tcPr>
                </a:tc>
                <a:tc>
                  <a:txBody>
                    <a:bodyPr/>
                    <a:lstStyle/>
                    <a:p>
                      <a:pPr algn="r"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5094560</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-2.62 </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4176954860"/>
                  </a:ext>
                </a:extLst>
              </a:tr>
              <a:tr h="87105">
                <a:tc>
                  <a:txBody>
                    <a:bodyPr/>
                    <a:lstStyle/>
                    <a:p>
                      <a:pPr algn="l" fontAlgn="ctr"/>
                      <a:r>
                        <a:rPr lang="en-GB" sz="1200" b="1" i="0" u="none" strike="noStrike">
                          <a:solidFill>
                            <a:srgbClr val="F2F2F2"/>
                          </a:solidFill>
                          <a:effectLst/>
                          <a:latin typeface="Calibri" panose="020F0502020204030204" pitchFamily="34" charset="0"/>
                        </a:rPr>
                        <a:t>Gauteng</a:t>
                      </a:r>
                    </a:p>
                  </a:txBody>
                  <a:tcPr marL="2904" marR="2904" marT="2904"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05496"/>
                    </a:solidFill>
                  </a:tcPr>
                </a:tc>
                <a:tc>
                  <a:txBody>
                    <a:bodyPr/>
                    <a:lstStyle/>
                    <a:p>
                      <a:pPr algn="r" fontAlgn="b"/>
                      <a:endParaRPr lang="en-GB" sz="1200" b="1"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200" b="1" i="0" u="none" strike="noStrike" dirty="0">
                          <a:solidFill>
                            <a:srgbClr val="000000"/>
                          </a:solidFill>
                          <a:effectLst/>
                          <a:latin typeface="Calibri" panose="020F0502020204030204" pitchFamily="34" charset="0"/>
                        </a:rPr>
                        <a:t>1019753</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GB" sz="1200" b="1"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endParaRPr lang="en-GB" sz="1200" b="1"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panose="020F0502020204030204" pitchFamily="34" charset="0"/>
                        </a:rPr>
                        <a:t>956898</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GB" sz="1200" b="1"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Calibri" panose="020F0502020204030204" pitchFamily="34" charset="0"/>
                        </a:rPr>
                        <a:t>-6.16 </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967033174"/>
                  </a:ext>
                </a:extLst>
              </a:tr>
              <a:tr h="84202">
                <a:tc>
                  <a:txBody>
                    <a:bodyPr/>
                    <a:lstStyle/>
                    <a:p>
                      <a:pPr algn="l" fontAlgn="ctr"/>
                      <a:r>
                        <a:rPr lang="en-GB" sz="1200" b="0" i="0" u="none" strike="noStrike">
                          <a:solidFill>
                            <a:srgbClr val="F2F2F2"/>
                          </a:solidFill>
                          <a:effectLst/>
                          <a:latin typeface="Calibri" panose="020F0502020204030204" pitchFamily="34" charset="0"/>
                        </a:rPr>
                        <a:t>Free State</a:t>
                      </a:r>
                    </a:p>
                  </a:txBody>
                  <a:tcPr marL="2904" marR="2904" marT="2904" marB="0" anchor="ctr">
                    <a:lnL>
                      <a:noFill/>
                    </a:lnL>
                    <a:lnR>
                      <a:noFill/>
                    </a:lnR>
                    <a:lnT w="12700" cap="flat" cmpd="sng" algn="ctr">
                      <a:solidFill>
                        <a:schemeClr val="tx1"/>
                      </a:solidFill>
                      <a:prstDash val="solid"/>
                      <a:round/>
                      <a:headEnd type="none" w="med" len="med"/>
                      <a:tailEnd type="none" w="med" len="med"/>
                    </a:lnT>
                    <a:lnB>
                      <a:noFill/>
                    </a:lnB>
                    <a:solidFill>
                      <a:srgbClr val="305496"/>
                    </a:solidFill>
                  </a:tcPr>
                </a:tc>
                <a:tc>
                  <a:txBody>
                    <a:bodyPr/>
                    <a:lstStyle/>
                    <a:p>
                      <a:pPr algn="r"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8901364</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200" b="0" i="0" u="none" strike="noStrike">
                          <a:solidFill>
                            <a:srgbClr val="000000"/>
                          </a:solidFill>
                          <a:effectLst/>
                          <a:latin typeface="Calibri" panose="020F0502020204030204" pitchFamily="34" charset="0"/>
                        </a:rPr>
                        <a:t>8803094</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-1.10 </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rgbClr val="BDD7EE"/>
                    </a:solidFill>
                  </a:tcPr>
                </a:tc>
                <a:extLst>
                  <a:ext uri="{0D108BD9-81ED-4DB2-BD59-A6C34878D82A}">
                    <a16:rowId xmlns:a16="http://schemas.microsoft.com/office/drawing/2014/main" val="1830222465"/>
                  </a:ext>
                </a:extLst>
              </a:tr>
              <a:tr h="84202">
                <a:tc>
                  <a:txBody>
                    <a:bodyPr/>
                    <a:lstStyle/>
                    <a:p>
                      <a:pPr algn="l" fontAlgn="ctr"/>
                      <a:r>
                        <a:rPr lang="en-GB" sz="1200" b="0" i="0" u="none" strike="noStrike">
                          <a:solidFill>
                            <a:srgbClr val="F2F2F2"/>
                          </a:solidFill>
                          <a:effectLst/>
                          <a:latin typeface="Calibri" panose="020F0502020204030204" pitchFamily="34" charset="0"/>
                        </a:rPr>
                        <a:t>KwaZulu-Natal</a:t>
                      </a:r>
                    </a:p>
                  </a:txBody>
                  <a:tcPr marL="2904" marR="2904" marT="2904" marB="0" anchor="ctr">
                    <a:lnL>
                      <a:noFill/>
                    </a:lnL>
                    <a:lnR>
                      <a:noFill/>
                    </a:lnR>
                    <a:lnT>
                      <a:noFill/>
                    </a:lnT>
                    <a:lnB>
                      <a:noFill/>
                    </a:lnB>
                    <a:solidFill>
                      <a:srgbClr val="305496"/>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6671729</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6418057</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-3.80 </a:t>
                      </a:r>
                    </a:p>
                  </a:txBody>
                  <a:tcPr marL="2904" marR="2904" marT="2904" marB="0" anchor="b">
                    <a:lnL>
                      <a:noFill/>
                    </a:lnL>
                    <a:lnR>
                      <a:noFill/>
                    </a:lnR>
                    <a:lnT>
                      <a:noFill/>
                    </a:lnT>
                    <a:lnB>
                      <a:noFill/>
                    </a:lnB>
                    <a:solidFill>
                      <a:srgbClr val="BDD7EE"/>
                    </a:solidFill>
                  </a:tcPr>
                </a:tc>
                <a:extLst>
                  <a:ext uri="{0D108BD9-81ED-4DB2-BD59-A6C34878D82A}">
                    <a16:rowId xmlns:a16="http://schemas.microsoft.com/office/drawing/2014/main" val="3305305020"/>
                  </a:ext>
                </a:extLst>
              </a:tr>
              <a:tr h="84202">
                <a:tc>
                  <a:txBody>
                    <a:bodyPr/>
                    <a:lstStyle/>
                    <a:p>
                      <a:pPr algn="l" fontAlgn="ctr"/>
                      <a:r>
                        <a:rPr lang="en-GB" sz="1200" b="0" i="0" u="none" strike="noStrike">
                          <a:solidFill>
                            <a:srgbClr val="F2F2F2"/>
                          </a:solidFill>
                          <a:effectLst/>
                          <a:latin typeface="Calibri" panose="020F0502020204030204" pitchFamily="34" charset="0"/>
                        </a:rPr>
                        <a:t>Northwest</a:t>
                      </a:r>
                    </a:p>
                  </a:txBody>
                  <a:tcPr marL="2904" marR="2904" marT="2904" marB="0" anchor="ctr">
                    <a:lnL>
                      <a:noFill/>
                    </a:lnL>
                    <a:lnR>
                      <a:noFill/>
                    </a:lnR>
                    <a:lnT>
                      <a:noFill/>
                    </a:lnT>
                    <a:lnB>
                      <a:noFill/>
                    </a:lnB>
                    <a:solidFill>
                      <a:srgbClr val="305496"/>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7760700</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7897682</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1.77 </a:t>
                      </a:r>
                    </a:p>
                  </a:txBody>
                  <a:tcPr marL="2904" marR="2904" marT="2904" marB="0" anchor="b">
                    <a:lnL>
                      <a:noFill/>
                    </a:lnL>
                    <a:lnR>
                      <a:noFill/>
                    </a:lnR>
                    <a:lnT>
                      <a:noFill/>
                    </a:lnT>
                    <a:lnB>
                      <a:noFill/>
                    </a:lnB>
                    <a:solidFill>
                      <a:srgbClr val="BDD7EE"/>
                    </a:solidFill>
                  </a:tcPr>
                </a:tc>
                <a:extLst>
                  <a:ext uri="{0D108BD9-81ED-4DB2-BD59-A6C34878D82A}">
                    <a16:rowId xmlns:a16="http://schemas.microsoft.com/office/drawing/2014/main" val="2913993877"/>
                  </a:ext>
                </a:extLst>
              </a:tr>
              <a:tr h="84202">
                <a:tc>
                  <a:txBody>
                    <a:bodyPr/>
                    <a:lstStyle/>
                    <a:p>
                      <a:pPr algn="l" fontAlgn="ctr"/>
                      <a:r>
                        <a:rPr lang="en-GB" sz="1200" b="0" i="0" u="none" strike="noStrike">
                          <a:solidFill>
                            <a:srgbClr val="F2F2F2"/>
                          </a:solidFill>
                          <a:effectLst/>
                          <a:latin typeface="Calibri" panose="020F0502020204030204" pitchFamily="34" charset="0"/>
                        </a:rPr>
                        <a:t>Eastern Cape</a:t>
                      </a:r>
                    </a:p>
                  </a:txBody>
                  <a:tcPr marL="2904" marR="2904" marT="2904" marB="0" anchor="ctr">
                    <a:lnL>
                      <a:noFill/>
                    </a:lnL>
                    <a:lnR>
                      <a:noFill/>
                    </a:lnR>
                    <a:lnT>
                      <a:noFill/>
                    </a:lnT>
                    <a:lnB>
                      <a:noFill/>
                    </a:lnB>
                    <a:solidFill>
                      <a:srgbClr val="305496"/>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13120974</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14086910</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7.36 </a:t>
                      </a:r>
                    </a:p>
                  </a:txBody>
                  <a:tcPr marL="2904" marR="2904" marT="2904" marB="0" anchor="b">
                    <a:lnL>
                      <a:noFill/>
                    </a:lnL>
                    <a:lnR>
                      <a:noFill/>
                    </a:lnR>
                    <a:lnT>
                      <a:noFill/>
                    </a:lnT>
                    <a:lnB>
                      <a:noFill/>
                    </a:lnB>
                    <a:solidFill>
                      <a:srgbClr val="BDD7EE"/>
                    </a:solidFill>
                  </a:tcPr>
                </a:tc>
                <a:extLst>
                  <a:ext uri="{0D108BD9-81ED-4DB2-BD59-A6C34878D82A}">
                    <a16:rowId xmlns:a16="http://schemas.microsoft.com/office/drawing/2014/main" val="2661158220"/>
                  </a:ext>
                </a:extLst>
              </a:tr>
              <a:tr h="84202">
                <a:tc>
                  <a:txBody>
                    <a:bodyPr/>
                    <a:lstStyle/>
                    <a:p>
                      <a:pPr algn="l" fontAlgn="ctr"/>
                      <a:r>
                        <a:rPr lang="en-GB" sz="1200" b="0" i="0" u="none" strike="noStrike">
                          <a:solidFill>
                            <a:srgbClr val="F2F2F2"/>
                          </a:solidFill>
                          <a:effectLst/>
                          <a:latin typeface="Calibri" panose="020F0502020204030204" pitchFamily="34" charset="0"/>
                        </a:rPr>
                        <a:t>Northern Cape</a:t>
                      </a:r>
                    </a:p>
                  </a:txBody>
                  <a:tcPr marL="2904" marR="2904" marT="2904" marB="0" anchor="ctr">
                    <a:lnL>
                      <a:noFill/>
                    </a:lnL>
                    <a:lnR>
                      <a:noFill/>
                    </a:lnR>
                    <a:lnT>
                      <a:noFill/>
                    </a:lnT>
                    <a:lnB>
                      <a:noFill/>
                    </a:lnB>
                    <a:solidFill>
                      <a:srgbClr val="305496"/>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27590055</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32651241</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18.34 </a:t>
                      </a:r>
                    </a:p>
                  </a:txBody>
                  <a:tcPr marL="2904" marR="2904" marT="2904" marB="0" anchor="b">
                    <a:lnL>
                      <a:noFill/>
                    </a:lnL>
                    <a:lnR>
                      <a:noFill/>
                    </a:lnR>
                    <a:lnT>
                      <a:noFill/>
                    </a:lnT>
                    <a:lnB>
                      <a:noFill/>
                    </a:lnB>
                    <a:solidFill>
                      <a:srgbClr val="BDD7EE"/>
                    </a:solidFill>
                  </a:tcPr>
                </a:tc>
                <a:extLst>
                  <a:ext uri="{0D108BD9-81ED-4DB2-BD59-A6C34878D82A}">
                    <a16:rowId xmlns:a16="http://schemas.microsoft.com/office/drawing/2014/main" val="899772730"/>
                  </a:ext>
                </a:extLst>
              </a:tr>
              <a:tr h="84202">
                <a:tc>
                  <a:txBody>
                    <a:bodyPr/>
                    <a:lstStyle/>
                    <a:p>
                      <a:pPr algn="l" fontAlgn="ctr"/>
                      <a:r>
                        <a:rPr lang="en-GB" sz="1200" b="0" i="0" u="none" strike="noStrike">
                          <a:solidFill>
                            <a:srgbClr val="F2F2F2"/>
                          </a:solidFill>
                          <a:effectLst/>
                          <a:latin typeface="Calibri" panose="020F0502020204030204" pitchFamily="34" charset="0"/>
                        </a:rPr>
                        <a:t>Western Cape</a:t>
                      </a:r>
                    </a:p>
                  </a:txBody>
                  <a:tcPr marL="2904" marR="2904" marT="2904" marB="0" anchor="ctr">
                    <a:lnL>
                      <a:noFill/>
                    </a:lnL>
                    <a:lnR>
                      <a:noFill/>
                    </a:lnR>
                    <a:lnT>
                      <a:noFill/>
                    </a:lnT>
                    <a:lnB>
                      <a:noFill/>
                    </a:lnB>
                    <a:solidFill>
                      <a:srgbClr val="305496"/>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8062607</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9024724</a:t>
                      </a:r>
                    </a:p>
                  </a:txBody>
                  <a:tcPr marL="2904" marR="2904" marT="2904" marB="0" anchor="b">
                    <a:lnL>
                      <a:noFill/>
                    </a:lnL>
                    <a:lnR>
                      <a:noFill/>
                    </a:lnR>
                    <a:lnT>
                      <a:noFill/>
                    </a:lnT>
                    <a:lnB>
                      <a:noFill/>
                    </a:lnB>
                  </a:tcPr>
                </a:tc>
                <a:tc>
                  <a:txBody>
                    <a:bodyPr/>
                    <a:lstStyle/>
                    <a:p>
                      <a:pPr algn="r"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11.93 </a:t>
                      </a:r>
                    </a:p>
                  </a:txBody>
                  <a:tcPr marL="2904" marR="2904" marT="2904" marB="0" anchor="b">
                    <a:lnL>
                      <a:noFill/>
                    </a:lnL>
                    <a:lnR>
                      <a:noFill/>
                    </a:lnR>
                    <a:lnT>
                      <a:noFill/>
                    </a:lnT>
                    <a:lnB>
                      <a:noFill/>
                    </a:lnB>
                    <a:solidFill>
                      <a:srgbClr val="BDD7EE"/>
                    </a:solidFill>
                  </a:tcPr>
                </a:tc>
                <a:extLst>
                  <a:ext uri="{0D108BD9-81ED-4DB2-BD59-A6C34878D82A}">
                    <a16:rowId xmlns:a16="http://schemas.microsoft.com/office/drawing/2014/main" val="2795026119"/>
                  </a:ext>
                </a:extLst>
              </a:tr>
            </a:tbl>
          </a:graphicData>
        </a:graphic>
      </p:graphicFrame>
      <p:graphicFrame>
        <p:nvGraphicFramePr>
          <p:cNvPr id="3" name="Content Placeholder 4">
            <a:extLst>
              <a:ext uri="{FF2B5EF4-FFF2-40B4-BE49-F238E27FC236}">
                <a16:creationId xmlns:a16="http://schemas.microsoft.com/office/drawing/2014/main" id="{0EBCF5BE-621A-C872-A17B-56F626075960}"/>
              </a:ext>
            </a:extLst>
          </p:cNvPr>
          <p:cNvGraphicFramePr>
            <a:graphicFrameLocks/>
          </p:cNvGraphicFramePr>
          <p:nvPr/>
        </p:nvGraphicFramePr>
        <p:xfrm>
          <a:off x="1949798" y="3157577"/>
          <a:ext cx="8282360" cy="2960928"/>
        </p:xfrm>
        <a:graphic>
          <a:graphicData uri="http://schemas.openxmlformats.org/drawingml/2006/table">
            <a:tbl>
              <a:tblPr/>
              <a:tblGrid>
                <a:gridCol w="875720">
                  <a:extLst>
                    <a:ext uri="{9D8B030D-6E8A-4147-A177-3AD203B41FA5}">
                      <a16:colId xmlns:a16="http://schemas.microsoft.com/office/drawing/2014/main" val="1729434421"/>
                    </a:ext>
                  </a:extLst>
                </a:gridCol>
                <a:gridCol w="731520">
                  <a:extLst>
                    <a:ext uri="{9D8B030D-6E8A-4147-A177-3AD203B41FA5}">
                      <a16:colId xmlns:a16="http://schemas.microsoft.com/office/drawing/2014/main" val="2342797476"/>
                    </a:ext>
                  </a:extLst>
                </a:gridCol>
                <a:gridCol w="731520">
                  <a:extLst>
                    <a:ext uri="{9D8B030D-6E8A-4147-A177-3AD203B41FA5}">
                      <a16:colId xmlns:a16="http://schemas.microsoft.com/office/drawing/2014/main" val="1632007296"/>
                    </a:ext>
                  </a:extLst>
                </a:gridCol>
                <a:gridCol w="731520">
                  <a:extLst>
                    <a:ext uri="{9D8B030D-6E8A-4147-A177-3AD203B41FA5}">
                      <a16:colId xmlns:a16="http://schemas.microsoft.com/office/drawing/2014/main" val="518629272"/>
                    </a:ext>
                  </a:extLst>
                </a:gridCol>
                <a:gridCol w="731520">
                  <a:extLst>
                    <a:ext uri="{9D8B030D-6E8A-4147-A177-3AD203B41FA5}">
                      <a16:colId xmlns:a16="http://schemas.microsoft.com/office/drawing/2014/main" val="373660179"/>
                    </a:ext>
                  </a:extLst>
                </a:gridCol>
                <a:gridCol w="731520">
                  <a:extLst>
                    <a:ext uri="{9D8B030D-6E8A-4147-A177-3AD203B41FA5}">
                      <a16:colId xmlns:a16="http://schemas.microsoft.com/office/drawing/2014/main" val="2558216441"/>
                    </a:ext>
                  </a:extLst>
                </a:gridCol>
                <a:gridCol w="731520">
                  <a:extLst>
                    <a:ext uri="{9D8B030D-6E8A-4147-A177-3AD203B41FA5}">
                      <a16:colId xmlns:a16="http://schemas.microsoft.com/office/drawing/2014/main" val="48780856"/>
                    </a:ext>
                  </a:extLst>
                </a:gridCol>
                <a:gridCol w="731520">
                  <a:extLst>
                    <a:ext uri="{9D8B030D-6E8A-4147-A177-3AD203B41FA5}">
                      <a16:colId xmlns:a16="http://schemas.microsoft.com/office/drawing/2014/main" val="201973605"/>
                    </a:ext>
                  </a:extLst>
                </a:gridCol>
                <a:gridCol w="822960">
                  <a:extLst>
                    <a:ext uri="{9D8B030D-6E8A-4147-A177-3AD203B41FA5}">
                      <a16:colId xmlns:a16="http://schemas.microsoft.com/office/drawing/2014/main" val="655626025"/>
                    </a:ext>
                  </a:extLst>
                </a:gridCol>
                <a:gridCol w="731520">
                  <a:extLst>
                    <a:ext uri="{9D8B030D-6E8A-4147-A177-3AD203B41FA5}">
                      <a16:colId xmlns:a16="http://schemas.microsoft.com/office/drawing/2014/main" val="3729767986"/>
                    </a:ext>
                  </a:extLst>
                </a:gridCol>
                <a:gridCol w="731520">
                  <a:extLst>
                    <a:ext uri="{9D8B030D-6E8A-4147-A177-3AD203B41FA5}">
                      <a16:colId xmlns:a16="http://schemas.microsoft.com/office/drawing/2014/main" val="3635866713"/>
                    </a:ext>
                  </a:extLst>
                </a:gridCol>
              </a:tblGrid>
              <a:tr h="87105">
                <a:tc>
                  <a:txBody>
                    <a:bodyPr/>
                    <a:lstStyle/>
                    <a:p>
                      <a:pPr algn="l" fontAlgn="b"/>
                      <a:r>
                        <a:rPr lang="en-GB" sz="1200" b="1" i="0" u="none" strike="noStrike" dirty="0">
                          <a:solidFill>
                            <a:srgbClr val="000000"/>
                          </a:solidFill>
                          <a:effectLst/>
                          <a:latin typeface="Calibri" panose="020F0502020204030204" pitchFamily="34" charset="0"/>
                        </a:rPr>
                        <a:t>Location</a:t>
                      </a:r>
                    </a:p>
                  </a:txBody>
                  <a:tcPr marL="2904" marR="2904" marT="290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Natural to not Natural</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Natural 1990</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 </a:t>
                      </a:r>
                    </a:p>
                    <a:p>
                      <a:pPr algn="r" fontAlgn="b"/>
                      <a:r>
                        <a:rPr lang="en-GB" sz="1200" b="1" i="0" u="none" strike="noStrike" dirty="0">
                          <a:solidFill>
                            <a:srgbClr val="000000"/>
                          </a:solidFill>
                          <a:effectLst/>
                          <a:latin typeface="Calibri" panose="020F0502020204030204" pitchFamily="34" charset="0"/>
                        </a:rPr>
                        <a:t>to </a:t>
                      </a:r>
                    </a:p>
                    <a:p>
                      <a:pPr algn="r" fontAlgn="b"/>
                      <a:r>
                        <a:rPr lang="en-GB" sz="1200" b="1" i="0" u="none" strike="noStrike" dirty="0">
                          <a:solidFill>
                            <a:srgbClr val="000000"/>
                          </a:solidFill>
                          <a:effectLst/>
                          <a:latin typeface="Calibri" panose="020F0502020204030204" pitchFamily="34" charset="0"/>
                        </a:rPr>
                        <a:t>other</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Not Natural to Natural</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Natural 2022</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 </a:t>
                      </a:r>
                    </a:p>
                    <a:p>
                      <a:pPr algn="r" fontAlgn="b"/>
                      <a:r>
                        <a:rPr lang="en-GB" sz="1200" b="1" i="0" u="none" strike="noStrike" dirty="0">
                          <a:solidFill>
                            <a:srgbClr val="000000"/>
                          </a:solidFill>
                          <a:effectLst/>
                          <a:latin typeface="Calibri" panose="020F0502020204030204" pitchFamily="34" charset="0"/>
                        </a:rPr>
                        <a:t>to natural</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 Y-Y change natural</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Actual </a:t>
                      </a:r>
                    </a:p>
                    <a:p>
                      <a:pPr algn="r" fontAlgn="b"/>
                      <a:r>
                        <a:rPr lang="en-GB" sz="1200" b="1" i="0" u="none" strike="noStrike" dirty="0">
                          <a:solidFill>
                            <a:srgbClr val="000000"/>
                          </a:solidFill>
                          <a:effectLst/>
                          <a:latin typeface="Calibri" panose="020F0502020204030204" pitchFamily="34" charset="0"/>
                        </a:rPr>
                        <a:t>Natural</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 difference - Actual</a:t>
                      </a:r>
                    </a:p>
                  </a:txBody>
                  <a:tcPr marL="2904" marR="2904" marT="290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200" b="1" i="0" u="none" strike="noStrike" dirty="0">
                          <a:solidFill>
                            <a:srgbClr val="000000"/>
                          </a:solidFill>
                          <a:effectLst/>
                          <a:latin typeface="Calibri" panose="020F0502020204030204" pitchFamily="34" charset="0"/>
                        </a:rPr>
                        <a:t>net loss/gain</a:t>
                      </a:r>
                    </a:p>
                  </a:txBody>
                  <a:tcPr marL="2904" marR="2904" marT="290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40666294"/>
                  </a:ext>
                </a:extLst>
              </a:tr>
              <a:tr h="84202">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a:solidFill>
                          <a:srgbClr val="000000"/>
                        </a:solidFill>
                        <a:effectLst/>
                        <a:latin typeface="Calibri" panose="020F0502020204030204" pitchFamily="34" charset="0"/>
                      </a:endParaRPr>
                    </a:p>
                  </a:txBody>
                  <a:tcPr marL="2904" marR="2904" marT="290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07231373"/>
                  </a:ext>
                </a:extLst>
              </a:tr>
              <a:tr h="84202">
                <a:tc>
                  <a:txBody>
                    <a:bodyPr/>
                    <a:lstStyle/>
                    <a:p>
                      <a:pPr algn="l" fontAlgn="ctr"/>
                      <a:r>
                        <a:rPr lang="en-GB" sz="1200" b="0" i="0" u="none" strike="noStrike">
                          <a:solidFill>
                            <a:srgbClr val="F2F2F2"/>
                          </a:solidFill>
                          <a:effectLst/>
                          <a:latin typeface="Calibri" panose="020F0502020204030204" pitchFamily="34" charset="0"/>
                        </a:rPr>
                        <a:t>National</a:t>
                      </a:r>
                    </a:p>
                  </a:txBody>
                  <a:tcPr marL="2904" marR="2904" marT="2904" marB="0" anchor="ctr">
                    <a:lnL>
                      <a:noFill/>
                    </a:lnL>
                    <a:lnR>
                      <a:noFill/>
                    </a:lnR>
                    <a:lnT>
                      <a:noFill/>
                    </a:lnT>
                    <a:lnB>
                      <a:noFill/>
                    </a:lnB>
                    <a:solidFill>
                      <a:srgbClr val="305496"/>
                    </a:solidFill>
                  </a:tcPr>
                </a:tc>
                <a:tc>
                  <a:txBody>
                    <a:bodyPr/>
                    <a:lstStyle/>
                    <a:p>
                      <a:pPr algn="r" fontAlgn="b"/>
                      <a:r>
                        <a:rPr lang="en-GB" sz="1200" b="0" i="0" u="none" strike="noStrike" dirty="0">
                          <a:solidFill>
                            <a:srgbClr val="000000"/>
                          </a:solidFill>
                          <a:effectLst/>
                          <a:latin typeface="Calibri" panose="020F0502020204030204" pitchFamily="34" charset="0"/>
                        </a:rPr>
                        <a:t>5167278</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90050823</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dirty="0">
                          <a:solidFill>
                            <a:srgbClr val="000000"/>
                          </a:solidFill>
                          <a:effectLst/>
                          <a:latin typeface="Calibri" panose="020F0502020204030204" pitchFamily="34" charset="0"/>
                        </a:rPr>
                        <a:t>5.74</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11616527</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96964830</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11.98</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7.68 </a:t>
                      </a:r>
                    </a:p>
                  </a:txBody>
                  <a:tcPr marL="2904" marR="2904" marT="2904" marB="0" anchor="b">
                    <a:lnL>
                      <a:noFill/>
                    </a:lnL>
                    <a:lnR>
                      <a:noFill/>
                    </a:lnR>
                    <a:lnT>
                      <a:noFill/>
                    </a:lnT>
                    <a:lnB>
                      <a:noFill/>
                    </a:lnB>
                    <a:solidFill>
                      <a:srgbClr val="BDD7EE"/>
                    </a:solidFill>
                  </a:tcPr>
                </a:tc>
                <a:tc>
                  <a:txBody>
                    <a:bodyPr/>
                    <a:lstStyle/>
                    <a:p>
                      <a:pPr algn="r" fontAlgn="b"/>
                      <a:r>
                        <a:rPr lang="en-GB" sz="1200" b="0" i="0" u="none" strike="noStrike">
                          <a:solidFill>
                            <a:srgbClr val="000000"/>
                          </a:solidFill>
                          <a:effectLst/>
                          <a:latin typeface="Calibri" panose="020F0502020204030204" pitchFamily="34" charset="0"/>
                        </a:rPr>
                        <a:t>85348303.56</a:t>
                      </a:r>
                    </a:p>
                  </a:txBody>
                  <a:tcPr marL="2904" marR="2904" marT="2904" marB="0" anchor="b">
                    <a:lnL>
                      <a:noFill/>
                    </a:lnL>
                    <a:lnR>
                      <a:noFill/>
                    </a:lnR>
                    <a:lnT>
                      <a:noFill/>
                    </a:lnT>
                    <a:lnB>
                      <a:noFill/>
                    </a:lnB>
                    <a:solidFill>
                      <a:srgbClr val="92D050"/>
                    </a:solidFill>
                  </a:tcPr>
                </a:tc>
                <a:tc>
                  <a:txBody>
                    <a:bodyPr/>
                    <a:lstStyle/>
                    <a:p>
                      <a:pPr algn="r" fontAlgn="b"/>
                      <a:r>
                        <a:rPr lang="en-GB" sz="1200" b="0" i="0" u="none" strike="noStrike">
                          <a:solidFill>
                            <a:srgbClr val="000000"/>
                          </a:solidFill>
                          <a:effectLst/>
                          <a:latin typeface="Calibri" panose="020F0502020204030204" pitchFamily="34" charset="0"/>
                        </a:rPr>
                        <a:t>12.0</a:t>
                      </a:r>
                    </a:p>
                  </a:txBody>
                  <a:tcPr marL="2904" marR="2904" marT="2904" marB="0" anchor="b">
                    <a:lnL>
                      <a:noFill/>
                    </a:lnL>
                    <a:lnR>
                      <a:noFill/>
                    </a:lnR>
                    <a:lnT>
                      <a:noFill/>
                    </a:lnT>
                    <a:lnB>
                      <a:noFill/>
                    </a:lnB>
                    <a:solidFill>
                      <a:srgbClr val="FFC000"/>
                    </a:solidFill>
                  </a:tcPr>
                </a:tc>
                <a:tc>
                  <a:txBody>
                    <a:bodyPr/>
                    <a:lstStyle/>
                    <a:p>
                      <a:pPr algn="r" fontAlgn="b"/>
                      <a:r>
                        <a:rPr lang="en-GB" sz="1200" b="0" i="0" u="none" strike="noStrike" dirty="0">
                          <a:solidFill>
                            <a:srgbClr val="FF0000"/>
                          </a:solidFill>
                          <a:effectLst/>
                          <a:latin typeface="Calibri" panose="020F0502020204030204" pitchFamily="34" charset="0"/>
                        </a:rPr>
                        <a:t>-4.30 </a:t>
                      </a:r>
                    </a:p>
                  </a:txBody>
                  <a:tcPr marL="2904" marR="2904" marT="2904" marB="0" anchor="b">
                    <a:lnL>
                      <a:noFill/>
                    </a:lnL>
                    <a:lnR>
                      <a:noFill/>
                    </a:lnR>
                    <a:lnT>
                      <a:noFill/>
                    </a:lnT>
                    <a:lnB>
                      <a:noFill/>
                    </a:lnB>
                  </a:tcPr>
                </a:tc>
                <a:extLst>
                  <a:ext uri="{0D108BD9-81ED-4DB2-BD59-A6C34878D82A}">
                    <a16:rowId xmlns:a16="http://schemas.microsoft.com/office/drawing/2014/main" val="994145507"/>
                  </a:ext>
                </a:extLst>
              </a:tr>
              <a:tr h="84202">
                <a:tc>
                  <a:txBody>
                    <a:bodyPr/>
                    <a:lstStyle/>
                    <a:p>
                      <a:pPr algn="l" fontAlgn="ctr"/>
                      <a:r>
                        <a:rPr lang="en-GB" sz="1200" b="0" i="0" u="none" strike="noStrike">
                          <a:solidFill>
                            <a:srgbClr val="F2F2F2"/>
                          </a:solidFill>
                          <a:effectLst/>
                          <a:latin typeface="Calibri" panose="020F0502020204030204" pitchFamily="34" charset="0"/>
                        </a:rPr>
                        <a:t>Limpopo</a:t>
                      </a:r>
                    </a:p>
                  </a:txBody>
                  <a:tcPr marL="2904" marR="2904" marT="2904" marB="0" anchor="ctr">
                    <a:lnL>
                      <a:noFill/>
                    </a:lnL>
                    <a:lnR>
                      <a:noFill/>
                    </a:lnR>
                    <a:lnT>
                      <a:noFill/>
                    </a:lnT>
                    <a:lnB>
                      <a:noFill/>
                    </a:lnB>
                    <a:solidFill>
                      <a:srgbClr val="305496"/>
                    </a:solidFill>
                  </a:tcPr>
                </a:tc>
                <a:tc>
                  <a:txBody>
                    <a:bodyPr/>
                    <a:lstStyle/>
                    <a:p>
                      <a:pPr algn="r" fontAlgn="b"/>
                      <a:r>
                        <a:rPr lang="en-GB" sz="1200" b="0" i="0" u="none" strike="noStrike">
                          <a:solidFill>
                            <a:srgbClr val="000000"/>
                          </a:solidFill>
                          <a:effectLst/>
                          <a:latin typeface="Calibri" panose="020F0502020204030204" pitchFamily="34" charset="0"/>
                        </a:rPr>
                        <a:t>597551</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10691684</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5.59</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470071</a:t>
                      </a:r>
                    </a:p>
                  </a:txBody>
                  <a:tcPr marL="2904" marR="2904" marT="2904" marB="0" anchor="b">
                    <a:lnL>
                      <a:noFill/>
                    </a:lnL>
                    <a:lnR>
                      <a:noFill/>
                    </a:lnR>
                    <a:lnT>
                      <a:noFill/>
                    </a:lnT>
                    <a:lnB>
                      <a:noFill/>
                    </a:lnB>
                  </a:tcPr>
                </a:tc>
                <a:tc>
                  <a:txBody>
                    <a:bodyPr/>
                    <a:lstStyle/>
                    <a:p>
                      <a:pPr algn="r" fontAlgn="b"/>
                      <a:r>
                        <a:rPr lang="en-GB" sz="1200" b="0" i="0" u="none" strike="noStrike">
                          <a:solidFill>
                            <a:srgbClr val="000000"/>
                          </a:solidFill>
                          <a:effectLst/>
                          <a:latin typeface="Calibri" panose="020F0502020204030204" pitchFamily="34" charset="0"/>
                        </a:rPr>
                        <a:t>10564204</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4.45</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-1.19 </a:t>
                      </a:r>
                    </a:p>
                  </a:txBody>
                  <a:tcPr marL="2904" marR="2904" marT="2904" marB="0" anchor="b">
                    <a:lnL>
                      <a:noFill/>
                    </a:lnL>
                    <a:lnR>
                      <a:noFill/>
                    </a:lnR>
                    <a:lnT>
                      <a:noFill/>
                    </a:lnT>
                    <a:lnB>
                      <a:noFill/>
                    </a:lnB>
                    <a:solidFill>
                      <a:srgbClr val="BDD7EE"/>
                    </a:solidFill>
                  </a:tcPr>
                </a:tc>
                <a:tc>
                  <a:txBody>
                    <a:bodyPr/>
                    <a:lstStyle/>
                    <a:p>
                      <a:pPr algn="r" fontAlgn="b"/>
                      <a:r>
                        <a:rPr lang="en-GB" sz="1200" b="0" i="0" u="none" strike="noStrike">
                          <a:solidFill>
                            <a:srgbClr val="000000"/>
                          </a:solidFill>
                          <a:effectLst/>
                          <a:latin typeface="Calibri" panose="020F0502020204030204" pitchFamily="34" charset="0"/>
                        </a:rPr>
                        <a:t>10094133.33</a:t>
                      </a:r>
                    </a:p>
                  </a:txBody>
                  <a:tcPr marL="2904" marR="2904" marT="2904" marB="0" anchor="b">
                    <a:lnL>
                      <a:noFill/>
                    </a:lnL>
                    <a:lnR>
                      <a:noFill/>
                    </a:lnR>
                    <a:lnT>
                      <a:noFill/>
                    </a:lnT>
                    <a:lnB>
                      <a:noFill/>
                    </a:lnB>
                    <a:solidFill>
                      <a:srgbClr val="92D050"/>
                    </a:solidFill>
                  </a:tcPr>
                </a:tc>
                <a:tc>
                  <a:txBody>
                    <a:bodyPr/>
                    <a:lstStyle/>
                    <a:p>
                      <a:pPr algn="r" fontAlgn="b"/>
                      <a:r>
                        <a:rPr lang="en-GB" sz="1200" b="0" i="0" u="none" strike="noStrike">
                          <a:solidFill>
                            <a:srgbClr val="000000"/>
                          </a:solidFill>
                          <a:effectLst/>
                          <a:latin typeface="Calibri" panose="020F0502020204030204" pitchFamily="34" charset="0"/>
                        </a:rPr>
                        <a:t>4.4</a:t>
                      </a:r>
                    </a:p>
                  </a:txBody>
                  <a:tcPr marL="2904" marR="2904" marT="2904" marB="0" anchor="b">
                    <a:lnL>
                      <a:noFill/>
                    </a:lnL>
                    <a:lnR>
                      <a:noFill/>
                    </a:lnR>
                    <a:lnT>
                      <a:noFill/>
                    </a:lnT>
                    <a:lnB>
                      <a:noFill/>
                    </a:lnB>
                    <a:solidFill>
                      <a:srgbClr val="FFC000"/>
                    </a:solidFill>
                  </a:tcPr>
                </a:tc>
                <a:tc>
                  <a:txBody>
                    <a:bodyPr/>
                    <a:lstStyle/>
                    <a:p>
                      <a:pPr algn="r" fontAlgn="b"/>
                      <a:r>
                        <a:rPr lang="en-GB" sz="1200" b="0" i="0" u="none" strike="noStrike" dirty="0">
                          <a:solidFill>
                            <a:srgbClr val="FF0000"/>
                          </a:solidFill>
                          <a:effectLst/>
                          <a:latin typeface="Calibri" panose="020F0502020204030204" pitchFamily="34" charset="0"/>
                        </a:rPr>
                        <a:t>-5.64 </a:t>
                      </a:r>
                    </a:p>
                  </a:txBody>
                  <a:tcPr marL="2904" marR="2904" marT="2904" marB="0" anchor="b">
                    <a:lnL>
                      <a:noFill/>
                    </a:lnL>
                    <a:lnR>
                      <a:noFill/>
                    </a:lnR>
                    <a:lnT>
                      <a:noFill/>
                    </a:lnT>
                    <a:lnB>
                      <a:noFill/>
                    </a:lnB>
                  </a:tcPr>
                </a:tc>
                <a:extLst>
                  <a:ext uri="{0D108BD9-81ED-4DB2-BD59-A6C34878D82A}">
                    <a16:rowId xmlns:a16="http://schemas.microsoft.com/office/drawing/2014/main" val="3619105704"/>
                  </a:ext>
                </a:extLst>
              </a:tr>
              <a:tr h="87105">
                <a:tc>
                  <a:txBody>
                    <a:bodyPr/>
                    <a:lstStyle/>
                    <a:p>
                      <a:pPr algn="l" fontAlgn="ctr"/>
                      <a:r>
                        <a:rPr lang="en-GB" sz="1200" b="0" i="0" u="none" strike="noStrike">
                          <a:solidFill>
                            <a:srgbClr val="F2F2F2"/>
                          </a:solidFill>
                          <a:effectLst/>
                          <a:latin typeface="Calibri" panose="020F0502020204030204" pitchFamily="34" charset="0"/>
                        </a:rPr>
                        <a:t>Mpumalanga</a:t>
                      </a:r>
                    </a:p>
                  </a:txBody>
                  <a:tcPr marL="2904" marR="2904" marT="2904" marB="0" anchor="ctr">
                    <a:lnL>
                      <a:noFill/>
                    </a:lnL>
                    <a:lnR>
                      <a:noFill/>
                    </a:lnR>
                    <a:lnT>
                      <a:noFill/>
                    </a:lnT>
                    <a:lnB w="12700" cap="flat" cmpd="sng" algn="ctr">
                      <a:solidFill>
                        <a:schemeClr val="tx1"/>
                      </a:solidFill>
                      <a:prstDash val="solid"/>
                      <a:round/>
                      <a:headEnd type="none" w="med" len="med"/>
                      <a:tailEnd type="none" w="med" len="med"/>
                    </a:lnB>
                    <a:solidFill>
                      <a:srgbClr val="305496"/>
                    </a:solidFill>
                  </a:tcPr>
                </a:tc>
                <a:tc>
                  <a:txBody>
                    <a:bodyPr/>
                    <a:lstStyle/>
                    <a:p>
                      <a:pPr algn="r" fontAlgn="b"/>
                      <a:r>
                        <a:rPr lang="en-GB" sz="1200" b="0" i="0" u="none" strike="noStrike">
                          <a:solidFill>
                            <a:srgbClr val="000000"/>
                          </a:solidFill>
                          <a:effectLst/>
                          <a:latin typeface="Calibri" panose="020F0502020204030204" pitchFamily="34" charset="0"/>
                        </a:rPr>
                        <a:t>538977</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5231746</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10.30</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401792</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5094560</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7.89</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-2.62 </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rgbClr val="BDD7EE"/>
                    </a:solidFill>
                  </a:tcPr>
                </a:tc>
                <a:tc>
                  <a:txBody>
                    <a:bodyPr/>
                    <a:lstStyle/>
                    <a:p>
                      <a:pPr algn="r" fontAlgn="b"/>
                      <a:r>
                        <a:rPr lang="en-GB" sz="1200" b="0" i="0" u="none" strike="noStrike">
                          <a:solidFill>
                            <a:srgbClr val="000000"/>
                          </a:solidFill>
                          <a:effectLst/>
                          <a:latin typeface="Calibri" panose="020F0502020204030204" pitchFamily="34" charset="0"/>
                        </a:rPr>
                        <a:t>4692768.12</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GB" sz="1200" b="0" i="0" u="none" strike="noStrike">
                          <a:solidFill>
                            <a:srgbClr val="000000"/>
                          </a:solidFill>
                          <a:effectLst/>
                          <a:latin typeface="Calibri" panose="020F0502020204030204" pitchFamily="34" charset="0"/>
                        </a:rPr>
                        <a:t>7.9</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GB" sz="1200" b="0" i="0" u="none" strike="noStrike" dirty="0">
                          <a:solidFill>
                            <a:srgbClr val="FF0000"/>
                          </a:solidFill>
                          <a:effectLst/>
                          <a:latin typeface="Calibri" panose="020F0502020204030204" pitchFamily="34" charset="0"/>
                        </a:rPr>
                        <a:t>-10.51 </a:t>
                      </a:r>
                    </a:p>
                  </a:txBody>
                  <a:tcPr marL="2904" marR="2904" marT="2904"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6954860"/>
                  </a:ext>
                </a:extLst>
              </a:tr>
              <a:tr h="87105">
                <a:tc>
                  <a:txBody>
                    <a:bodyPr/>
                    <a:lstStyle/>
                    <a:p>
                      <a:pPr algn="l" fontAlgn="ctr"/>
                      <a:r>
                        <a:rPr lang="en-GB" sz="1200" b="1" i="0" u="none" strike="noStrike">
                          <a:solidFill>
                            <a:srgbClr val="F2F2F2"/>
                          </a:solidFill>
                          <a:effectLst/>
                          <a:latin typeface="Calibri" panose="020F0502020204030204" pitchFamily="34" charset="0"/>
                        </a:rPr>
                        <a:t>Gauteng</a:t>
                      </a:r>
                    </a:p>
                  </a:txBody>
                  <a:tcPr marL="2904" marR="2904" marT="2904"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05496"/>
                    </a:solidFill>
                  </a:tcPr>
                </a:tc>
                <a:tc>
                  <a:txBody>
                    <a:bodyPr/>
                    <a:lstStyle/>
                    <a:p>
                      <a:pPr algn="r" fontAlgn="b"/>
                      <a:r>
                        <a:rPr lang="en-GB" sz="1200" b="1" i="0" u="none" strike="noStrike">
                          <a:solidFill>
                            <a:srgbClr val="000000"/>
                          </a:solidFill>
                          <a:effectLst/>
                          <a:latin typeface="Calibri" panose="020F0502020204030204" pitchFamily="34" charset="0"/>
                        </a:rPr>
                        <a:t>197434</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panose="020F0502020204030204" pitchFamily="34" charset="0"/>
                        </a:rPr>
                        <a:t>1019753</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200" b="1" i="0" u="none" strike="noStrike" dirty="0">
                          <a:solidFill>
                            <a:srgbClr val="000000"/>
                          </a:solidFill>
                          <a:effectLst/>
                          <a:latin typeface="Calibri" panose="020F0502020204030204" pitchFamily="34" charset="0"/>
                        </a:rPr>
                        <a:t>19.36</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Calibri" panose="020F0502020204030204" pitchFamily="34" charset="0"/>
                        </a:rPr>
                        <a:t>134579</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200" b="1" i="0" u="none" strike="noStrike" dirty="0">
                          <a:solidFill>
                            <a:srgbClr val="000000"/>
                          </a:solidFill>
                          <a:effectLst/>
                          <a:latin typeface="Calibri" panose="020F0502020204030204" pitchFamily="34" charset="0"/>
                        </a:rPr>
                        <a:t>956898</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200" b="1" i="0" u="none" strike="noStrike">
                          <a:solidFill>
                            <a:srgbClr val="000000"/>
                          </a:solidFill>
                          <a:effectLst/>
                          <a:latin typeface="Calibri" panose="020F0502020204030204" pitchFamily="34" charset="0"/>
                        </a:rPr>
                        <a:t>14.06</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Calibri" panose="020F0502020204030204" pitchFamily="34" charset="0"/>
                        </a:rPr>
                        <a:t>-6.16 </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r" fontAlgn="b"/>
                      <a:r>
                        <a:rPr lang="en-GB" sz="1200" b="1" i="0" u="none" strike="noStrike">
                          <a:solidFill>
                            <a:srgbClr val="000000"/>
                          </a:solidFill>
                          <a:effectLst/>
                          <a:latin typeface="Calibri" panose="020F0502020204030204" pitchFamily="34" charset="0"/>
                        </a:rPr>
                        <a:t>822318.21</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GB" sz="1200" b="1" i="0" u="none" strike="noStrike">
                          <a:solidFill>
                            <a:srgbClr val="000000"/>
                          </a:solidFill>
                          <a:effectLst/>
                          <a:latin typeface="Calibri" panose="020F0502020204030204" pitchFamily="34" charset="0"/>
                        </a:rPr>
                        <a:t>14.1</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GB" sz="1200" b="1" i="0" u="none" strike="noStrike" dirty="0">
                          <a:solidFill>
                            <a:srgbClr val="FF0000"/>
                          </a:solidFill>
                          <a:effectLst/>
                          <a:latin typeface="Calibri" panose="020F0502020204030204" pitchFamily="34" charset="0"/>
                        </a:rPr>
                        <a:t>-20.23 </a:t>
                      </a:r>
                    </a:p>
                  </a:txBody>
                  <a:tcPr marL="2904" marR="2904" marT="290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033174"/>
                  </a:ext>
                </a:extLst>
              </a:tr>
              <a:tr h="84202">
                <a:tc>
                  <a:txBody>
                    <a:bodyPr/>
                    <a:lstStyle/>
                    <a:p>
                      <a:pPr algn="l" fontAlgn="ctr"/>
                      <a:r>
                        <a:rPr lang="en-GB" sz="1200" b="0" i="0" u="none" strike="noStrike">
                          <a:solidFill>
                            <a:srgbClr val="F2F2F2"/>
                          </a:solidFill>
                          <a:effectLst/>
                          <a:latin typeface="Calibri" panose="020F0502020204030204" pitchFamily="34" charset="0"/>
                        </a:rPr>
                        <a:t>Free State</a:t>
                      </a:r>
                    </a:p>
                  </a:txBody>
                  <a:tcPr marL="2904" marR="2904" marT="2904" marB="0" anchor="ctr">
                    <a:lnL>
                      <a:noFill/>
                    </a:lnL>
                    <a:lnR>
                      <a:noFill/>
                    </a:lnR>
                    <a:lnT w="12700" cap="flat" cmpd="sng" algn="ctr">
                      <a:solidFill>
                        <a:schemeClr val="tx1"/>
                      </a:solidFill>
                      <a:prstDash val="solid"/>
                      <a:round/>
                      <a:headEnd type="none" w="med" len="med"/>
                      <a:tailEnd type="none" w="med" len="med"/>
                    </a:lnT>
                    <a:lnB>
                      <a:noFill/>
                    </a:lnB>
                    <a:solidFill>
                      <a:srgbClr val="305496"/>
                    </a:solidFill>
                  </a:tcPr>
                </a:tc>
                <a:tc>
                  <a:txBody>
                    <a:bodyPr/>
                    <a:lstStyle/>
                    <a:p>
                      <a:pPr algn="r" fontAlgn="b"/>
                      <a:r>
                        <a:rPr lang="en-GB" sz="1200" b="0" i="0" u="none" strike="noStrike">
                          <a:solidFill>
                            <a:srgbClr val="000000"/>
                          </a:solidFill>
                          <a:effectLst/>
                          <a:latin typeface="Calibri" panose="020F0502020204030204" pitchFamily="34" charset="0"/>
                        </a:rPr>
                        <a:t>479106</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200" b="0" i="0" u="none" strike="noStrike" dirty="0">
                          <a:solidFill>
                            <a:srgbClr val="000000"/>
                          </a:solidFill>
                          <a:effectLst/>
                          <a:latin typeface="Calibri" panose="020F0502020204030204" pitchFamily="34" charset="0"/>
                        </a:rPr>
                        <a:t>8901364</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5.38</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380835</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GB" sz="1200" b="0" i="0" u="none" strike="noStrike" dirty="0">
                          <a:solidFill>
                            <a:srgbClr val="000000"/>
                          </a:solidFill>
                          <a:effectLst/>
                          <a:latin typeface="Calibri" panose="020F0502020204030204" pitchFamily="34" charset="0"/>
                        </a:rPr>
                        <a:t>8803094</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4.33</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-1.10 </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rgbClr val="BDD7EE"/>
                    </a:solidFill>
                  </a:tcPr>
                </a:tc>
                <a:tc>
                  <a:txBody>
                    <a:bodyPr/>
                    <a:lstStyle/>
                    <a:p>
                      <a:pPr algn="r" fontAlgn="b"/>
                      <a:r>
                        <a:rPr lang="en-GB" sz="1200" b="0" i="0" u="none" strike="noStrike">
                          <a:solidFill>
                            <a:srgbClr val="000000"/>
                          </a:solidFill>
                          <a:effectLst/>
                          <a:latin typeface="Calibri" panose="020F0502020204030204" pitchFamily="34" charset="0"/>
                        </a:rPr>
                        <a:t>8422258.32</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rgbClr val="92D050"/>
                    </a:solidFill>
                  </a:tcPr>
                </a:tc>
                <a:tc>
                  <a:txBody>
                    <a:bodyPr/>
                    <a:lstStyle/>
                    <a:p>
                      <a:pPr algn="r" fontAlgn="b"/>
                      <a:r>
                        <a:rPr lang="en-GB" sz="1200" b="0" i="0" u="none" strike="noStrike">
                          <a:solidFill>
                            <a:srgbClr val="000000"/>
                          </a:solidFill>
                          <a:effectLst/>
                          <a:latin typeface="Calibri" panose="020F0502020204030204" pitchFamily="34" charset="0"/>
                        </a:rPr>
                        <a:t>4.3</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solidFill>
                      <a:srgbClr val="FFC000"/>
                    </a:solidFill>
                  </a:tcPr>
                </a:tc>
                <a:tc>
                  <a:txBody>
                    <a:bodyPr/>
                    <a:lstStyle/>
                    <a:p>
                      <a:pPr algn="r" fontAlgn="b"/>
                      <a:r>
                        <a:rPr lang="en-GB" sz="1200" b="0" i="0" u="none" strike="noStrike" dirty="0">
                          <a:solidFill>
                            <a:srgbClr val="FF0000"/>
                          </a:solidFill>
                          <a:effectLst/>
                          <a:latin typeface="Calibri" panose="020F0502020204030204" pitchFamily="34" charset="0"/>
                        </a:rPr>
                        <a:t>-5.43 </a:t>
                      </a:r>
                    </a:p>
                  </a:txBody>
                  <a:tcPr marL="2904" marR="2904" marT="2904"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30222465"/>
                  </a:ext>
                </a:extLst>
              </a:tr>
              <a:tr h="84202">
                <a:tc>
                  <a:txBody>
                    <a:bodyPr/>
                    <a:lstStyle/>
                    <a:p>
                      <a:pPr algn="l" fontAlgn="ctr"/>
                      <a:r>
                        <a:rPr lang="en-GB" sz="1200" b="0" i="0" u="none" strike="noStrike">
                          <a:solidFill>
                            <a:srgbClr val="F2F2F2"/>
                          </a:solidFill>
                          <a:effectLst/>
                          <a:latin typeface="Calibri" panose="020F0502020204030204" pitchFamily="34" charset="0"/>
                        </a:rPr>
                        <a:t>KwaZulu-Natal</a:t>
                      </a:r>
                    </a:p>
                  </a:txBody>
                  <a:tcPr marL="2904" marR="2904" marT="2904" marB="0" anchor="ctr">
                    <a:lnL>
                      <a:noFill/>
                    </a:lnL>
                    <a:lnR>
                      <a:noFill/>
                    </a:lnR>
                    <a:lnT>
                      <a:noFill/>
                    </a:lnT>
                    <a:lnB>
                      <a:noFill/>
                    </a:lnB>
                    <a:solidFill>
                      <a:srgbClr val="305496"/>
                    </a:solidFill>
                  </a:tcPr>
                </a:tc>
                <a:tc>
                  <a:txBody>
                    <a:bodyPr/>
                    <a:lstStyle/>
                    <a:p>
                      <a:pPr algn="r" fontAlgn="b"/>
                      <a:r>
                        <a:rPr lang="en-GB" sz="1200" b="0" i="0" u="none" strike="noStrike">
                          <a:solidFill>
                            <a:srgbClr val="000000"/>
                          </a:solidFill>
                          <a:effectLst/>
                          <a:latin typeface="Calibri" panose="020F0502020204030204" pitchFamily="34" charset="0"/>
                        </a:rPr>
                        <a:t>639006</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6671729</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9.58</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385333</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6418057</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dirty="0">
                          <a:solidFill>
                            <a:srgbClr val="000000"/>
                          </a:solidFill>
                          <a:effectLst/>
                          <a:latin typeface="Calibri" panose="020F0502020204030204" pitchFamily="34" charset="0"/>
                        </a:rPr>
                        <a:t>6.00</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-3.80 </a:t>
                      </a:r>
                    </a:p>
                  </a:txBody>
                  <a:tcPr marL="2904" marR="2904" marT="2904" marB="0" anchor="b">
                    <a:lnL>
                      <a:noFill/>
                    </a:lnL>
                    <a:lnR>
                      <a:noFill/>
                    </a:lnR>
                    <a:lnT>
                      <a:noFill/>
                    </a:lnT>
                    <a:lnB>
                      <a:noFill/>
                    </a:lnB>
                    <a:solidFill>
                      <a:srgbClr val="BDD7EE"/>
                    </a:solidFill>
                  </a:tcPr>
                </a:tc>
                <a:tc>
                  <a:txBody>
                    <a:bodyPr/>
                    <a:lstStyle/>
                    <a:p>
                      <a:pPr algn="r" fontAlgn="b"/>
                      <a:r>
                        <a:rPr lang="en-GB" sz="1200" b="0" i="0" u="none" strike="noStrike">
                          <a:solidFill>
                            <a:srgbClr val="000000"/>
                          </a:solidFill>
                          <a:effectLst/>
                          <a:latin typeface="Calibri" panose="020F0502020204030204" pitchFamily="34" charset="0"/>
                        </a:rPr>
                        <a:t>6032723.58</a:t>
                      </a:r>
                    </a:p>
                  </a:txBody>
                  <a:tcPr marL="2904" marR="2904" marT="2904" marB="0" anchor="b">
                    <a:lnL>
                      <a:noFill/>
                    </a:lnL>
                    <a:lnR>
                      <a:noFill/>
                    </a:lnR>
                    <a:lnT>
                      <a:noFill/>
                    </a:lnT>
                    <a:lnB>
                      <a:noFill/>
                    </a:lnB>
                    <a:solidFill>
                      <a:srgbClr val="92D050"/>
                    </a:solidFill>
                  </a:tcPr>
                </a:tc>
                <a:tc>
                  <a:txBody>
                    <a:bodyPr/>
                    <a:lstStyle/>
                    <a:p>
                      <a:pPr algn="r" fontAlgn="b"/>
                      <a:r>
                        <a:rPr lang="en-GB" sz="1200" b="0" i="0" u="none" strike="noStrike">
                          <a:solidFill>
                            <a:srgbClr val="000000"/>
                          </a:solidFill>
                          <a:effectLst/>
                          <a:latin typeface="Calibri" panose="020F0502020204030204" pitchFamily="34" charset="0"/>
                        </a:rPr>
                        <a:t>6.0</a:t>
                      </a:r>
                    </a:p>
                  </a:txBody>
                  <a:tcPr marL="2904" marR="2904" marT="2904" marB="0" anchor="b">
                    <a:lnL>
                      <a:noFill/>
                    </a:lnL>
                    <a:lnR>
                      <a:noFill/>
                    </a:lnR>
                    <a:lnT>
                      <a:noFill/>
                    </a:lnT>
                    <a:lnB>
                      <a:noFill/>
                    </a:lnB>
                    <a:solidFill>
                      <a:srgbClr val="FFC000"/>
                    </a:solidFill>
                  </a:tcPr>
                </a:tc>
                <a:tc>
                  <a:txBody>
                    <a:bodyPr/>
                    <a:lstStyle/>
                    <a:p>
                      <a:pPr algn="r" fontAlgn="b"/>
                      <a:r>
                        <a:rPr lang="en-GB" sz="1200" b="0" i="0" u="none" strike="noStrike" dirty="0">
                          <a:solidFill>
                            <a:srgbClr val="FF0000"/>
                          </a:solidFill>
                          <a:effectLst/>
                          <a:latin typeface="Calibri" panose="020F0502020204030204" pitchFamily="34" charset="0"/>
                        </a:rPr>
                        <a:t>-9.81 </a:t>
                      </a:r>
                    </a:p>
                  </a:txBody>
                  <a:tcPr marL="2904" marR="2904" marT="2904" marB="0" anchor="b">
                    <a:lnL>
                      <a:noFill/>
                    </a:lnL>
                    <a:lnR>
                      <a:noFill/>
                    </a:lnR>
                    <a:lnT>
                      <a:noFill/>
                    </a:lnT>
                    <a:lnB>
                      <a:noFill/>
                    </a:lnB>
                  </a:tcPr>
                </a:tc>
                <a:extLst>
                  <a:ext uri="{0D108BD9-81ED-4DB2-BD59-A6C34878D82A}">
                    <a16:rowId xmlns:a16="http://schemas.microsoft.com/office/drawing/2014/main" val="3305305020"/>
                  </a:ext>
                </a:extLst>
              </a:tr>
              <a:tr h="84202">
                <a:tc>
                  <a:txBody>
                    <a:bodyPr/>
                    <a:lstStyle/>
                    <a:p>
                      <a:pPr algn="l" fontAlgn="ctr"/>
                      <a:r>
                        <a:rPr lang="en-GB" sz="1200" b="0" i="0" u="none" strike="noStrike">
                          <a:solidFill>
                            <a:srgbClr val="F2F2F2"/>
                          </a:solidFill>
                          <a:effectLst/>
                          <a:latin typeface="Calibri" panose="020F0502020204030204" pitchFamily="34" charset="0"/>
                        </a:rPr>
                        <a:t>Northwest</a:t>
                      </a:r>
                    </a:p>
                  </a:txBody>
                  <a:tcPr marL="2904" marR="2904" marT="2904" marB="0" anchor="ctr">
                    <a:lnL>
                      <a:noFill/>
                    </a:lnL>
                    <a:lnR>
                      <a:noFill/>
                    </a:lnR>
                    <a:lnT>
                      <a:noFill/>
                    </a:lnT>
                    <a:lnB>
                      <a:noFill/>
                    </a:lnB>
                    <a:solidFill>
                      <a:srgbClr val="305496"/>
                    </a:solidFill>
                  </a:tcPr>
                </a:tc>
                <a:tc>
                  <a:txBody>
                    <a:bodyPr/>
                    <a:lstStyle/>
                    <a:p>
                      <a:pPr algn="r" fontAlgn="b"/>
                      <a:r>
                        <a:rPr lang="en-GB" sz="1200" b="0" i="0" u="none" strike="noStrike">
                          <a:solidFill>
                            <a:srgbClr val="000000"/>
                          </a:solidFill>
                          <a:effectLst/>
                          <a:latin typeface="Calibri" panose="020F0502020204030204" pitchFamily="34" charset="0"/>
                        </a:rPr>
                        <a:t>320993</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7760700</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4.14</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457975</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7897682</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dirty="0">
                          <a:solidFill>
                            <a:srgbClr val="000000"/>
                          </a:solidFill>
                          <a:effectLst/>
                          <a:latin typeface="Calibri" panose="020F0502020204030204" pitchFamily="34" charset="0"/>
                        </a:rPr>
                        <a:t>5.80</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1.77 </a:t>
                      </a:r>
                    </a:p>
                  </a:txBody>
                  <a:tcPr marL="2904" marR="2904" marT="2904" marB="0" anchor="b">
                    <a:lnL>
                      <a:noFill/>
                    </a:lnL>
                    <a:lnR>
                      <a:noFill/>
                    </a:lnR>
                    <a:lnT>
                      <a:noFill/>
                    </a:lnT>
                    <a:lnB>
                      <a:noFill/>
                    </a:lnB>
                    <a:solidFill>
                      <a:srgbClr val="BDD7EE"/>
                    </a:solidFill>
                  </a:tcPr>
                </a:tc>
                <a:tc>
                  <a:txBody>
                    <a:bodyPr/>
                    <a:lstStyle/>
                    <a:p>
                      <a:pPr algn="r" fontAlgn="b"/>
                      <a:r>
                        <a:rPr lang="en-GB" sz="1200" b="0" i="0" u="none" strike="noStrike">
                          <a:solidFill>
                            <a:srgbClr val="000000"/>
                          </a:solidFill>
                          <a:effectLst/>
                          <a:latin typeface="Calibri" panose="020F0502020204030204" pitchFamily="34" charset="0"/>
                        </a:rPr>
                        <a:t>7439706.63</a:t>
                      </a:r>
                    </a:p>
                  </a:txBody>
                  <a:tcPr marL="2904" marR="2904" marT="2904" marB="0" anchor="b">
                    <a:lnL>
                      <a:noFill/>
                    </a:lnL>
                    <a:lnR>
                      <a:noFill/>
                    </a:lnR>
                    <a:lnT>
                      <a:noFill/>
                    </a:lnT>
                    <a:lnB>
                      <a:noFill/>
                    </a:lnB>
                    <a:solidFill>
                      <a:srgbClr val="92D050"/>
                    </a:solidFill>
                  </a:tcPr>
                </a:tc>
                <a:tc>
                  <a:txBody>
                    <a:bodyPr/>
                    <a:lstStyle/>
                    <a:p>
                      <a:pPr algn="r" fontAlgn="b"/>
                      <a:r>
                        <a:rPr lang="en-GB" sz="1200" b="0" i="0" u="none" strike="noStrike">
                          <a:solidFill>
                            <a:srgbClr val="000000"/>
                          </a:solidFill>
                          <a:effectLst/>
                          <a:latin typeface="Calibri" panose="020F0502020204030204" pitchFamily="34" charset="0"/>
                        </a:rPr>
                        <a:t>5.8</a:t>
                      </a:r>
                    </a:p>
                  </a:txBody>
                  <a:tcPr marL="2904" marR="2904" marT="2904" marB="0" anchor="b">
                    <a:lnL>
                      <a:noFill/>
                    </a:lnL>
                    <a:lnR>
                      <a:noFill/>
                    </a:lnR>
                    <a:lnT>
                      <a:noFill/>
                    </a:lnT>
                    <a:lnB>
                      <a:noFill/>
                    </a:lnB>
                    <a:solidFill>
                      <a:srgbClr val="FFC000"/>
                    </a:solidFill>
                  </a:tcPr>
                </a:tc>
                <a:tc>
                  <a:txBody>
                    <a:bodyPr/>
                    <a:lstStyle/>
                    <a:p>
                      <a:pPr algn="r" fontAlgn="b"/>
                      <a:r>
                        <a:rPr lang="en-GB" sz="1200" b="0" i="0" u="none" strike="noStrike" dirty="0">
                          <a:solidFill>
                            <a:srgbClr val="FF0000"/>
                          </a:solidFill>
                          <a:effectLst/>
                          <a:latin typeface="Calibri" panose="020F0502020204030204" pitchFamily="34" charset="0"/>
                        </a:rPr>
                        <a:t>-4.03 </a:t>
                      </a:r>
                    </a:p>
                  </a:txBody>
                  <a:tcPr marL="2904" marR="2904" marT="2904" marB="0" anchor="b">
                    <a:lnL>
                      <a:noFill/>
                    </a:lnL>
                    <a:lnR>
                      <a:noFill/>
                    </a:lnR>
                    <a:lnT>
                      <a:noFill/>
                    </a:lnT>
                    <a:lnB>
                      <a:noFill/>
                    </a:lnB>
                  </a:tcPr>
                </a:tc>
                <a:extLst>
                  <a:ext uri="{0D108BD9-81ED-4DB2-BD59-A6C34878D82A}">
                    <a16:rowId xmlns:a16="http://schemas.microsoft.com/office/drawing/2014/main" val="2913993877"/>
                  </a:ext>
                </a:extLst>
              </a:tr>
              <a:tr h="84202">
                <a:tc>
                  <a:txBody>
                    <a:bodyPr/>
                    <a:lstStyle/>
                    <a:p>
                      <a:pPr algn="l" fontAlgn="ctr"/>
                      <a:r>
                        <a:rPr lang="en-GB" sz="1200" b="0" i="0" u="none" strike="noStrike">
                          <a:solidFill>
                            <a:srgbClr val="F2F2F2"/>
                          </a:solidFill>
                          <a:effectLst/>
                          <a:latin typeface="Calibri" panose="020F0502020204030204" pitchFamily="34" charset="0"/>
                        </a:rPr>
                        <a:t>Eastern Cape</a:t>
                      </a:r>
                    </a:p>
                  </a:txBody>
                  <a:tcPr marL="2904" marR="2904" marT="2904" marB="0" anchor="ctr">
                    <a:lnL>
                      <a:noFill/>
                    </a:lnL>
                    <a:lnR>
                      <a:noFill/>
                    </a:lnR>
                    <a:lnT>
                      <a:noFill/>
                    </a:lnT>
                    <a:lnB>
                      <a:noFill/>
                    </a:lnB>
                    <a:solidFill>
                      <a:srgbClr val="305496"/>
                    </a:solidFill>
                  </a:tcPr>
                </a:tc>
                <a:tc>
                  <a:txBody>
                    <a:bodyPr/>
                    <a:lstStyle/>
                    <a:p>
                      <a:pPr algn="r" fontAlgn="b"/>
                      <a:r>
                        <a:rPr lang="en-GB" sz="1200" b="0" i="0" u="none" strike="noStrike">
                          <a:solidFill>
                            <a:srgbClr val="000000"/>
                          </a:solidFill>
                          <a:effectLst/>
                          <a:latin typeface="Calibri" panose="020F0502020204030204" pitchFamily="34" charset="0"/>
                        </a:rPr>
                        <a:t>596416</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13120974</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dirty="0">
                          <a:solidFill>
                            <a:srgbClr val="000000"/>
                          </a:solidFill>
                          <a:effectLst/>
                          <a:latin typeface="Calibri" panose="020F0502020204030204" pitchFamily="34" charset="0"/>
                        </a:rPr>
                        <a:t>4.55</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1562352</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14086910</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11.09</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7.36 </a:t>
                      </a:r>
                    </a:p>
                  </a:txBody>
                  <a:tcPr marL="2904" marR="2904" marT="2904" marB="0" anchor="b">
                    <a:lnL>
                      <a:noFill/>
                    </a:lnL>
                    <a:lnR>
                      <a:noFill/>
                    </a:lnR>
                    <a:lnT>
                      <a:noFill/>
                    </a:lnT>
                    <a:lnB>
                      <a:noFill/>
                    </a:lnB>
                    <a:solidFill>
                      <a:srgbClr val="BDD7EE"/>
                    </a:solidFill>
                  </a:tcPr>
                </a:tc>
                <a:tc>
                  <a:txBody>
                    <a:bodyPr/>
                    <a:lstStyle/>
                    <a:p>
                      <a:pPr algn="r" fontAlgn="b"/>
                      <a:r>
                        <a:rPr lang="en-GB" sz="1200" b="0" i="0" u="none" strike="noStrike">
                          <a:solidFill>
                            <a:srgbClr val="000000"/>
                          </a:solidFill>
                          <a:effectLst/>
                          <a:latin typeface="Calibri" panose="020F0502020204030204" pitchFamily="34" charset="0"/>
                        </a:rPr>
                        <a:t>12524557.23</a:t>
                      </a:r>
                    </a:p>
                  </a:txBody>
                  <a:tcPr marL="2904" marR="2904" marT="2904" marB="0" anchor="b">
                    <a:lnL>
                      <a:noFill/>
                    </a:lnL>
                    <a:lnR>
                      <a:noFill/>
                    </a:lnR>
                    <a:lnT>
                      <a:noFill/>
                    </a:lnT>
                    <a:lnB>
                      <a:noFill/>
                    </a:lnB>
                    <a:solidFill>
                      <a:srgbClr val="92D050"/>
                    </a:solidFill>
                  </a:tcPr>
                </a:tc>
                <a:tc>
                  <a:txBody>
                    <a:bodyPr/>
                    <a:lstStyle/>
                    <a:p>
                      <a:pPr algn="r" fontAlgn="b"/>
                      <a:r>
                        <a:rPr lang="en-GB" sz="1200" b="0" i="0" u="none" strike="noStrike">
                          <a:solidFill>
                            <a:srgbClr val="000000"/>
                          </a:solidFill>
                          <a:effectLst/>
                          <a:latin typeface="Calibri" panose="020F0502020204030204" pitchFamily="34" charset="0"/>
                        </a:rPr>
                        <a:t>11.1</a:t>
                      </a:r>
                    </a:p>
                  </a:txBody>
                  <a:tcPr marL="2904" marR="2904" marT="2904" marB="0" anchor="b">
                    <a:lnL>
                      <a:noFill/>
                    </a:lnL>
                    <a:lnR>
                      <a:noFill/>
                    </a:lnR>
                    <a:lnT>
                      <a:noFill/>
                    </a:lnT>
                    <a:lnB>
                      <a:noFill/>
                    </a:lnB>
                    <a:solidFill>
                      <a:srgbClr val="FFC000"/>
                    </a:solidFill>
                  </a:tcPr>
                </a:tc>
                <a:tc>
                  <a:txBody>
                    <a:bodyPr/>
                    <a:lstStyle/>
                    <a:p>
                      <a:pPr algn="r" fontAlgn="b"/>
                      <a:r>
                        <a:rPr lang="en-GB" sz="1200" b="0" i="0" u="none" strike="noStrike" dirty="0">
                          <a:solidFill>
                            <a:srgbClr val="FF0000"/>
                          </a:solidFill>
                          <a:effectLst/>
                          <a:latin typeface="Calibri" panose="020F0502020204030204" pitchFamily="34" charset="0"/>
                        </a:rPr>
                        <a:t>-3.73 </a:t>
                      </a:r>
                    </a:p>
                  </a:txBody>
                  <a:tcPr marL="2904" marR="2904" marT="2904" marB="0" anchor="b">
                    <a:lnL>
                      <a:noFill/>
                    </a:lnL>
                    <a:lnR>
                      <a:noFill/>
                    </a:lnR>
                    <a:lnT>
                      <a:noFill/>
                    </a:lnT>
                    <a:lnB>
                      <a:noFill/>
                    </a:lnB>
                  </a:tcPr>
                </a:tc>
                <a:extLst>
                  <a:ext uri="{0D108BD9-81ED-4DB2-BD59-A6C34878D82A}">
                    <a16:rowId xmlns:a16="http://schemas.microsoft.com/office/drawing/2014/main" val="2661158220"/>
                  </a:ext>
                </a:extLst>
              </a:tr>
              <a:tr h="84202">
                <a:tc>
                  <a:txBody>
                    <a:bodyPr/>
                    <a:lstStyle/>
                    <a:p>
                      <a:pPr algn="l" fontAlgn="ctr"/>
                      <a:r>
                        <a:rPr lang="en-GB" sz="1200" b="0" i="0" u="none" strike="noStrike">
                          <a:solidFill>
                            <a:srgbClr val="F2F2F2"/>
                          </a:solidFill>
                          <a:effectLst/>
                          <a:latin typeface="Calibri" panose="020F0502020204030204" pitchFamily="34" charset="0"/>
                        </a:rPr>
                        <a:t>Northern Cape</a:t>
                      </a:r>
                    </a:p>
                  </a:txBody>
                  <a:tcPr marL="2904" marR="2904" marT="2904" marB="0" anchor="ctr">
                    <a:lnL>
                      <a:noFill/>
                    </a:lnL>
                    <a:lnR>
                      <a:noFill/>
                    </a:lnR>
                    <a:lnT>
                      <a:noFill/>
                    </a:lnT>
                    <a:lnB>
                      <a:noFill/>
                    </a:lnB>
                    <a:solidFill>
                      <a:srgbClr val="305496"/>
                    </a:solidFill>
                  </a:tcPr>
                </a:tc>
                <a:tc>
                  <a:txBody>
                    <a:bodyPr/>
                    <a:lstStyle/>
                    <a:p>
                      <a:pPr algn="r" fontAlgn="b"/>
                      <a:r>
                        <a:rPr lang="en-GB" sz="1200" b="0" i="0" u="none" strike="noStrike">
                          <a:solidFill>
                            <a:srgbClr val="000000"/>
                          </a:solidFill>
                          <a:effectLst/>
                          <a:latin typeface="Calibri" panose="020F0502020204030204" pitchFamily="34" charset="0"/>
                        </a:rPr>
                        <a:t>934448</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27590055</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3.39</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5995633</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32651241</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a:solidFill>
                            <a:srgbClr val="000000"/>
                          </a:solidFill>
                          <a:effectLst/>
                          <a:latin typeface="Calibri" panose="020F0502020204030204" pitchFamily="34" charset="0"/>
                        </a:rPr>
                        <a:t>18.36</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a:solidFill>
                            <a:srgbClr val="000000"/>
                          </a:solidFill>
                          <a:effectLst/>
                          <a:latin typeface="Calibri" panose="020F0502020204030204" pitchFamily="34" charset="0"/>
                        </a:rPr>
                        <a:t>18.34 </a:t>
                      </a:r>
                    </a:p>
                  </a:txBody>
                  <a:tcPr marL="2904" marR="2904" marT="2904" marB="0" anchor="b">
                    <a:lnL>
                      <a:noFill/>
                    </a:lnL>
                    <a:lnR>
                      <a:noFill/>
                    </a:lnR>
                    <a:lnT>
                      <a:noFill/>
                    </a:lnT>
                    <a:lnB>
                      <a:noFill/>
                    </a:lnB>
                    <a:solidFill>
                      <a:srgbClr val="BDD7EE"/>
                    </a:solidFill>
                  </a:tcPr>
                </a:tc>
                <a:tc>
                  <a:txBody>
                    <a:bodyPr/>
                    <a:lstStyle/>
                    <a:p>
                      <a:pPr algn="r" fontAlgn="b"/>
                      <a:r>
                        <a:rPr lang="en-GB" sz="1200" b="0" i="0" u="none" strike="noStrike">
                          <a:solidFill>
                            <a:srgbClr val="000000"/>
                          </a:solidFill>
                          <a:effectLst/>
                          <a:latin typeface="Calibri" panose="020F0502020204030204" pitchFamily="34" charset="0"/>
                        </a:rPr>
                        <a:t>26655607.41</a:t>
                      </a:r>
                    </a:p>
                  </a:txBody>
                  <a:tcPr marL="2904" marR="2904" marT="2904" marB="0" anchor="b">
                    <a:lnL>
                      <a:noFill/>
                    </a:lnL>
                    <a:lnR>
                      <a:noFill/>
                    </a:lnR>
                    <a:lnT>
                      <a:noFill/>
                    </a:lnT>
                    <a:lnB>
                      <a:noFill/>
                    </a:lnB>
                    <a:solidFill>
                      <a:srgbClr val="92D050"/>
                    </a:solidFill>
                  </a:tcPr>
                </a:tc>
                <a:tc>
                  <a:txBody>
                    <a:bodyPr/>
                    <a:lstStyle/>
                    <a:p>
                      <a:pPr algn="r" fontAlgn="b"/>
                      <a:r>
                        <a:rPr lang="en-GB" sz="1200" b="0" i="0" u="none" strike="noStrike">
                          <a:solidFill>
                            <a:srgbClr val="000000"/>
                          </a:solidFill>
                          <a:effectLst/>
                          <a:latin typeface="Calibri" panose="020F0502020204030204" pitchFamily="34" charset="0"/>
                        </a:rPr>
                        <a:t>18.4</a:t>
                      </a:r>
                    </a:p>
                  </a:txBody>
                  <a:tcPr marL="2904" marR="2904" marT="2904" marB="0" anchor="b">
                    <a:lnL>
                      <a:noFill/>
                    </a:lnL>
                    <a:lnR>
                      <a:noFill/>
                    </a:lnR>
                    <a:lnT>
                      <a:noFill/>
                    </a:lnT>
                    <a:lnB>
                      <a:noFill/>
                    </a:lnB>
                    <a:solidFill>
                      <a:srgbClr val="FFC000"/>
                    </a:solidFill>
                  </a:tcPr>
                </a:tc>
                <a:tc>
                  <a:txBody>
                    <a:bodyPr/>
                    <a:lstStyle/>
                    <a:p>
                      <a:pPr algn="r" fontAlgn="b"/>
                      <a:r>
                        <a:rPr lang="en-GB" sz="1200" b="0" i="0" u="none" strike="noStrike" dirty="0">
                          <a:solidFill>
                            <a:srgbClr val="FF0000"/>
                          </a:solidFill>
                          <a:effectLst/>
                          <a:latin typeface="Calibri" panose="020F0502020204030204" pitchFamily="34" charset="0"/>
                        </a:rPr>
                        <a:t>-0.02 </a:t>
                      </a:r>
                    </a:p>
                  </a:txBody>
                  <a:tcPr marL="2904" marR="2904" marT="2904" marB="0" anchor="b">
                    <a:lnL>
                      <a:noFill/>
                    </a:lnL>
                    <a:lnR>
                      <a:noFill/>
                    </a:lnR>
                    <a:lnT>
                      <a:noFill/>
                    </a:lnT>
                    <a:lnB>
                      <a:noFill/>
                    </a:lnB>
                  </a:tcPr>
                </a:tc>
                <a:extLst>
                  <a:ext uri="{0D108BD9-81ED-4DB2-BD59-A6C34878D82A}">
                    <a16:rowId xmlns:a16="http://schemas.microsoft.com/office/drawing/2014/main" val="899772730"/>
                  </a:ext>
                </a:extLst>
              </a:tr>
              <a:tr h="84202">
                <a:tc>
                  <a:txBody>
                    <a:bodyPr/>
                    <a:lstStyle/>
                    <a:p>
                      <a:pPr algn="l" fontAlgn="ctr"/>
                      <a:r>
                        <a:rPr lang="en-GB" sz="1200" b="0" i="0" u="none" strike="noStrike" dirty="0">
                          <a:solidFill>
                            <a:srgbClr val="F2F2F2"/>
                          </a:solidFill>
                          <a:effectLst/>
                          <a:latin typeface="Calibri" panose="020F0502020204030204" pitchFamily="34" charset="0"/>
                        </a:rPr>
                        <a:t>Western Cape</a:t>
                      </a:r>
                    </a:p>
                  </a:txBody>
                  <a:tcPr marL="2904" marR="2904" marT="2904" marB="0" anchor="ctr">
                    <a:lnL>
                      <a:noFill/>
                    </a:lnL>
                    <a:lnR>
                      <a:noFill/>
                    </a:lnR>
                    <a:lnT>
                      <a:noFill/>
                    </a:lnT>
                    <a:lnB>
                      <a:noFill/>
                    </a:lnB>
                    <a:solidFill>
                      <a:srgbClr val="305496"/>
                    </a:solidFill>
                  </a:tcPr>
                </a:tc>
                <a:tc>
                  <a:txBody>
                    <a:bodyPr/>
                    <a:lstStyle/>
                    <a:p>
                      <a:pPr algn="r" fontAlgn="b"/>
                      <a:r>
                        <a:rPr lang="en-GB" sz="1200" b="0" i="0" u="none" strike="noStrike" dirty="0">
                          <a:solidFill>
                            <a:srgbClr val="000000"/>
                          </a:solidFill>
                          <a:effectLst/>
                          <a:latin typeface="Calibri" panose="020F0502020204030204" pitchFamily="34" charset="0"/>
                        </a:rPr>
                        <a:t>861043</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8062607</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dirty="0">
                          <a:solidFill>
                            <a:srgbClr val="000000"/>
                          </a:solidFill>
                          <a:effectLst/>
                          <a:latin typeface="Calibri" panose="020F0502020204030204" pitchFamily="34" charset="0"/>
                        </a:rPr>
                        <a:t>10.68</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1823160</a:t>
                      </a:r>
                    </a:p>
                  </a:txBody>
                  <a:tcPr marL="2904" marR="2904" marT="2904" marB="0" anchor="b">
                    <a:lnL>
                      <a:noFill/>
                    </a:lnL>
                    <a:lnR>
                      <a:noFill/>
                    </a:lnR>
                    <a:lnT>
                      <a:noFill/>
                    </a:lnT>
                    <a:lnB>
                      <a:noFill/>
                    </a:lnB>
                  </a:tcPr>
                </a:tc>
                <a:tc>
                  <a:txBody>
                    <a:bodyPr/>
                    <a:lstStyle/>
                    <a:p>
                      <a:pPr algn="r" fontAlgn="b"/>
                      <a:r>
                        <a:rPr lang="en-GB" sz="1200" b="0" i="0" u="none" strike="noStrike" dirty="0">
                          <a:solidFill>
                            <a:srgbClr val="000000"/>
                          </a:solidFill>
                          <a:effectLst/>
                          <a:latin typeface="Calibri" panose="020F0502020204030204" pitchFamily="34" charset="0"/>
                        </a:rPr>
                        <a:t>9024724</a:t>
                      </a:r>
                    </a:p>
                  </a:txBody>
                  <a:tcPr marL="2904" marR="2904" marT="2904" marB="0" anchor="b">
                    <a:lnL>
                      <a:noFill/>
                    </a:lnL>
                    <a:lnR>
                      <a:noFill/>
                    </a:lnR>
                    <a:lnT>
                      <a:noFill/>
                    </a:lnT>
                    <a:lnB>
                      <a:noFill/>
                    </a:lnB>
                    <a:solidFill>
                      <a:schemeClr val="bg1"/>
                    </a:solidFill>
                  </a:tcPr>
                </a:tc>
                <a:tc>
                  <a:txBody>
                    <a:bodyPr/>
                    <a:lstStyle/>
                    <a:p>
                      <a:pPr algn="r" fontAlgn="b"/>
                      <a:r>
                        <a:rPr lang="en-GB" sz="1200" b="0" i="0" u="none" strike="noStrike" dirty="0">
                          <a:solidFill>
                            <a:srgbClr val="000000"/>
                          </a:solidFill>
                          <a:effectLst/>
                          <a:latin typeface="Calibri" panose="020F0502020204030204" pitchFamily="34" charset="0"/>
                        </a:rPr>
                        <a:t>20.20</a:t>
                      </a:r>
                    </a:p>
                  </a:txBody>
                  <a:tcPr marL="2904" marR="2904" marT="2904" marB="0" anchor="b">
                    <a:lnL>
                      <a:noFill/>
                    </a:lnL>
                    <a:lnR>
                      <a:noFill/>
                    </a:lnR>
                    <a:lnT>
                      <a:noFill/>
                    </a:lnT>
                    <a:lnB>
                      <a:noFill/>
                    </a:lnB>
                    <a:solidFill>
                      <a:srgbClr val="D9D9D9"/>
                    </a:solidFill>
                  </a:tcPr>
                </a:tc>
                <a:tc>
                  <a:txBody>
                    <a:bodyPr/>
                    <a:lstStyle/>
                    <a:p>
                      <a:pPr algn="r" fontAlgn="b"/>
                      <a:r>
                        <a:rPr lang="en-GB" sz="1200" b="0" i="0" u="none" strike="noStrike" dirty="0">
                          <a:solidFill>
                            <a:srgbClr val="000000"/>
                          </a:solidFill>
                          <a:effectLst/>
                          <a:latin typeface="Calibri" panose="020F0502020204030204" pitchFamily="34" charset="0"/>
                        </a:rPr>
                        <a:t>11.93 </a:t>
                      </a:r>
                    </a:p>
                  </a:txBody>
                  <a:tcPr marL="2904" marR="2904" marT="2904" marB="0" anchor="b">
                    <a:lnL>
                      <a:noFill/>
                    </a:lnL>
                    <a:lnR>
                      <a:noFill/>
                    </a:lnR>
                    <a:lnT>
                      <a:noFill/>
                    </a:lnT>
                    <a:lnB>
                      <a:noFill/>
                    </a:lnB>
                    <a:solidFill>
                      <a:srgbClr val="BDD7EE"/>
                    </a:solidFill>
                  </a:tcPr>
                </a:tc>
                <a:tc>
                  <a:txBody>
                    <a:bodyPr/>
                    <a:lstStyle/>
                    <a:p>
                      <a:pPr algn="r" fontAlgn="b"/>
                      <a:r>
                        <a:rPr lang="en-GB" sz="1200" b="0" i="0" u="none" strike="noStrike" dirty="0">
                          <a:solidFill>
                            <a:srgbClr val="000000"/>
                          </a:solidFill>
                          <a:effectLst/>
                          <a:latin typeface="Calibri" panose="020F0502020204030204" pitchFamily="34" charset="0"/>
                        </a:rPr>
                        <a:t>7201563.93</a:t>
                      </a:r>
                    </a:p>
                  </a:txBody>
                  <a:tcPr marL="2904" marR="2904" marT="2904" marB="0" anchor="b">
                    <a:lnL>
                      <a:noFill/>
                    </a:lnL>
                    <a:lnR>
                      <a:noFill/>
                    </a:lnR>
                    <a:lnT>
                      <a:noFill/>
                    </a:lnT>
                    <a:lnB>
                      <a:noFill/>
                    </a:lnB>
                    <a:solidFill>
                      <a:srgbClr val="92D050"/>
                    </a:solidFill>
                  </a:tcPr>
                </a:tc>
                <a:tc>
                  <a:txBody>
                    <a:bodyPr/>
                    <a:lstStyle/>
                    <a:p>
                      <a:pPr algn="r" fontAlgn="b"/>
                      <a:r>
                        <a:rPr lang="en-GB" sz="1200" b="0" i="0" u="none" strike="noStrike" dirty="0">
                          <a:solidFill>
                            <a:srgbClr val="000000"/>
                          </a:solidFill>
                          <a:effectLst/>
                          <a:latin typeface="Calibri" panose="020F0502020204030204" pitchFamily="34" charset="0"/>
                        </a:rPr>
                        <a:t>20.2</a:t>
                      </a:r>
                    </a:p>
                  </a:txBody>
                  <a:tcPr marL="2904" marR="2904" marT="2904" marB="0" anchor="b">
                    <a:lnL>
                      <a:noFill/>
                    </a:lnL>
                    <a:lnR>
                      <a:noFill/>
                    </a:lnR>
                    <a:lnT>
                      <a:noFill/>
                    </a:lnT>
                    <a:lnB>
                      <a:noFill/>
                    </a:lnB>
                    <a:solidFill>
                      <a:srgbClr val="FFC000"/>
                    </a:solidFill>
                  </a:tcPr>
                </a:tc>
                <a:tc>
                  <a:txBody>
                    <a:bodyPr/>
                    <a:lstStyle/>
                    <a:p>
                      <a:pPr algn="r" fontAlgn="b"/>
                      <a:r>
                        <a:rPr lang="en-GB" sz="1200" b="0" i="0" u="none" strike="noStrike" dirty="0">
                          <a:solidFill>
                            <a:srgbClr val="FF0000"/>
                          </a:solidFill>
                          <a:effectLst/>
                          <a:latin typeface="Calibri" panose="020F0502020204030204" pitchFamily="34" charset="0"/>
                        </a:rPr>
                        <a:t>-8.27 </a:t>
                      </a:r>
                    </a:p>
                  </a:txBody>
                  <a:tcPr marL="2904" marR="2904" marT="2904" marB="0" anchor="b">
                    <a:lnL>
                      <a:noFill/>
                    </a:lnL>
                    <a:lnR>
                      <a:noFill/>
                    </a:lnR>
                    <a:lnT>
                      <a:noFill/>
                    </a:lnT>
                    <a:lnB>
                      <a:noFill/>
                    </a:lnB>
                  </a:tcPr>
                </a:tc>
                <a:extLst>
                  <a:ext uri="{0D108BD9-81ED-4DB2-BD59-A6C34878D82A}">
                    <a16:rowId xmlns:a16="http://schemas.microsoft.com/office/drawing/2014/main" val="2795026119"/>
                  </a:ext>
                </a:extLst>
              </a:tr>
            </a:tbl>
          </a:graphicData>
        </a:graphic>
      </p:graphicFrame>
    </p:spTree>
    <p:extLst>
      <p:ext uri="{BB962C8B-B14F-4D97-AF65-F5344CB8AC3E}">
        <p14:creationId xmlns:p14="http://schemas.microsoft.com/office/powerpoint/2010/main" val="219900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EE6D-C032-0C3B-1A5D-750D79B9ED2A}"/>
              </a:ext>
            </a:extLst>
          </p:cNvPr>
          <p:cNvSpPr>
            <a:spLocks noGrp="1"/>
          </p:cNvSpPr>
          <p:nvPr>
            <p:ph type="title"/>
          </p:nvPr>
        </p:nvSpPr>
        <p:spPr/>
        <p:txBody>
          <a:bodyPr/>
          <a:lstStyle/>
          <a:p>
            <a:r>
              <a:rPr lang="en-GB" dirty="0">
                <a:solidFill>
                  <a:schemeClr val="bg1"/>
                </a:solidFill>
              </a:rPr>
              <a:t>Context (Where did it go / does it come from</a:t>
            </a:r>
            <a:r>
              <a:rPr lang="en-GB" dirty="0"/>
              <a:t>)</a:t>
            </a:r>
          </a:p>
        </p:txBody>
      </p:sp>
      <p:sp>
        <p:nvSpPr>
          <p:cNvPr id="7" name="Content Placeholder 6">
            <a:extLst>
              <a:ext uri="{FF2B5EF4-FFF2-40B4-BE49-F238E27FC236}">
                <a16:creationId xmlns:a16="http://schemas.microsoft.com/office/drawing/2014/main" id="{4EFCA063-29BE-11B9-211B-A735E01FEB21}"/>
              </a:ext>
            </a:extLst>
          </p:cNvPr>
          <p:cNvSpPr>
            <a:spLocks noGrp="1"/>
          </p:cNvSpPr>
          <p:nvPr>
            <p:ph idx="1"/>
          </p:nvPr>
        </p:nvSpPr>
        <p:spPr/>
        <p:txBody>
          <a:bodyPr/>
          <a:lstStyle/>
          <a:p>
            <a:r>
              <a:rPr lang="en-GB" dirty="0"/>
              <a:t>Looking specifically at percentage change in Gauteng, data from 1990 to 2020.</a:t>
            </a:r>
          </a:p>
          <a:p>
            <a:r>
              <a:rPr lang="en-GB" dirty="0"/>
              <a:t>Different pressures in different municipalities.</a:t>
            </a:r>
          </a:p>
          <a:p>
            <a:r>
              <a:rPr lang="en-GB" dirty="0"/>
              <a:t>The data supports what we inherently know about change.</a:t>
            </a:r>
          </a:p>
          <a:p>
            <a:endParaRPr lang="en-GB" dirty="0"/>
          </a:p>
        </p:txBody>
      </p:sp>
      <p:graphicFrame>
        <p:nvGraphicFramePr>
          <p:cNvPr id="9" name="Table 8">
            <a:extLst>
              <a:ext uri="{FF2B5EF4-FFF2-40B4-BE49-F238E27FC236}">
                <a16:creationId xmlns:a16="http://schemas.microsoft.com/office/drawing/2014/main" id="{F80BDB99-C7D8-5D80-2E38-8C0F25C8B832}"/>
              </a:ext>
            </a:extLst>
          </p:cNvPr>
          <p:cNvGraphicFramePr>
            <a:graphicFrameLocks noGrp="1"/>
          </p:cNvGraphicFramePr>
          <p:nvPr/>
        </p:nvGraphicFramePr>
        <p:xfrm>
          <a:off x="2935920" y="5000042"/>
          <a:ext cx="6320155" cy="1631001"/>
        </p:xfrm>
        <a:graphic>
          <a:graphicData uri="http://schemas.openxmlformats.org/drawingml/2006/table">
            <a:tbl>
              <a:tblPr firstRow="1" firstCol="1" bandRow="1">
                <a:tableStyleId>{5C22544A-7EE6-4342-B048-85BDC9FD1C3A}</a:tableStyleId>
              </a:tblPr>
              <a:tblGrid>
                <a:gridCol w="1707515">
                  <a:extLst>
                    <a:ext uri="{9D8B030D-6E8A-4147-A177-3AD203B41FA5}">
                      <a16:colId xmlns:a16="http://schemas.microsoft.com/office/drawing/2014/main" val="4054479916"/>
                    </a:ext>
                  </a:extLst>
                </a:gridCol>
                <a:gridCol w="1012190">
                  <a:extLst>
                    <a:ext uri="{9D8B030D-6E8A-4147-A177-3AD203B41FA5}">
                      <a16:colId xmlns:a16="http://schemas.microsoft.com/office/drawing/2014/main" val="955690051"/>
                    </a:ext>
                  </a:extLst>
                </a:gridCol>
                <a:gridCol w="989965">
                  <a:extLst>
                    <a:ext uri="{9D8B030D-6E8A-4147-A177-3AD203B41FA5}">
                      <a16:colId xmlns:a16="http://schemas.microsoft.com/office/drawing/2014/main" val="2644369303"/>
                    </a:ext>
                  </a:extLst>
                </a:gridCol>
                <a:gridCol w="810260">
                  <a:extLst>
                    <a:ext uri="{9D8B030D-6E8A-4147-A177-3AD203B41FA5}">
                      <a16:colId xmlns:a16="http://schemas.microsoft.com/office/drawing/2014/main" val="34077064"/>
                    </a:ext>
                  </a:extLst>
                </a:gridCol>
                <a:gridCol w="900430">
                  <a:extLst>
                    <a:ext uri="{9D8B030D-6E8A-4147-A177-3AD203B41FA5}">
                      <a16:colId xmlns:a16="http://schemas.microsoft.com/office/drawing/2014/main" val="303987924"/>
                    </a:ext>
                  </a:extLst>
                </a:gridCol>
                <a:gridCol w="899795">
                  <a:extLst>
                    <a:ext uri="{9D8B030D-6E8A-4147-A177-3AD203B41FA5}">
                      <a16:colId xmlns:a16="http://schemas.microsoft.com/office/drawing/2014/main" val="2242058371"/>
                    </a:ext>
                  </a:extLst>
                </a:gridCol>
              </a:tblGrid>
              <a:tr h="190500">
                <a:tc>
                  <a:txBody>
                    <a:bodyPr/>
                    <a:lstStyle/>
                    <a:p>
                      <a:pPr algn="l">
                        <a:lnSpc>
                          <a:spcPct val="150000"/>
                        </a:lnSpc>
                      </a:pPr>
                      <a:r>
                        <a:rPr lang="en-GB" sz="1000" kern="100" dirty="0">
                          <a:effectLst/>
                        </a:rPr>
                        <a:t> </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noFill/>
                  </a:tcPr>
                </a:tc>
                <a:tc>
                  <a:txBody>
                    <a:bodyPr/>
                    <a:lstStyle/>
                    <a:p>
                      <a:pPr algn="r">
                        <a:lnSpc>
                          <a:spcPct val="150000"/>
                        </a:lnSpc>
                      </a:pPr>
                      <a:r>
                        <a:rPr lang="en-GB" sz="1000" kern="100" dirty="0">
                          <a:effectLst/>
                        </a:rPr>
                        <a:t> </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r">
                        <a:lnSpc>
                          <a:spcPct val="150000"/>
                        </a:lnSpc>
                      </a:pPr>
                      <a:r>
                        <a:rPr lang="en-GB" sz="1000" kern="100" dirty="0">
                          <a:effectLst/>
                        </a:rPr>
                        <a:t> </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r">
                        <a:lnSpc>
                          <a:spcPct val="150000"/>
                        </a:lnSpc>
                      </a:pPr>
                      <a:r>
                        <a:rPr lang="en-GB" sz="1000" kern="100" dirty="0">
                          <a:effectLst/>
                        </a:rPr>
                        <a:t> </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r">
                        <a:lnSpc>
                          <a:spcPct val="150000"/>
                        </a:lnSpc>
                      </a:pPr>
                      <a:r>
                        <a:rPr lang="en-GB" sz="1000" kern="100" dirty="0">
                          <a:effectLst/>
                        </a:rPr>
                        <a:t> </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r">
                        <a:lnSpc>
                          <a:spcPct val="150000"/>
                        </a:lnSpc>
                      </a:pPr>
                      <a:r>
                        <a:rPr lang="en-GB" sz="1000" kern="100" dirty="0">
                          <a:effectLst/>
                        </a:rPr>
                        <a:t> </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809115661"/>
                  </a:ext>
                </a:extLst>
              </a:tr>
              <a:tr h="184150">
                <a:tc>
                  <a:txBody>
                    <a:bodyPr/>
                    <a:lstStyle/>
                    <a:p>
                      <a:pPr algn="l">
                        <a:lnSpc>
                          <a:spcPct val="150000"/>
                        </a:lnSpc>
                      </a:pPr>
                      <a:r>
                        <a:rPr lang="en-GB" sz="1000" kern="100" dirty="0">
                          <a:effectLst/>
                        </a:rPr>
                        <a:t>Not Natural to Natural (ha)</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kern="100" dirty="0">
                          <a:effectLst/>
                        </a:rPr>
                        <a:t>14624</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dirty="0">
                          <a:effectLst/>
                        </a:rPr>
                        <a:t>20956</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dirty="0">
                          <a:effectLst/>
                        </a:rPr>
                        <a:t>35285</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28040</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34124</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3403533"/>
                  </a:ext>
                </a:extLst>
              </a:tr>
              <a:tr h="184150">
                <a:tc>
                  <a:txBody>
                    <a:bodyPr/>
                    <a:lstStyle/>
                    <a:p>
                      <a:pPr marL="200025" algn="l">
                        <a:lnSpc>
                          <a:spcPct val="150000"/>
                        </a:lnSpc>
                      </a:pPr>
                      <a:r>
                        <a:rPr lang="en-GB" sz="1000" kern="100" dirty="0">
                          <a:effectLst/>
                        </a:rPr>
                        <a:t>% Agriculture</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b="1" kern="100" dirty="0">
                          <a:effectLst/>
                        </a:rPr>
                        <a:t>47.8</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algn="r">
                        <a:lnSpc>
                          <a:spcPct val="150000"/>
                        </a:lnSpc>
                      </a:pPr>
                      <a:r>
                        <a:rPr lang="en-GB" sz="1000" b="1" kern="100" dirty="0">
                          <a:effectLst/>
                        </a:rPr>
                        <a:t>52.5</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algn="r">
                        <a:lnSpc>
                          <a:spcPct val="150000"/>
                        </a:lnSpc>
                      </a:pPr>
                      <a:r>
                        <a:rPr lang="en-GB" sz="1000" b="1" kern="100" dirty="0">
                          <a:effectLst/>
                        </a:rPr>
                        <a:t>64.7</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algn="r">
                        <a:lnSpc>
                          <a:spcPct val="150000"/>
                        </a:lnSpc>
                      </a:pPr>
                      <a:r>
                        <a:rPr lang="en-GB" sz="1000" b="1" kern="100" dirty="0">
                          <a:effectLst/>
                        </a:rPr>
                        <a:t>84.5</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algn="r">
                        <a:lnSpc>
                          <a:spcPct val="150000"/>
                        </a:lnSpc>
                      </a:pPr>
                      <a:r>
                        <a:rPr lang="en-GB" sz="1000" b="1" kern="100" dirty="0">
                          <a:effectLst/>
                        </a:rPr>
                        <a:t>80.8</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extLst>
                  <a:ext uri="{0D108BD9-81ED-4DB2-BD59-A6C34878D82A}">
                    <a16:rowId xmlns:a16="http://schemas.microsoft.com/office/drawing/2014/main" val="2054243157"/>
                  </a:ext>
                </a:extLst>
              </a:tr>
              <a:tr h="184150">
                <a:tc>
                  <a:txBody>
                    <a:bodyPr/>
                    <a:lstStyle/>
                    <a:p>
                      <a:pPr marL="200025" algn="l">
                        <a:lnSpc>
                          <a:spcPct val="150000"/>
                        </a:lnSpc>
                      </a:pPr>
                      <a:r>
                        <a:rPr lang="en-GB" sz="1000" kern="100">
                          <a:effectLst/>
                        </a:rPr>
                        <a:t>% Mines</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kern="100">
                          <a:effectLst/>
                        </a:rPr>
                        <a:t>5.5</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15.6</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8.6</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4.2</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9.3</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0288576"/>
                  </a:ext>
                </a:extLst>
              </a:tr>
              <a:tr h="190500">
                <a:tc>
                  <a:txBody>
                    <a:bodyPr/>
                    <a:lstStyle/>
                    <a:p>
                      <a:pPr marL="200025" algn="l">
                        <a:lnSpc>
                          <a:spcPct val="150000"/>
                        </a:lnSpc>
                      </a:pPr>
                      <a:r>
                        <a:rPr lang="en-GB" sz="1000" kern="100">
                          <a:effectLst/>
                        </a:rPr>
                        <a:t>% Urban</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b="1" kern="100" dirty="0">
                          <a:effectLst/>
                        </a:rPr>
                        <a:t>46.6</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algn="r">
                        <a:lnSpc>
                          <a:spcPct val="150000"/>
                        </a:lnSpc>
                      </a:pPr>
                      <a:r>
                        <a:rPr lang="en-GB" sz="1000" kern="100">
                          <a:effectLst/>
                        </a:rPr>
                        <a:t>30.7</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26.4</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10.6</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9.2</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5147765"/>
                  </a:ext>
                </a:extLst>
              </a:tr>
              <a:tr h="184150">
                <a:tc>
                  <a:txBody>
                    <a:bodyPr/>
                    <a:lstStyle/>
                    <a:p>
                      <a:pPr marL="200025" algn="l">
                        <a:lnSpc>
                          <a:spcPct val="150000"/>
                        </a:lnSpc>
                      </a:pPr>
                      <a:r>
                        <a:rPr lang="en-GB" sz="1000" kern="100">
                          <a:effectLst/>
                        </a:rPr>
                        <a:t>% degraded land</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kern="100">
                          <a:effectLst/>
                        </a:rPr>
                        <a:t>0.2</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1.2</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dirty="0">
                          <a:effectLst/>
                        </a:rPr>
                        <a:t>0.3</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0.7</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0.8</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1868824"/>
                  </a:ext>
                </a:extLst>
              </a:tr>
              <a:tr h="184150">
                <a:tc>
                  <a:txBody>
                    <a:bodyPr/>
                    <a:lstStyle/>
                    <a:p>
                      <a:pPr marL="200025" algn="l">
                        <a:lnSpc>
                          <a:spcPct val="150000"/>
                        </a:lnSpc>
                      </a:pPr>
                      <a:r>
                        <a:rPr lang="en-GB" sz="1000" kern="100">
                          <a:effectLst/>
                        </a:rPr>
                        <a:t> </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kern="100">
                          <a:effectLst/>
                        </a:rPr>
                        <a:t>100</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100</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100</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100</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dirty="0">
                          <a:effectLst/>
                        </a:rPr>
                        <a:t>100</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8411461"/>
                  </a:ext>
                </a:extLst>
              </a:tr>
            </a:tbl>
          </a:graphicData>
        </a:graphic>
      </p:graphicFrame>
      <p:graphicFrame>
        <p:nvGraphicFramePr>
          <p:cNvPr id="3" name="Table 2">
            <a:extLst>
              <a:ext uri="{FF2B5EF4-FFF2-40B4-BE49-F238E27FC236}">
                <a16:creationId xmlns:a16="http://schemas.microsoft.com/office/drawing/2014/main" id="{6B4FFC2D-3119-899B-C449-2962437CF0B6}"/>
              </a:ext>
            </a:extLst>
          </p:cNvPr>
          <p:cNvGraphicFramePr>
            <a:graphicFrameLocks noGrp="1"/>
          </p:cNvGraphicFramePr>
          <p:nvPr/>
        </p:nvGraphicFramePr>
        <p:xfrm>
          <a:off x="2935921" y="3516682"/>
          <a:ext cx="6320155" cy="1465265"/>
        </p:xfrm>
        <a:graphic>
          <a:graphicData uri="http://schemas.openxmlformats.org/drawingml/2006/table">
            <a:tbl>
              <a:tblPr firstRow="1" firstCol="1" bandRow="1">
                <a:tableStyleId>{5C22544A-7EE6-4342-B048-85BDC9FD1C3A}</a:tableStyleId>
              </a:tblPr>
              <a:tblGrid>
                <a:gridCol w="1707515">
                  <a:extLst>
                    <a:ext uri="{9D8B030D-6E8A-4147-A177-3AD203B41FA5}">
                      <a16:colId xmlns:a16="http://schemas.microsoft.com/office/drawing/2014/main" val="4054479916"/>
                    </a:ext>
                  </a:extLst>
                </a:gridCol>
                <a:gridCol w="1012190">
                  <a:extLst>
                    <a:ext uri="{9D8B030D-6E8A-4147-A177-3AD203B41FA5}">
                      <a16:colId xmlns:a16="http://schemas.microsoft.com/office/drawing/2014/main" val="955690051"/>
                    </a:ext>
                  </a:extLst>
                </a:gridCol>
                <a:gridCol w="989965">
                  <a:extLst>
                    <a:ext uri="{9D8B030D-6E8A-4147-A177-3AD203B41FA5}">
                      <a16:colId xmlns:a16="http://schemas.microsoft.com/office/drawing/2014/main" val="2644369303"/>
                    </a:ext>
                  </a:extLst>
                </a:gridCol>
                <a:gridCol w="810260">
                  <a:extLst>
                    <a:ext uri="{9D8B030D-6E8A-4147-A177-3AD203B41FA5}">
                      <a16:colId xmlns:a16="http://schemas.microsoft.com/office/drawing/2014/main" val="34077064"/>
                    </a:ext>
                  </a:extLst>
                </a:gridCol>
                <a:gridCol w="900430">
                  <a:extLst>
                    <a:ext uri="{9D8B030D-6E8A-4147-A177-3AD203B41FA5}">
                      <a16:colId xmlns:a16="http://schemas.microsoft.com/office/drawing/2014/main" val="303987924"/>
                    </a:ext>
                  </a:extLst>
                </a:gridCol>
                <a:gridCol w="899795">
                  <a:extLst>
                    <a:ext uri="{9D8B030D-6E8A-4147-A177-3AD203B41FA5}">
                      <a16:colId xmlns:a16="http://schemas.microsoft.com/office/drawing/2014/main" val="2242058371"/>
                    </a:ext>
                  </a:extLst>
                </a:gridCol>
              </a:tblGrid>
              <a:tr h="184150">
                <a:tc>
                  <a:txBody>
                    <a:bodyPr/>
                    <a:lstStyle/>
                    <a:p>
                      <a:pPr algn="l">
                        <a:lnSpc>
                          <a:spcPct val="150000"/>
                        </a:lnSpc>
                      </a:pPr>
                      <a:r>
                        <a:rPr lang="en-GB" sz="1000" kern="100" dirty="0">
                          <a:effectLst/>
                        </a:rPr>
                        <a:t>Location</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kern="100">
                          <a:effectLst/>
                        </a:rPr>
                        <a:t>City of Johannesburg</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City of Ekurhuleni</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City of Tshwane</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Sedibeng District</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West Rand District</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79648642"/>
                  </a:ext>
                </a:extLst>
              </a:tr>
              <a:tr h="234950">
                <a:tc>
                  <a:txBody>
                    <a:bodyPr/>
                    <a:lstStyle/>
                    <a:p>
                      <a:pPr algn="l">
                        <a:lnSpc>
                          <a:spcPct val="150000"/>
                        </a:lnSpc>
                      </a:pPr>
                      <a:r>
                        <a:rPr lang="en-GB" sz="1000" kern="100">
                          <a:effectLst/>
                        </a:rPr>
                        <a:t>Natural to not Natural (ha)</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kern="100">
                          <a:effectLst/>
                        </a:rPr>
                        <a:t>27604</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25769</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74994</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35421</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30929</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950355"/>
                  </a:ext>
                </a:extLst>
              </a:tr>
              <a:tr h="184150">
                <a:tc>
                  <a:txBody>
                    <a:bodyPr/>
                    <a:lstStyle/>
                    <a:p>
                      <a:pPr marL="200025" algn="l">
                        <a:lnSpc>
                          <a:spcPct val="150000"/>
                        </a:lnSpc>
                      </a:pPr>
                      <a:r>
                        <a:rPr lang="en-GB" sz="1000" kern="100">
                          <a:effectLst/>
                        </a:rPr>
                        <a:t>% Agriculture</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kern="100">
                          <a:effectLst/>
                        </a:rPr>
                        <a:t>11.1</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26.7</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34.7</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b="1" kern="100" dirty="0">
                          <a:effectLst/>
                        </a:rPr>
                        <a:t>64.8</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algn="r">
                        <a:lnSpc>
                          <a:spcPct val="150000"/>
                        </a:lnSpc>
                      </a:pPr>
                      <a:r>
                        <a:rPr lang="en-GB" sz="1000" b="1" kern="100" dirty="0">
                          <a:effectLst/>
                        </a:rPr>
                        <a:t>63.8</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extLst>
                  <a:ext uri="{0D108BD9-81ED-4DB2-BD59-A6C34878D82A}">
                    <a16:rowId xmlns:a16="http://schemas.microsoft.com/office/drawing/2014/main" val="3218021516"/>
                  </a:ext>
                </a:extLst>
              </a:tr>
              <a:tr h="184150">
                <a:tc>
                  <a:txBody>
                    <a:bodyPr/>
                    <a:lstStyle/>
                    <a:p>
                      <a:pPr marL="200025" algn="l">
                        <a:lnSpc>
                          <a:spcPct val="150000"/>
                        </a:lnSpc>
                      </a:pPr>
                      <a:r>
                        <a:rPr lang="en-GB" sz="1000" kern="100">
                          <a:effectLst/>
                        </a:rPr>
                        <a:t>% Mines</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kern="100">
                          <a:effectLst/>
                        </a:rPr>
                        <a:t>4.8</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7.6</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2.0</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1.8</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6.4</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8250689"/>
                  </a:ext>
                </a:extLst>
              </a:tr>
              <a:tr h="184150">
                <a:tc>
                  <a:txBody>
                    <a:bodyPr/>
                    <a:lstStyle/>
                    <a:p>
                      <a:pPr marL="200025" algn="l">
                        <a:lnSpc>
                          <a:spcPct val="150000"/>
                        </a:lnSpc>
                      </a:pPr>
                      <a:r>
                        <a:rPr lang="en-GB" sz="1000" kern="100">
                          <a:effectLst/>
                        </a:rPr>
                        <a:t>% Urban</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b="1" kern="100" dirty="0">
                          <a:effectLst/>
                        </a:rPr>
                        <a:t>77.1</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algn="r">
                        <a:lnSpc>
                          <a:spcPct val="150000"/>
                        </a:lnSpc>
                      </a:pPr>
                      <a:r>
                        <a:rPr lang="en-GB" sz="1000" b="1" kern="100" dirty="0">
                          <a:effectLst/>
                        </a:rPr>
                        <a:t>60.8</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algn="r">
                        <a:lnSpc>
                          <a:spcPct val="150000"/>
                        </a:lnSpc>
                      </a:pPr>
                      <a:r>
                        <a:rPr lang="en-GB" sz="1000" b="1" kern="100" dirty="0">
                          <a:effectLst/>
                        </a:rPr>
                        <a:t>55.5</a:t>
                      </a:r>
                      <a:endParaRPr lang="en-GB" sz="1200" b="1"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algn="r">
                        <a:lnSpc>
                          <a:spcPct val="150000"/>
                        </a:lnSpc>
                      </a:pPr>
                      <a:r>
                        <a:rPr lang="en-GB" sz="1000" kern="100" dirty="0">
                          <a:effectLst/>
                        </a:rPr>
                        <a:t>26.2</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23.7</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1516857"/>
                  </a:ext>
                </a:extLst>
              </a:tr>
              <a:tr h="190500">
                <a:tc>
                  <a:txBody>
                    <a:bodyPr/>
                    <a:lstStyle/>
                    <a:p>
                      <a:pPr marL="200025" algn="l">
                        <a:lnSpc>
                          <a:spcPct val="150000"/>
                        </a:lnSpc>
                      </a:pPr>
                      <a:r>
                        <a:rPr lang="en-GB" sz="1000" kern="100">
                          <a:effectLst/>
                        </a:rPr>
                        <a:t>% degraded land</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50000"/>
                        </a:lnSpc>
                      </a:pPr>
                      <a:r>
                        <a:rPr lang="en-GB" sz="1000" kern="100" dirty="0">
                          <a:effectLst/>
                        </a:rPr>
                        <a:t>7.0</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4.9</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7.9</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a:effectLst/>
                        </a:rPr>
                        <a:t>7.2</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pPr>
                      <a:r>
                        <a:rPr lang="en-GB" sz="1000" kern="100" dirty="0">
                          <a:effectLst/>
                        </a:rPr>
                        <a:t>6.1</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71458826"/>
                  </a:ext>
                </a:extLst>
              </a:tr>
            </a:tbl>
          </a:graphicData>
        </a:graphic>
      </p:graphicFrame>
      <p:sp>
        <p:nvSpPr>
          <p:cNvPr id="4" name="Rectangle 3">
            <a:extLst>
              <a:ext uri="{FF2B5EF4-FFF2-40B4-BE49-F238E27FC236}">
                <a16:creationId xmlns:a16="http://schemas.microsoft.com/office/drawing/2014/main" id="{09FBE72D-49EE-29B2-3434-E3526F23052B}"/>
              </a:ext>
            </a:extLst>
          </p:cNvPr>
          <p:cNvSpPr/>
          <p:nvPr/>
        </p:nvSpPr>
        <p:spPr>
          <a:xfrm>
            <a:off x="9771102" y="3736485"/>
            <a:ext cx="258708" cy="104375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9F9B2EAD-04E7-FB9F-DFCF-75924FADB0EA}"/>
              </a:ext>
            </a:extLst>
          </p:cNvPr>
          <p:cNvSpPr/>
          <p:nvPr/>
        </p:nvSpPr>
        <p:spPr>
          <a:xfrm>
            <a:off x="9405342" y="5582615"/>
            <a:ext cx="990228" cy="262589"/>
          </a:xfrm>
          <a:prstGeom prst="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896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F3B3D-DFAE-5181-4873-AFFE0BFEAE4C}"/>
              </a:ext>
            </a:extLst>
          </p:cNvPr>
          <p:cNvSpPr>
            <a:spLocks noGrp="1"/>
          </p:cNvSpPr>
          <p:nvPr>
            <p:ph type="title"/>
          </p:nvPr>
        </p:nvSpPr>
        <p:spPr/>
        <p:txBody>
          <a:bodyPr/>
          <a:lstStyle/>
          <a:p>
            <a:r>
              <a:rPr lang="en-GB" dirty="0"/>
              <a:t>Matrix – derivation of net change</a:t>
            </a:r>
          </a:p>
        </p:txBody>
      </p:sp>
      <p:sp>
        <p:nvSpPr>
          <p:cNvPr id="3" name="Content Placeholder 2">
            <a:extLst>
              <a:ext uri="{FF2B5EF4-FFF2-40B4-BE49-F238E27FC236}">
                <a16:creationId xmlns:a16="http://schemas.microsoft.com/office/drawing/2014/main" id="{F167053C-ACF2-8601-F385-31E348609910}"/>
              </a:ext>
            </a:extLst>
          </p:cNvPr>
          <p:cNvSpPr>
            <a:spLocks noGrp="1"/>
          </p:cNvSpPr>
          <p:nvPr>
            <p:ph idx="1"/>
          </p:nvPr>
        </p:nvSpPr>
        <p:spPr>
          <a:xfrm>
            <a:off x="1138138" y="1623670"/>
            <a:ext cx="10585326" cy="1590472"/>
          </a:xfrm>
        </p:spPr>
        <p:txBody>
          <a:bodyPr>
            <a:normAutofit/>
          </a:bodyPr>
          <a:lstStyle/>
          <a:p>
            <a:r>
              <a:rPr lang="en-GB" dirty="0"/>
              <a:t>The standard change matrix shows all classes in both years, but…</a:t>
            </a:r>
          </a:p>
          <a:p>
            <a:r>
              <a:rPr lang="en-GB" dirty="0">
                <a:solidFill>
                  <a:srgbClr val="0070C0"/>
                </a:solidFill>
              </a:rPr>
              <a:t>Thicket changed to grassland </a:t>
            </a:r>
            <a:r>
              <a:rPr lang="en-GB" dirty="0"/>
              <a:t>and </a:t>
            </a:r>
            <a:r>
              <a:rPr lang="en-GB" dirty="0">
                <a:solidFill>
                  <a:schemeClr val="accent5">
                    <a:lumMod val="60000"/>
                    <a:lumOff val="40000"/>
                  </a:schemeClr>
                </a:solidFill>
              </a:rPr>
              <a:t>grassland changed to thicket</a:t>
            </a:r>
            <a:r>
              <a:rPr lang="en-GB" dirty="0"/>
              <a:t>. </a:t>
            </a:r>
          </a:p>
          <a:p>
            <a:r>
              <a:rPr lang="en-GB" dirty="0"/>
              <a:t>What if I want to know the net change (sum)?</a:t>
            </a:r>
          </a:p>
        </p:txBody>
      </p:sp>
      <p:graphicFrame>
        <p:nvGraphicFramePr>
          <p:cNvPr id="4" name="Content Placeholder 31">
            <a:extLst>
              <a:ext uri="{FF2B5EF4-FFF2-40B4-BE49-F238E27FC236}">
                <a16:creationId xmlns:a16="http://schemas.microsoft.com/office/drawing/2014/main" id="{20A19769-A40D-26BB-88A3-0737E552BC3D}"/>
              </a:ext>
            </a:extLst>
          </p:cNvPr>
          <p:cNvGraphicFramePr>
            <a:graphicFrameLocks/>
          </p:cNvGraphicFramePr>
          <p:nvPr/>
        </p:nvGraphicFramePr>
        <p:xfrm>
          <a:off x="2625161" y="3429001"/>
          <a:ext cx="7375527" cy="3213651"/>
        </p:xfrm>
        <a:graphic>
          <a:graphicData uri="http://schemas.openxmlformats.org/drawingml/2006/table">
            <a:tbl>
              <a:tblPr/>
              <a:tblGrid>
                <a:gridCol w="3882676">
                  <a:extLst>
                    <a:ext uri="{9D8B030D-6E8A-4147-A177-3AD203B41FA5}">
                      <a16:colId xmlns:a16="http://schemas.microsoft.com/office/drawing/2014/main" val="2315221082"/>
                    </a:ext>
                  </a:extLst>
                </a:gridCol>
                <a:gridCol w="748468">
                  <a:extLst>
                    <a:ext uri="{9D8B030D-6E8A-4147-A177-3AD203B41FA5}">
                      <a16:colId xmlns:a16="http://schemas.microsoft.com/office/drawing/2014/main" val="3225300778"/>
                    </a:ext>
                  </a:extLst>
                </a:gridCol>
                <a:gridCol w="498979">
                  <a:extLst>
                    <a:ext uri="{9D8B030D-6E8A-4147-A177-3AD203B41FA5}">
                      <a16:colId xmlns:a16="http://schemas.microsoft.com/office/drawing/2014/main" val="347606140"/>
                    </a:ext>
                  </a:extLst>
                </a:gridCol>
                <a:gridCol w="561351">
                  <a:extLst>
                    <a:ext uri="{9D8B030D-6E8A-4147-A177-3AD203B41FA5}">
                      <a16:colId xmlns:a16="http://schemas.microsoft.com/office/drawing/2014/main" val="4092398822"/>
                    </a:ext>
                  </a:extLst>
                </a:gridCol>
                <a:gridCol w="561351">
                  <a:extLst>
                    <a:ext uri="{9D8B030D-6E8A-4147-A177-3AD203B41FA5}">
                      <a16:colId xmlns:a16="http://schemas.microsoft.com/office/drawing/2014/main" val="3643943085"/>
                    </a:ext>
                  </a:extLst>
                </a:gridCol>
                <a:gridCol w="561351">
                  <a:extLst>
                    <a:ext uri="{9D8B030D-6E8A-4147-A177-3AD203B41FA5}">
                      <a16:colId xmlns:a16="http://schemas.microsoft.com/office/drawing/2014/main" val="1083215225"/>
                    </a:ext>
                  </a:extLst>
                </a:gridCol>
                <a:gridCol w="561351">
                  <a:extLst>
                    <a:ext uri="{9D8B030D-6E8A-4147-A177-3AD203B41FA5}">
                      <a16:colId xmlns:a16="http://schemas.microsoft.com/office/drawing/2014/main" val="2637407263"/>
                    </a:ext>
                  </a:extLst>
                </a:gridCol>
              </a:tblGrid>
              <a:tr h="2067424">
                <a:tc>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r>
                        <a:rPr lang="en-GB" sz="1100" b="1" i="0" u="none" strike="noStrike" dirty="0">
                          <a:solidFill>
                            <a:srgbClr val="000000"/>
                          </a:solidFill>
                          <a:effectLst/>
                          <a:latin typeface="Calibri" panose="020F0502020204030204" pitchFamily="34" charset="0"/>
                        </a:rPr>
                        <a:t>1990 National</a:t>
                      </a:r>
                    </a:p>
                  </a:txBody>
                  <a:tcPr marL="6350" marR="6350" marT="6350" marB="0" vert="vert27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Indigenous Forest (1)</a:t>
                      </a:r>
                    </a:p>
                  </a:txBody>
                  <a:tcPr marL="6350" marR="6350" marT="6350" marB="0" vert="vert27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Thicket / dense Bush (2)</a:t>
                      </a:r>
                    </a:p>
                  </a:txBody>
                  <a:tcPr marL="6350" marR="6350" marT="6350" marB="0" vert="vert27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Natural Wooded Land (3,4,42,43)</a:t>
                      </a:r>
                    </a:p>
                  </a:txBody>
                  <a:tcPr marL="6350" marR="6350" marT="6350" marB="0" vert="vert27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Shrubland (8,9,10,11,46)</a:t>
                      </a:r>
                    </a:p>
                  </a:txBody>
                  <a:tcPr marL="6350" marR="6350" marT="6350" marB="0" vert="vert27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Grasslands (12,13,44)</a:t>
                      </a:r>
                    </a:p>
                  </a:txBody>
                  <a:tcPr marL="6350" marR="6350" marT="6350" marB="0" vert="vert270" anchor="b">
                    <a:lnL>
                      <a:noFill/>
                    </a:lnL>
                    <a:lnR>
                      <a:noFill/>
                    </a:lnR>
                    <a:lnT>
                      <a:noFill/>
                    </a:lnT>
                    <a:lnB>
                      <a:noFill/>
                    </a:lnB>
                    <a:solidFill>
                      <a:srgbClr val="CCCCCC"/>
                    </a:solidFill>
                  </a:tcPr>
                </a:tc>
                <a:extLst>
                  <a:ext uri="{0D108BD9-81ED-4DB2-BD59-A6C34878D82A}">
                    <a16:rowId xmlns:a16="http://schemas.microsoft.com/office/drawing/2014/main" val="2243608431"/>
                  </a:ext>
                </a:extLst>
              </a:tr>
              <a:tr h="196497">
                <a:tc>
                  <a:txBody>
                    <a:bodyPr/>
                    <a:lstStyle/>
                    <a:p>
                      <a:pPr algn="r" fontAlgn="b"/>
                      <a:r>
                        <a:rPr lang="en-GB" sz="1100" b="1" i="0" u="none" strike="noStrike" dirty="0">
                          <a:solidFill>
                            <a:srgbClr val="000000"/>
                          </a:solidFill>
                          <a:effectLst/>
                          <a:latin typeface="Calibri" panose="020F0502020204030204" pitchFamily="34" charset="0"/>
                        </a:rPr>
                        <a:t>2020 National</a:t>
                      </a:r>
                    </a:p>
                  </a:txBody>
                  <a:tcPr marL="6350" marR="6350" marT="6350" marB="0" anchor="b">
                    <a:lnL>
                      <a:noFill/>
                    </a:lnL>
                    <a:lnR>
                      <a:noFill/>
                    </a:lnR>
                    <a:lnT>
                      <a:noFill/>
                    </a:lnT>
                    <a:lnB>
                      <a:noFill/>
                    </a:lnB>
                    <a:solidFill>
                      <a:srgbClr val="CCCCCC"/>
                    </a:solid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6350" marR="6350" marT="6350" marB="0" anchor="b">
                    <a:lnL>
                      <a:noFill/>
                    </a:lnL>
                    <a:lnR>
                      <a:noFill/>
                    </a:lnR>
                    <a:lnT>
                      <a:noFill/>
                    </a:lnT>
                    <a:lnB>
                      <a:noFill/>
                    </a:lnB>
                    <a:solidFill>
                      <a:srgbClr val="C0C0C0"/>
                    </a:solidFill>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6350" marR="6350" marT="6350" marB="0" anchor="b">
                    <a:lnL>
                      <a:noFill/>
                    </a:lnL>
                    <a:lnR>
                      <a:noFill/>
                    </a:lnR>
                    <a:lnT>
                      <a:noFill/>
                    </a:lnT>
                    <a:lnB>
                      <a:noFill/>
                    </a:lnB>
                    <a:solidFill>
                      <a:srgbClr val="C0C0C0"/>
                    </a:solidFill>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6350" marR="6350" marT="6350" marB="0" anchor="b">
                    <a:lnL>
                      <a:noFill/>
                    </a:lnL>
                    <a:lnR>
                      <a:noFill/>
                    </a:lnR>
                    <a:lnT>
                      <a:noFill/>
                    </a:lnT>
                    <a:lnB>
                      <a:noFill/>
                    </a:lnB>
                    <a:solidFill>
                      <a:srgbClr val="C0C0C0"/>
                    </a:solidFill>
                  </a:tcPr>
                </a:tc>
                <a:tc>
                  <a:txBody>
                    <a:bodyPr/>
                    <a:lstStyle/>
                    <a:p>
                      <a:pPr algn="r" fontAlgn="b"/>
                      <a:r>
                        <a:rPr lang="en-GB" sz="1100" b="0" i="0" u="none" strike="noStrike" dirty="0">
                          <a:solidFill>
                            <a:srgbClr val="000000"/>
                          </a:solidFill>
                          <a:effectLst/>
                          <a:latin typeface="Calibri" panose="020F0502020204030204" pitchFamily="34" charset="0"/>
                        </a:rPr>
                        <a:t>5</a:t>
                      </a:r>
                    </a:p>
                  </a:txBody>
                  <a:tcPr marL="6350" marR="6350" marT="6350" marB="0" anchor="b">
                    <a:lnL>
                      <a:noFill/>
                    </a:lnL>
                    <a:lnR>
                      <a:noFill/>
                    </a:lnR>
                    <a:lnT>
                      <a:noFill/>
                    </a:lnT>
                    <a:lnB>
                      <a:noFill/>
                    </a:lnB>
                    <a:solidFill>
                      <a:srgbClr val="C0C0C0"/>
                    </a:solidFill>
                  </a:tcPr>
                </a:tc>
                <a:tc>
                  <a:txBody>
                    <a:bodyPr/>
                    <a:lstStyle/>
                    <a:p>
                      <a:pPr algn="r" fontAlgn="b"/>
                      <a:r>
                        <a:rPr lang="en-GB" sz="1100" b="0" i="0" u="none" strike="noStrike" dirty="0">
                          <a:solidFill>
                            <a:srgbClr val="000000"/>
                          </a:solidFill>
                          <a:effectLst/>
                          <a:latin typeface="Calibri" panose="020F0502020204030204" pitchFamily="34" charset="0"/>
                        </a:rPr>
                        <a:t>6</a:t>
                      </a:r>
                    </a:p>
                  </a:txBody>
                  <a:tcPr marL="6350" marR="6350" marT="6350" marB="0" anchor="b">
                    <a:lnL>
                      <a:noFill/>
                    </a:lnL>
                    <a:lnR>
                      <a:noFill/>
                    </a:lnR>
                    <a:lnT>
                      <a:noFill/>
                    </a:lnT>
                    <a:lnB>
                      <a:noFill/>
                    </a:lnB>
                    <a:solidFill>
                      <a:srgbClr val="C0C0C0"/>
                    </a:solidFill>
                  </a:tcPr>
                </a:tc>
                <a:extLst>
                  <a:ext uri="{0D108BD9-81ED-4DB2-BD59-A6C34878D82A}">
                    <a16:rowId xmlns:a16="http://schemas.microsoft.com/office/drawing/2014/main" val="2627731227"/>
                  </a:ext>
                </a:extLst>
              </a:tr>
              <a:tr h="189946">
                <a:tc>
                  <a:txBody>
                    <a:bodyPr/>
                    <a:lstStyle/>
                    <a:p>
                      <a:pPr algn="l" fontAlgn="b"/>
                      <a:r>
                        <a:rPr lang="en-GB" sz="1100" b="0" i="0" u="none" strike="noStrike" dirty="0">
                          <a:solidFill>
                            <a:srgbClr val="000000"/>
                          </a:solidFill>
                          <a:effectLst/>
                          <a:latin typeface="Calibri" panose="020F0502020204030204" pitchFamily="34" charset="0"/>
                        </a:rPr>
                        <a:t>Indigenous Forest (1)</a:t>
                      </a:r>
                    </a:p>
                  </a:txBody>
                  <a:tcPr marL="6350" marR="6350" marT="6350" marB="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6350" marR="6350" marT="6350" marB="0" anchor="b">
                    <a:lnL>
                      <a:noFill/>
                    </a:lnL>
                    <a:lnR>
                      <a:noFill/>
                    </a:lnR>
                    <a:lnT>
                      <a:noFill/>
                    </a:lnT>
                    <a:lnB>
                      <a:noFill/>
                    </a:lnB>
                    <a:solidFill>
                      <a:srgbClr val="C0C0C0"/>
                    </a:solidFill>
                  </a:tcPr>
                </a:tc>
                <a:tc>
                  <a:txBody>
                    <a:bodyPr/>
                    <a:lstStyle/>
                    <a:p>
                      <a:pPr algn="r" fontAlgn="b"/>
                      <a:r>
                        <a:rPr lang="en-GB" sz="1100" b="0" i="0" u="none" strike="noStrike" dirty="0">
                          <a:solidFill>
                            <a:srgbClr val="000000"/>
                          </a:solidFill>
                          <a:effectLst/>
                          <a:latin typeface="Calibri" panose="020F0502020204030204" pitchFamily="34" charset="0"/>
                        </a:rPr>
                        <a:t>0</a:t>
                      </a:r>
                    </a:p>
                  </a:txBody>
                  <a:tcPr marL="6350" marR="6350" marT="6350" marB="0" anchor="b">
                    <a:lnL>
                      <a:noFill/>
                    </a:lnL>
                    <a:lnR>
                      <a:noFill/>
                    </a:lnR>
                    <a:lnT>
                      <a:noFill/>
                    </a:lnT>
                    <a:lnB>
                      <a:noFill/>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0</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0</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0</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0</a:t>
                      </a:r>
                    </a:p>
                  </a:txBody>
                  <a:tcPr marL="6350" marR="6350" marT="6350" marB="0" anchor="b">
                    <a:lnL>
                      <a:noFill/>
                    </a:lnL>
                    <a:lnR>
                      <a:noFill/>
                    </a:lnR>
                    <a:lnT>
                      <a:noFill/>
                    </a:lnT>
                    <a:lnB>
                      <a:noFill/>
                    </a:lnB>
                    <a:solidFill>
                      <a:srgbClr val="A9D08E"/>
                    </a:solidFill>
                  </a:tcPr>
                </a:tc>
                <a:extLst>
                  <a:ext uri="{0D108BD9-81ED-4DB2-BD59-A6C34878D82A}">
                    <a16:rowId xmlns:a16="http://schemas.microsoft.com/office/drawing/2014/main" val="2680858104"/>
                  </a:ext>
                </a:extLst>
              </a:tr>
              <a:tr h="189946">
                <a:tc>
                  <a:txBody>
                    <a:bodyPr/>
                    <a:lstStyle/>
                    <a:p>
                      <a:pPr algn="l" fontAlgn="b"/>
                      <a:r>
                        <a:rPr lang="en-GB" sz="1100" b="0" i="0" u="none" strike="noStrike" dirty="0">
                          <a:solidFill>
                            <a:srgbClr val="000000"/>
                          </a:solidFill>
                          <a:effectLst/>
                          <a:latin typeface="Calibri" panose="020F0502020204030204" pitchFamily="34" charset="0"/>
                        </a:rPr>
                        <a:t>Thicket / dense Bush (2)</a:t>
                      </a:r>
                    </a:p>
                  </a:txBody>
                  <a:tcPr marL="6350" marR="6350" marT="6350" marB="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6350" marR="6350" marT="6350" marB="0" anchor="b">
                    <a:lnL>
                      <a:noFill/>
                    </a:lnL>
                    <a:lnR>
                      <a:noFill/>
                    </a:lnR>
                    <a:lnT>
                      <a:noFill/>
                    </a:lnT>
                    <a:lnB>
                      <a:noFill/>
                    </a:lnB>
                    <a:solidFill>
                      <a:srgbClr val="C0C0C0"/>
                    </a:solidFill>
                  </a:tcPr>
                </a:tc>
                <a:tc>
                  <a:txBody>
                    <a:bodyPr/>
                    <a:lstStyle/>
                    <a:p>
                      <a:pPr algn="r" fontAlgn="b"/>
                      <a:r>
                        <a:rPr lang="en-GB" sz="1100" b="0" i="0" u="none" strike="noStrike" dirty="0">
                          <a:solidFill>
                            <a:srgbClr val="000000"/>
                          </a:solidFill>
                          <a:effectLst/>
                          <a:latin typeface="Calibri" panose="020F0502020204030204" pitchFamily="34" charset="0"/>
                        </a:rPr>
                        <a:t>0</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36</a:t>
                      </a:r>
                    </a:p>
                  </a:txBody>
                  <a:tcPr marL="6350" marR="6350" marT="6350" marB="0" anchor="b">
                    <a:lnL>
                      <a:noFill/>
                    </a:lnL>
                    <a:lnR>
                      <a:noFill/>
                    </a:lnR>
                    <a:lnT>
                      <a:noFill/>
                    </a:lnT>
                    <a:lnB>
                      <a:noFill/>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78</a:t>
                      </a:r>
                    </a:p>
                  </a:txBody>
                  <a:tcPr marL="6350" marR="6350" marT="6350" marB="0" anchor="b">
                    <a:lnL>
                      <a:noFill/>
                    </a:lnL>
                    <a:lnR>
                      <a:noFill/>
                    </a:lnR>
                    <a:lnT>
                      <a:noFill/>
                    </a:lnT>
                    <a:lnB>
                      <a:noFill/>
                    </a:lnB>
                    <a:solidFill>
                      <a:srgbClr val="A9D08E"/>
                    </a:solidFill>
                  </a:tcPr>
                </a:tc>
                <a:extLst>
                  <a:ext uri="{0D108BD9-81ED-4DB2-BD59-A6C34878D82A}">
                    <a16:rowId xmlns:a16="http://schemas.microsoft.com/office/drawing/2014/main" val="477986359"/>
                  </a:ext>
                </a:extLst>
              </a:tr>
              <a:tr h="189946">
                <a:tc>
                  <a:txBody>
                    <a:bodyPr/>
                    <a:lstStyle/>
                    <a:p>
                      <a:pPr algn="l" fontAlgn="b"/>
                      <a:r>
                        <a:rPr lang="en-GB" sz="1100" b="0" i="0" u="none" strike="noStrike" dirty="0">
                          <a:solidFill>
                            <a:srgbClr val="000000"/>
                          </a:solidFill>
                          <a:effectLst/>
                          <a:latin typeface="Calibri" panose="020F0502020204030204" pitchFamily="34" charset="0"/>
                        </a:rPr>
                        <a:t>Natural Wooded Land (3,4,42,43)</a:t>
                      </a:r>
                    </a:p>
                  </a:txBody>
                  <a:tcPr marL="6350" marR="6350" marT="6350" marB="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6350" marR="6350" marT="6350" marB="0" anchor="b">
                    <a:lnL>
                      <a:noFill/>
                    </a:lnL>
                    <a:lnR>
                      <a:noFill/>
                    </a:lnR>
                    <a:lnT>
                      <a:noFill/>
                    </a:lnT>
                    <a:lnB>
                      <a:noFill/>
                    </a:lnB>
                    <a:solidFill>
                      <a:srgbClr val="C0C0C0"/>
                    </a:solidFill>
                  </a:tcPr>
                </a:tc>
                <a:tc>
                  <a:txBody>
                    <a:bodyPr/>
                    <a:lstStyle/>
                    <a:p>
                      <a:pPr algn="r" fontAlgn="b"/>
                      <a:r>
                        <a:rPr lang="en-GB" sz="1100" b="0" i="0" u="none" strike="noStrike" dirty="0">
                          <a:solidFill>
                            <a:srgbClr val="000000"/>
                          </a:solidFill>
                          <a:effectLst/>
                          <a:latin typeface="Calibri" panose="020F0502020204030204" pitchFamily="34" charset="0"/>
                        </a:rPr>
                        <a:t>0</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700</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80</a:t>
                      </a:r>
                    </a:p>
                  </a:txBody>
                  <a:tcPr marL="6350" marR="6350" marT="6350" marB="0" anchor="b">
                    <a:lnL>
                      <a:noFill/>
                    </a:lnL>
                    <a:lnR>
                      <a:noFill/>
                    </a:lnR>
                    <a:lnT>
                      <a:noFill/>
                    </a:lnT>
                    <a:lnB>
                      <a:noFill/>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55</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2100</a:t>
                      </a:r>
                    </a:p>
                  </a:txBody>
                  <a:tcPr marL="6350" marR="6350" marT="6350" marB="0" anchor="b">
                    <a:lnL>
                      <a:noFill/>
                    </a:lnL>
                    <a:lnR>
                      <a:noFill/>
                    </a:lnR>
                    <a:lnT>
                      <a:noFill/>
                    </a:lnT>
                    <a:lnB>
                      <a:noFill/>
                    </a:lnB>
                    <a:solidFill>
                      <a:srgbClr val="A9D08E"/>
                    </a:solidFill>
                  </a:tcPr>
                </a:tc>
                <a:extLst>
                  <a:ext uri="{0D108BD9-81ED-4DB2-BD59-A6C34878D82A}">
                    <a16:rowId xmlns:a16="http://schemas.microsoft.com/office/drawing/2014/main" val="1580271811"/>
                  </a:ext>
                </a:extLst>
              </a:tr>
              <a:tr h="189946">
                <a:tc>
                  <a:txBody>
                    <a:bodyPr/>
                    <a:lstStyle/>
                    <a:p>
                      <a:pPr algn="l" fontAlgn="b"/>
                      <a:r>
                        <a:rPr lang="en-GB" sz="1100" b="0" i="0" u="none" strike="noStrike" dirty="0">
                          <a:solidFill>
                            <a:srgbClr val="000000"/>
                          </a:solidFill>
                          <a:effectLst/>
                          <a:latin typeface="Calibri" panose="020F0502020204030204" pitchFamily="34" charset="0"/>
                        </a:rPr>
                        <a:t>Shrubland (8,9,10,11,46)</a:t>
                      </a:r>
                    </a:p>
                  </a:txBody>
                  <a:tcPr marL="6350" marR="6350" marT="6350" marB="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5</a:t>
                      </a:r>
                    </a:p>
                  </a:txBody>
                  <a:tcPr marL="6350" marR="6350" marT="6350" marB="0" anchor="b">
                    <a:lnL>
                      <a:noFill/>
                    </a:lnL>
                    <a:lnR>
                      <a:noFill/>
                    </a:lnR>
                    <a:lnT>
                      <a:noFill/>
                    </a:lnT>
                    <a:lnB>
                      <a:noFill/>
                    </a:lnB>
                    <a:solidFill>
                      <a:srgbClr val="C0C0C0"/>
                    </a:solidFill>
                  </a:tcPr>
                </a:tc>
                <a:tc>
                  <a:txBody>
                    <a:bodyPr/>
                    <a:lstStyle/>
                    <a:p>
                      <a:pPr algn="r" fontAlgn="b"/>
                      <a:r>
                        <a:rPr lang="en-GB" sz="1100" b="0" i="0" u="none" strike="noStrike" dirty="0">
                          <a:solidFill>
                            <a:srgbClr val="000000"/>
                          </a:solidFill>
                          <a:effectLst/>
                          <a:latin typeface="Calibri" panose="020F0502020204030204" pitchFamily="34" charset="0"/>
                        </a:rPr>
                        <a:t>0</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25</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8</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14</a:t>
                      </a:r>
                    </a:p>
                  </a:txBody>
                  <a:tcPr marL="6350" marR="6350" marT="6350" marB="0" anchor="b">
                    <a:lnL>
                      <a:noFill/>
                    </a:lnL>
                    <a:lnR>
                      <a:noFill/>
                    </a:lnR>
                    <a:lnT>
                      <a:noFill/>
                    </a:lnT>
                    <a:lnB>
                      <a:noFill/>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166</a:t>
                      </a:r>
                    </a:p>
                  </a:txBody>
                  <a:tcPr marL="6350" marR="6350" marT="6350" marB="0" anchor="b">
                    <a:lnL>
                      <a:noFill/>
                    </a:lnL>
                    <a:lnR>
                      <a:noFill/>
                    </a:lnR>
                    <a:lnT>
                      <a:noFill/>
                    </a:lnT>
                    <a:lnB>
                      <a:noFill/>
                    </a:lnB>
                    <a:solidFill>
                      <a:srgbClr val="A9D08E"/>
                    </a:solidFill>
                  </a:tcPr>
                </a:tc>
                <a:extLst>
                  <a:ext uri="{0D108BD9-81ED-4DB2-BD59-A6C34878D82A}">
                    <a16:rowId xmlns:a16="http://schemas.microsoft.com/office/drawing/2014/main" val="4120576801"/>
                  </a:ext>
                </a:extLst>
              </a:tr>
              <a:tr h="189946">
                <a:tc>
                  <a:txBody>
                    <a:bodyPr/>
                    <a:lstStyle/>
                    <a:p>
                      <a:pPr algn="l" fontAlgn="b"/>
                      <a:r>
                        <a:rPr lang="en-GB" sz="1100" b="0" i="0" u="none" strike="noStrike" dirty="0">
                          <a:solidFill>
                            <a:srgbClr val="000000"/>
                          </a:solidFill>
                          <a:effectLst/>
                          <a:latin typeface="Calibri" panose="020F0502020204030204" pitchFamily="34" charset="0"/>
                        </a:rPr>
                        <a:t>Grasslands (12,13,44)</a:t>
                      </a:r>
                    </a:p>
                  </a:txBody>
                  <a:tcPr marL="6350" marR="6350" marT="6350" marB="0" anchor="b">
                    <a:lnL>
                      <a:noFill/>
                    </a:lnL>
                    <a:lnR>
                      <a:noFill/>
                    </a:lnR>
                    <a:lnT>
                      <a:noFill/>
                    </a:lnT>
                    <a:lnB>
                      <a:noFill/>
                    </a:lnB>
                    <a:solidFill>
                      <a:srgbClr val="CCCCCC"/>
                    </a:solidFill>
                  </a:tcPr>
                </a:tc>
                <a:tc>
                  <a:txBody>
                    <a:bodyPr/>
                    <a:lstStyle/>
                    <a:p>
                      <a:pPr algn="r" fontAlgn="b"/>
                      <a:r>
                        <a:rPr lang="en-GB" sz="1100" b="0" i="0" u="none" strike="noStrike" dirty="0">
                          <a:solidFill>
                            <a:srgbClr val="000000"/>
                          </a:solidFill>
                          <a:effectLst/>
                          <a:latin typeface="Calibri" panose="020F0502020204030204" pitchFamily="34" charset="0"/>
                        </a:rPr>
                        <a:t>6</a:t>
                      </a:r>
                    </a:p>
                  </a:txBody>
                  <a:tcPr marL="6350" marR="6350" marT="6350" marB="0" anchor="b">
                    <a:lnL>
                      <a:noFill/>
                    </a:lnL>
                    <a:lnR>
                      <a:noFill/>
                    </a:lnR>
                    <a:lnT>
                      <a:noFill/>
                    </a:lnT>
                    <a:lnB>
                      <a:noFill/>
                    </a:lnB>
                    <a:solidFill>
                      <a:srgbClr val="C0C0C0"/>
                    </a:solidFill>
                  </a:tcPr>
                </a:tc>
                <a:tc>
                  <a:txBody>
                    <a:bodyPr/>
                    <a:lstStyle/>
                    <a:p>
                      <a:pPr algn="r" fontAlgn="b"/>
                      <a:r>
                        <a:rPr lang="en-GB" sz="1100" b="0" i="0" u="none" strike="noStrike" dirty="0">
                          <a:solidFill>
                            <a:srgbClr val="000000"/>
                          </a:solidFill>
                          <a:effectLst/>
                          <a:latin typeface="Calibri" panose="020F0502020204030204" pitchFamily="34" charset="0"/>
                        </a:rPr>
                        <a:t>0</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3700</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837</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1174</a:t>
                      </a:r>
                    </a:p>
                  </a:txBody>
                  <a:tcPr marL="6350" marR="6350" marT="6350" marB="0" anchor="b">
                    <a:lnL>
                      <a:noFill/>
                    </a:lnL>
                    <a:lnR>
                      <a:noFill/>
                    </a:lnR>
                    <a:lnT>
                      <a:noFill/>
                    </a:lnT>
                    <a:lnB>
                      <a:noFill/>
                    </a:lnB>
                    <a:solidFill>
                      <a:srgbClr val="A9D08E"/>
                    </a:solidFill>
                  </a:tcPr>
                </a:tc>
                <a:tc>
                  <a:txBody>
                    <a:bodyPr/>
                    <a:lstStyle/>
                    <a:p>
                      <a:pPr algn="r" fontAlgn="b"/>
                      <a:r>
                        <a:rPr lang="en-GB" sz="1100" b="0" i="0" u="none" strike="noStrike" dirty="0">
                          <a:solidFill>
                            <a:srgbClr val="000000"/>
                          </a:solidFill>
                          <a:effectLst/>
                          <a:latin typeface="Calibri" panose="020F0502020204030204" pitchFamily="34" charset="0"/>
                        </a:rPr>
                        <a:t>26841</a:t>
                      </a:r>
                    </a:p>
                  </a:txBody>
                  <a:tcPr marL="6350" marR="6350" marT="6350" marB="0" anchor="b">
                    <a:lnL>
                      <a:noFill/>
                    </a:lnL>
                    <a:lnR>
                      <a:noFill/>
                    </a:lnR>
                    <a:lnT>
                      <a:noFill/>
                    </a:lnT>
                    <a:lnB>
                      <a:noFill/>
                    </a:lnB>
                    <a:solidFill>
                      <a:srgbClr val="FFFF00"/>
                    </a:solidFill>
                  </a:tcPr>
                </a:tc>
                <a:extLst>
                  <a:ext uri="{0D108BD9-81ED-4DB2-BD59-A6C34878D82A}">
                    <a16:rowId xmlns:a16="http://schemas.microsoft.com/office/drawing/2014/main" val="243757284"/>
                  </a:ext>
                </a:extLst>
              </a:tr>
            </a:tbl>
          </a:graphicData>
        </a:graphic>
      </p:graphicFrame>
      <p:grpSp>
        <p:nvGrpSpPr>
          <p:cNvPr id="5" name="Group 4">
            <a:extLst>
              <a:ext uri="{FF2B5EF4-FFF2-40B4-BE49-F238E27FC236}">
                <a16:creationId xmlns:a16="http://schemas.microsoft.com/office/drawing/2014/main" id="{E30BB206-3995-646C-CE7E-60B45686BA75}"/>
              </a:ext>
            </a:extLst>
          </p:cNvPr>
          <p:cNvGrpSpPr/>
          <p:nvPr/>
        </p:nvGrpSpPr>
        <p:grpSpPr>
          <a:xfrm>
            <a:off x="7869059" y="5850607"/>
            <a:ext cx="2131628" cy="792045"/>
            <a:chOff x="6401327" y="4153359"/>
            <a:chExt cx="2075360" cy="738430"/>
          </a:xfrm>
        </p:grpSpPr>
        <p:sp>
          <p:nvSpPr>
            <p:cNvPr id="6" name="Rectangle 5">
              <a:extLst>
                <a:ext uri="{FF2B5EF4-FFF2-40B4-BE49-F238E27FC236}">
                  <a16:creationId xmlns:a16="http://schemas.microsoft.com/office/drawing/2014/main" id="{7739E70E-7061-63FA-770B-BE4CC31B5D80}"/>
                </a:ext>
              </a:extLst>
            </p:cNvPr>
            <p:cNvSpPr/>
            <p:nvPr/>
          </p:nvSpPr>
          <p:spPr>
            <a:xfrm>
              <a:off x="8042840" y="4153359"/>
              <a:ext cx="433847" cy="22642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E549D9C-BEA5-6D4D-9D17-BF23A0DDDECB}"/>
                </a:ext>
              </a:extLst>
            </p:cNvPr>
            <p:cNvSpPr/>
            <p:nvPr/>
          </p:nvSpPr>
          <p:spPr>
            <a:xfrm>
              <a:off x="6401327" y="4665364"/>
              <a:ext cx="433847" cy="22642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B6496064-2463-1C2F-E143-36561C3A9D19}"/>
                </a:ext>
              </a:extLst>
            </p:cNvPr>
            <p:cNvCxnSpPr>
              <a:stCxn id="7" idx="3"/>
              <a:endCxn id="6" idx="1"/>
            </p:cNvCxnSpPr>
            <p:nvPr/>
          </p:nvCxnSpPr>
          <p:spPr>
            <a:xfrm flipV="1">
              <a:off x="6835174" y="4266572"/>
              <a:ext cx="1207666" cy="512005"/>
            </a:xfrm>
            <a:prstGeom prst="straightConnector1">
              <a:avLst/>
            </a:prstGeom>
            <a:ln w="190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00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EE04-CCDE-D782-FC58-57358991ABC3}"/>
              </a:ext>
            </a:extLst>
          </p:cNvPr>
          <p:cNvSpPr>
            <a:spLocks noGrp="1"/>
          </p:cNvSpPr>
          <p:nvPr>
            <p:ph type="title"/>
          </p:nvPr>
        </p:nvSpPr>
        <p:spPr/>
        <p:txBody>
          <a:bodyPr/>
          <a:lstStyle/>
          <a:p>
            <a:r>
              <a:rPr lang="en-GB" dirty="0"/>
              <a:t>Net change / Change vector</a:t>
            </a:r>
          </a:p>
        </p:txBody>
      </p:sp>
      <p:sp>
        <p:nvSpPr>
          <p:cNvPr id="4" name="Content Placeholder 3">
            <a:extLst>
              <a:ext uri="{FF2B5EF4-FFF2-40B4-BE49-F238E27FC236}">
                <a16:creationId xmlns:a16="http://schemas.microsoft.com/office/drawing/2014/main" id="{442C702A-0BE5-F158-D7C6-5269016934F6}"/>
              </a:ext>
            </a:extLst>
          </p:cNvPr>
          <p:cNvSpPr>
            <a:spLocks noGrp="1"/>
          </p:cNvSpPr>
          <p:nvPr>
            <p:ph idx="1"/>
          </p:nvPr>
        </p:nvSpPr>
        <p:spPr>
          <a:xfrm>
            <a:off x="1334535" y="1522561"/>
            <a:ext cx="10474844" cy="1058441"/>
          </a:xfrm>
        </p:spPr>
        <p:txBody>
          <a:bodyPr>
            <a:normAutofit/>
          </a:bodyPr>
          <a:lstStyle/>
          <a:p>
            <a:r>
              <a:rPr lang="en-GB" sz="2000" dirty="0"/>
              <a:t>By taking the matrix and calculating the change for each linked landcover class the matrix cells stop representing scalar data and now represent vector data (direction and amount of change).</a:t>
            </a:r>
          </a:p>
        </p:txBody>
      </p:sp>
      <p:pic>
        <p:nvPicPr>
          <p:cNvPr id="6" name="Content Placeholder 4">
            <a:extLst>
              <a:ext uri="{FF2B5EF4-FFF2-40B4-BE49-F238E27FC236}">
                <a16:creationId xmlns:a16="http://schemas.microsoft.com/office/drawing/2014/main" id="{EE453BD3-3E03-D1D7-BF2A-96E19C158B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849"/>
          <a:stretch/>
        </p:blipFill>
        <p:spPr>
          <a:xfrm>
            <a:off x="2443707" y="2610185"/>
            <a:ext cx="8013700" cy="3616006"/>
          </a:xfrm>
          <a:prstGeom prst="rect">
            <a:avLst/>
          </a:prstGeom>
        </p:spPr>
      </p:pic>
      <p:sp>
        <p:nvSpPr>
          <p:cNvPr id="3" name="Arrow: Down 2">
            <a:extLst>
              <a:ext uri="{FF2B5EF4-FFF2-40B4-BE49-F238E27FC236}">
                <a16:creationId xmlns:a16="http://schemas.microsoft.com/office/drawing/2014/main" id="{32E8BB17-408A-1FE5-F014-D6FC58B0A5DF}"/>
              </a:ext>
            </a:extLst>
          </p:cNvPr>
          <p:cNvSpPr/>
          <p:nvPr/>
        </p:nvSpPr>
        <p:spPr>
          <a:xfrm>
            <a:off x="5351396" y="2761863"/>
            <a:ext cx="658715" cy="1586116"/>
          </a:xfrm>
          <a:prstGeom prst="downArrow">
            <a:avLst/>
          </a:prstGeom>
          <a:no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ZA" sz="1000" dirty="0"/>
              <a:t>Read from top</a:t>
            </a:r>
          </a:p>
        </p:txBody>
      </p:sp>
    </p:spTree>
    <p:extLst>
      <p:ext uri="{BB962C8B-B14F-4D97-AF65-F5344CB8AC3E}">
        <p14:creationId xmlns:p14="http://schemas.microsoft.com/office/powerpoint/2010/main" val="75269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124C8-2C8F-7C06-30BA-79A858101904}"/>
              </a:ext>
            </a:extLst>
          </p:cNvPr>
          <p:cNvSpPr>
            <a:spLocks noGrp="1"/>
          </p:cNvSpPr>
          <p:nvPr>
            <p:ph type="title"/>
          </p:nvPr>
        </p:nvSpPr>
        <p:spPr/>
        <p:txBody>
          <a:bodyPr/>
          <a:lstStyle/>
          <a:p>
            <a:r>
              <a:rPr lang="en-ZA" dirty="0"/>
              <a:t>Net change (% change </a:t>
            </a:r>
            <a:r>
              <a:rPr lang="en-ZA"/>
              <a:t>of municipal area)</a:t>
            </a:r>
            <a:endParaRPr lang="en-ZA" dirty="0"/>
          </a:p>
        </p:txBody>
      </p:sp>
      <p:graphicFrame>
        <p:nvGraphicFramePr>
          <p:cNvPr id="4" name="Content Placeholder 3">
            <a:extLst>
              <a:ext uri="{FF2B5EF4-FFF2-40B4-BE49-F238E27FC236}">
                <a16:creationId xmlns:a16="http://schemas.microsoft.com/office/drawing/2014/main" id="{01746744-34EB-D9CA-2E22-003CACEE19CF}"/>
              </a:ext>
            </a:extLst>
          </p:cNvPr>
          <p:cNvGraphicFramePr>
            <a:graphicFrameLocks noGrp="1"/>
          </p:cNvGraphicFramePr>
          <p:nvPr>
            <p:ph idx="1"/>
          </p:nvPr>
        </p:nvGraphicFramePr>
        <p:xfrm>
          <a:off x="2530475" y="1412875"/>
          <a:ext cx="8013700" cy="5119688"/>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a:extLst>
              <a:ext uri="{FF2B5EF4-FFF2-40B4-BE49-F238E27FC236}">
                <a16:creationId xmlns:a16="http://schemas.microsoft.com/office/drawing/2014/main" id="{40222907-4B9E-F649-A324-ADDAD2C7F6A5}"/>
              </a:ext>
            </a:extLst>
          </p:cNvPr>
          <p:cNvSpPr/>
          <p:nvPr/>
        </p:nvSpPr>
        <p:spPr>
          <a:xfrm>
            <a:off x="3336818" y="2872555"/>
            <a:ext cx="2036583" cy="320262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468C0CBE-A6D3-B5A3-F1AC-956F570603DC}"/>
              </a:ext>
            </a:extLst>
          </p:cNvPr>
          <p:cNvSpPr/>
          <p:nvPr/>
        </p:nvSpPr>
        <p:spPr>
          <a:xfrm>
            <a:off x="5077523" y="3623402"/>
            <a:ext cx="973872" cy="1341492"/>
          </a:xfrm>
          <a:prstGeom prst="ellipse">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7" name="Oval 6">
            <a:extLst>
              <a:ext uri="{FF2B5EF4-FFF2-40B4-BE49-F238E27FC236}">
                <a16:creationId xmlns:a16="http://schemas.microsoft.com/office/drawing/2014/main" id="{A4EF5C07-57B7-B3D5-1C9E-FF2F06665535}"/>
              </a:ext>
            </a:extLst>
          </p:cNvPr>
          <p:cNvSpPr/>
          <p:nvPr/>
        </p:nvSpPr>
        <p:spPr>
          <a:xfrm>
            <a:off x="6583680" y="3623403"/>
            <a:ext cx="1800550" cy="2451781"/>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8" name="Oval 7">
            <a:extLst>
              <a:ext uri="{FF2B5EF4-FFF2-40B4-BE49-F238E27FC236}">
                <a16:creationId xmlns:a16="http://schemas.microsoft.com/office/drawing/2014/main" id="{48F14F5D-BD5E-AC67-B640-AE08C0275424}"/>
              </a:ext>
            </a:extLst>
          </p:cNvPr>
          <p:cNvSpPr/>
          <p:nvPr/>
        </p:nvSpPr>
        <p:spPr>
          <a:xfrm>
            <a:off x="8471210" y="1864484"/>
            <a:ext cx="1625848" cy="3822638"/>
          </a:xfrm>
          <a:prstGeom prst="ellipse">
            <a:avLst/>
          </a:prstGeom>
          <a:noFill/>
          <a:ln w="2857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6219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03BF-7F79-737B-E9A1-71A47D46F6C0}"/>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088B7C43-B272-0C73-02B4-D46FF0EA8348}"/>
              </a:ext>
            </a:extLst>
          </p:cNvPr>
          <p:cNvSpPr>
            <a:spLocks noGrp="1"/>
          </p:cNvSpPr>
          <p:nvPr>
            <p:ph idx="1"/>
          </p:nvPr>
        </p:nvSpPr>
        <p:spPr/>
        <p:txBody>
          <a:bodyPr>
            <a:normAutofit lnSpcReduction="10000"/>
          </a:bodyPr>
          <a:lstStyle/>
          <a:p>
            <a:pPr marL="0" indent="0" algn="ctr">
              <a:buNone/>
            </a:pPr>
            <a:r>
              <a:rPr lang="en-GB" sz="4000" dirty="0"/>
              <a:t>Landcover is useful – how useful depends on how you look at it!</a:t>
            </a:r>
          </a:p>
          <a:p>
            <a:pPr marL="0" indent="0" algn="ctr">
              <a:buNone/>
            </a:pPr>
            <a:endParaRPr lang="en-GB" sz="4000" dirty="0"/>
          </a:p>
          <a:p>
            <a:pPr marL="0" indent="0" algn="ctr">
              <a:buNone/>
            </a:pPr>
            <a:endParaRPr lang="en-GB" sz="4000" dirty="0"/>
          </a:p>
          <a:p>
            <a:pPr marL="0" indent="0" algn="ctr">
              <a:buNone/>
            </a:pPr>
            <a:r>
              <a:rPr lang="en-US" sz="1600" b="0" i="1" dirty="0">
                <a:solidFill>
                  <a:srgbClr val="00B0F0"/>
                </a:solidFill>
                <a:latin typeface="AkkuratLLWeb"/>
              </a:rPr>
              <a:t>“Imagination is more important than knowledge. Knowledge is limited. Imagination </a:t>
            </a:r>
            <a:r>
              <a:rPr lang="en-US" sz="1600" i="1" dirty="0">
                <a:solidFill>
                  <a:srgbClr val="00B0F0"/>
                </a:solidFill>
                <a:latin typeface="AkkuratLLWeb"/>
              </a:rPr>
              <a:t>circles the world.”</a:t>
            </a:r>
            <a:r>
              <a:rPr lang="en-GB" sz="1600" i="1" dirty="0">
                <a:solidFill>
                  <a:srgbClr val="00B0F0"/>
                </a:solidFill>
                <a:latin typeface="AkkuratLLWeb"/>
              </a:rPr>
              <a:t> – Einstein</a:t>
            </a:r>
          </a:p>
          <a:p>
            <a:pPr marL="0" indent="0" algn="ctr">
              <a:buNone/>
            </a:pPr>
            <a:endParaRPr lang="en-GB" sz="1600" i="1" dirty="0">
              <a:solidFill>
                <a:srgbClr val="00B0F0"/>
              </a:solidFill>
              <a:latin typeface="AkkuratLLWeb"/>
            </a:endParaRPr>
          </a:p>
          <a:p>
            <a:pPr marL="0" indent="0" algn="ctr">
              <a:buNone/>
            </a:pPr>
            <a:endParaRPr lang="en-GB" sz="1600" i="1" dirty="0">
              <a:solidFill>
                <a:srgbClr val="00B0F0"/>
              </a:solidFill>
              <a:latin typeface="AkkuratLLWeb"/>
            </a:endParaRPr>
          </a:p>
          <a:p>
            <a:pPr marL="0" indent="0" algn="ctr">
              <a:buNone/>
            </a:pPr>
            <a:r>
              <a:rPr lang="en-GB" sz="1600" dirty="0">
                <a:latin typeface="AkkuratLLWeb"/>
              </a:rPr>
              <a:t>Note: No landcover data or change datasets were changed, altered, or harmed in any other way in the processing of this information. </a:t>
            </a:r>
          </a:p>
          <a:p>
            <a:pPr marL="0" indent="0" algn="ctr">
              <a:buNone/>
            </a:pPr>
            <a:endParaRPr lang="en-GB" sz="1600" dirty="0">
              <a:latin typeface="AkkuratLLWeb"/>
            </a:endParaRPr>
          </a:p>
          <a:p>
            <a:pPr marL="0" indent="0" algn="ctr">
              <a:buNone/>
            </a:pPr>
            <a:r>
              <a:rPr lang="en-GB" sz="1400" i="1" dirty="0">
                <a:solidFill>
                  <a:schemeClr val="bg1">
                    <a:lumMod val="65000"/>
                  </a:schemeClr>
                </a:solidFill>
              </a:rPr>
              <a:t>This data should be used as an indicator not necessarily as a measure of change</a:t>
            </a:r>
            <a:r>
              <a:rPr lang="en-GB" sz="1600" i="1" dirty="0">
                <a:solidFill>
                  <a:schemeClr val="bg1">
                    <a:lumMod val="65000"/>
                  </a:schemeClr>
                </a:solidFill>
              </a:rPr>
              <a:t>.</a:t>
            </a:r>
          </a:p>
          <a:p>
            <a:pPr marL="0" indent="0" algn="ctr">
              <a:buNone/>
            </a:pPr>
            <a:endParaRPr lang="en-GB" sz="1600" dirty="0">
              <a:latin typeface="AkkuratLLWeb"/>
            </a:endParaRPr>
          </a:p>
        </p:txBody>
      </p:sp>
    </p:spTree>
    <p:extLst>
      <p:ext uri="{BB962C8B-B14F-4D97-AF65-F5344CB8AC3E}">
        <p14:creationId xmlns:p14="http://schemas.microsoft.com/office/powerpoint/2010/main" val="2561350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B61D-D256-74A7-031B-3CBF8C5F2FAB}"/>
              </a:ext>
            </a:extLst>
          </p:cNvPr>
          <p:cNvSpPr>
            <a:spLocks noGrp="1"/>
          </p:cNvSpPr>
          <p:nvPr>
            <p:ph type="title"/>
          </p:nvPr>
        </p:nvSpPr>
        <p:spPr/>
        <p:txBody>
          <a:bodyPr/>
          <a:lstStyle/>
          <a:p>
            <a:r>
              <a:rPr lang="en-GB" dirty="0"/>
              <a:t>Agricultural insights – data comparison</a:t>
            </a:r>
          </a:p>
        </p:txBody>
      </p:sp>
      <p:graphicFrame>
        <p:nvGraphicFramePr>
          <p:cNvPr id="5" name="Content Placeholder 4">
            <a:extLst>
              <a:ext uri="{FF2B5EF4-FFF2-40B4-BE49-F238E27FC236}">
                <a16:creationId xmlns:a16="http://schemas.microsoft.com/office/drawing/2014/main" id="{49E35618-7E43-1F31-6548-9B09CB003234}"/>
              </a:ext>
            </a:extLst>
          </p:cNvPr>
          <p:cNvGraphicFramePr>
            <a:graphicFrameLocks noGrp="1"/>
          </p:cNvGraphicFramePr>
          <p:nvPr>
            <p:ph idx="1"/>
            <p:extLst>
              <p:ext uri="{D42A27DB-BD31-4B8C-83A1-F6EECF244321}">
                <p14:modId xmlns:p14="http://schemas.microsoft.com/office/powerpoint/2010/main" val="4293466491"/>
              </p:ext>
            </p:extLst>
          </p:nvPr>
        </p:nvGraphicFramePr>
        <p:xfrm>
          <a:off x="2531181" y="1573960"/>
          <a:ext cx="7536743" cy="4496031"/>
        </p:xfrm>
        <a:graphic>
          <a:graphicData uri="http://schemas.openxmlformats.org/drawingml/2006/table">
            <a:tbl>
              <a:tblPr firstRow="1" firstCol="1" bandRow="1"/>
              <a:tblGrid>
                <a:gridCol w="1807858">
                  <a:extLst>
                    <a:ext uri="{9D8B030D-6E8A-4147-A177-3AD203B41FA5}">
                      <a16:colId xmlns:a16="http://schemas.microsoft.com/office/drawing/2014/main" val="1308851719"/>
                    </a:ext>
                  </a:extLst>
                </a:gridCol>
                <a:gridCol w="569362">
                  <a:extLst>
                    <a:ext uri="{9D8B030D-6E8A-4147-A177-3AD203B41FA5}">
                      <a16:colId xmlns:a16="http://schemas.microsoft.com/office/drawing/2014/main" val="3782131248"/>
                    </a:ext>
                  </a:extLst>
                </a:gridCol>
                <a:gridCol w="573113">
                  <a:extLst>
                    <a:ext uri="{9D8B030D-6E8A-4147-A177-3AD203B41FA5}">
                      <a16:colId xmlns:a16="http://schemas.microsoft.com/office/drawing/2014/main" val="3732707292"/>
                    </a:ext>
                  </a:extLst>
                </a:gridCol>
                <a:gridCol w="573113">
                  <a:extLst>
                    <a:ext uri="{9D8B030D-6E8A-4147-A177-3AD203B41FA5}">
                      <a16:colId xmlns:a16="http://schemas.microsoft.com/office/drawing/2014/main" val="2016464206"/>
                    </a:ext>
                  </a:extLst>
                </a:gridCol>
                <a:gridCol w="573113">
                  <a:extLst>
                    <a:ext uri="{9D8B030D-6E8A-4147-A177-3AD203B41FA5}">
                      <a16:colId xmlns:a16="http://schemas.microsoft.com/office/drawing/2014/main" val="4197665022"/>
                    </a:ext>
                  </a:extLst>
                </a:gridCol>
                <a:gridCol w="573866">
                  <a:extLst>
                    <a:ext uri="{9D8B030D-6E8A-4147-A177-3AD203B41FA5}">
                      <a16:colId xmlns:a16="http://schemas.microsoft.com/office/drawing/2014/main" val="3931153327"/>
                    </a:ext>
                  </a:extLst>
                </a:gridCol>
                <a:gridCol w="573113">
                  <a:extLst>
                    <a:ext uri="{9D8B030D-6E8A-4147-A177-3AD203B41FA5}">
                      <a16:colId xmlns:a16="http://schemas.microsoft.com/office/drawing/2014/main" val="2792358730"/>
                    </a:ext>
                  </a:extLst>
                </a:gridCol>
                <a:gridCol w="573113">
                  <a:extLst>
                    <a:ext uri="{9D8B030D-6E8A-4147-A177-3AD203B41FA5}">
                      <a16:colId xmlns:a16="http://schemas.microsoft.com/office/drawing/2014/main" val="870481651"/>
                    </a:ext>
                  </a:extLst>
                </a:gridCol>
                <a:gridCol w="573113">
                  <a:extLst>
                    <a:ext uri="{9D8B030D-6E8A-4147-A177-3AD203B41FA5}">
                      <a16:colId xmlns:a16="http://schemas.microsoft.com/office/drawing/2014/main" val="2853254133"/>
                    </a:ext>
                  </a:extLst>
                </a:gridCol>
                <a:gridCol w="573113">
                  <a:extLst>
                    <a:ext uri="{9D8B030D-6E8A-4147-A177-3AD203B41FA5}">
                      <a16:colId xmlns:a16="http://schemas.microsoft.com/office/drawing/2014/main" val="2851199295"/>
                    </a:ext>
                  </a:extLst>
                </a:gridCol>
                <a:gridCol w="573866">
                  <a:extLst>
                    <a:ext uri="{9D8B030D-6E8A-4147-A177-3AD203B41FA5}">
                      <a16:colId xmlns:a16="http://schemas.microsoft.com/office/drawing/2014/main" val="809444200"/>
                    </a:ext>
                  </a:extLst>
                </a:gridCol>
              </a:tblGrid>
              <a:tr h="568899">
                <a:tc>
                  <a:txBody>
                    <a:bodyPr/>
                    <a:lstStyle/>
                    <a:p>
                      <a:pPr algn="r">
                        <a:lnSpc>
                          <a:spcPct val="150000"/>
                        </a:lnSpc>
                      </a:pPr>
                      <a:r>
                        <a:rPr lang="en-GB" sz="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Class in 1990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50000"/>
                        </a:lnSpc>
                      </a:pPr>
                      <a:r>
                        <a:rPr lang="en-GB" sz="8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City of Tshwane Metropolitan Municipality</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lnL>
                      <a:noFill/>
                    </a:lnL>
                    <a:lnR>
                      <a:noFill/>
                    </a:lnR>
                    <a:lnT w="12700" cap="flat" cmpd="sng" algn="ctr">
                      <a:solidFill>
                        <a:srgbClr val="000000"/>
                      </a:solidFill>
                      <a:prstDash val="solid"/>
                      <a:round/>
                      <a:headEnd type="none" w="med" len="med"/>
                      <a:tailEnd type="none" w="med" len="med"/>
                    </a:lnT>
                    <a:lnB>
                      <a:noFill/>
                    </a:lnB>
                    <a:solidFill>
                      <a:srgbClr val="FCE4D6"/>
                    </a:solidFill>
                  </a:tcPr>
                </a:tc>
                <a:tc hMerge="1">
                  <a:txBody>
                    <a:bodyPr/>
                    <a:lstStyle/>
                    <a:p>
                      <a:endParaRPr lang="en-GB"/>
                    </a:p>
                  </a:txBody>
                  <a:tcPr/>
                </a:tc>
                <a:tc gridSpan="2">
                  <a:txBody>
                    <a:bodyPr/>
                    <a:lstStyle/>
                    <a:p>
                      <a:pPr algn="ctr">
                        <a:lnSpc>
                          <a:spcPct val="150000"/>
                        </a:lnSpc>
                      </a:pPr>
                      <a:r>
                        <a:rPr lang="en-GB" sz="8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City of Johannesburg Metropolitan Municipality</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lnL>
                      <a:noFill/>
                    </a:lnL>
                    <a:lnR>
                      <a:noFill/>
                    </a:lnR>
                    <a:lnT w="12700" cap="flat" cmpd="sng" algn="ctr">
                      <a:solidFill>
                        <a:srgbClr val="000000"/>
                      </a:solidFill>
                      <a:prstDash val="solid"/>
                      <a:round/>
                      <a:headEnd type="none" w="med" len="med"/>
                      <a:tailEnd type="none" w="med" len="med"/>
                    </a:lnT>
                    <a:lnB>
                      <a:noFill/>
                    </a:lnB>
                    <a:solidFill>
                      <a:srgbClr val="E2EFDA"/>
                    </a:solidFill>
                  </a:tcPr>
                </a:tc>
                <a:tc hMerge="1">
                  <a:txBody>
                    <a:bodyPr/>
                    <a:lstStyle/>
                    <a:p>
                      <a:endParaRPr lang="en-GB"/>
                    </a:p>
                  </a:txBody>
                  <a:tcPr/>
                </a:tc>
                <a:tc gridSpan="2">
                  <a:txBody>
                    <a:bodyPr/>
                    <a:lstStyle/>
                    <a:p>
                      <a:pPr algn="ctr">
                        <a:lnSpc>
                          <a:spcPct val="150000"/>
                        </a:lnSpc>
                      </a:pPr>
                      <a:r>
                        <a:rPr lang="en-GB" sz="8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West-rand District Municipality</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lnL>
                      <a:noFill/>
                    </a:lnL>
                    <a:lnR>
                      <a:noFill/>
                    </a:lnR>
                    <a:lnT w="12700" cap="flat" cmpd="sng" algn="ctr">
                      <a:solidFill>
                        <a:srgbClr val="000000"/>
                      </a:solidFill>
                      <a:prstDash val="solid"/>
                      <a:round/>
                      <a:headEnd type="none" w="med" len="med"/>
                      <a:tailEnd type="none" w="med" len="med"/>
                    </a:lnT>
                    <a:lnB>
                      <a:noFill/>
                    </a:lnB>
                    <a:solidFill>
                      <a:srgbClr val="D9E1F2"/>
                    </a:solidFill>
                  </a:tcPr>
                </a:tc>
                <a:tc hMerge="1">
                  <a:txBody>
                    <a:bodyPr/>
                    <a:lstStyle/>
                    <a:p>
                      <a:endParaRPr lang="en-GB"/>
                    </a:p>
                  </a:txBody>
                  <a:tcPr/>
                </a:tc>
                <a:tc gridSpan="2">
                  <a:txBody>
                    <a:bodyPr/>
                    <a:lstStyle/>
                    <a:p>
                      <a:pPr algn="ctr">
                        <a:lnSpc>
                          <a:spcPct val="150000"/>
                        </a:lnSpc>
                      </a:pPr>
                      <a:r>
                        <a:rPr lang="en-GB" sz="8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City of Ekurhuleni Metropolitan Municipality</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lnL>
                      <a:noFill/>
                    </a:lnL>
                    <a:lnR>
                      <a:noFill/>
                    </a:lnR>
                    <a:lnT w="12700" cap="flat" cmpd="sng" algn="ctr">
                      <a:solidFill>
                        <a:srgbClr val="000000"/>
                      </a:solidFill>
                      <a:prstDash val="solid"/>
                      <a:round/>
                      <a:headEnd type="none" w="med" len="med"/>
                      <a:tailEnd type="none" w="med" len="med"/>
                    </a:lnT>
                    <a:lnB>
                      <a:noFill/>
                    </a:lnB>
                    <a:solidFill>
                      <a:srgbClr val="FFF2CC"/>
                    </a:solidFill>
                  </a:tcPr>
                </a:tc>
                <a:tc hMerge="1">
                  <a:txBody>
                    <a:bodyPr/>
                    <a:lstStyle/>
                    <a:p>
                      <a:endParaRPr lang="en-GB"/>
                    </a:p>
                  </a:txBody>
                  <a:tcPr/>
                </a:tc>
                <a:tc gridSpan="2">
                  <a:txBody>
                    <a:bodyPr/>
                    <a:lstStyle/>
                    <a:p>
                      <a:pPr algn="ctr">
                        <a:lnSpc>
                          <a:spcPct val="150000"/>
                        </a:lnSpc>
                      </a:pPr>
                      <a:r>
                        <a:rPr lang="en-GB" sz="8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Sedibeng District Municipality</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lnL>
                      <a:noFill/>
                    </a:lnL>
                    <a:lnR>
                      <a:noFill/>
                    </a:lnR>
                    <a:lnT w="12700" cap="flat" cmpd="sng" algn="ctr">
                      <a:solidFill>
                        <a:srgbClr val="000000"/>
                      </a:solidFill>
                      <a:prstDash val="solid"/>
                      <a:round/>
                      <a:headEnd type="none" w="med" len="med"/>
                      <a:tailEnd type="none" w="med" len="med"/>
                    </a:lnT>
                    <a:lnB>
                      <a:noFill/>
                    </a:lnB>
                    <a:solidFill>
                      <a:srgbClr val="D0CECE"/>
                    </a:solidFill>
                  </a:tcPr>
                </a:tc>
                <a:tc hMerge="1">
                  <a:txBody>
                    <a:bodyPr/>
                    <a:lstStyle/>
                    <a:p>
                      <a:endParaRPr lang="en-GB"/>
                    </a:p>
                  </a:txBody>
                  <a:tcPr/>
                </a:tc>
                <a:extLst>
                  <a:ext uri="{0D108BD9-81ED-4DB2-BD59-A6C34878D82A}">
                    <a16:rowId xmlns:a16="http://schemas.microsoft.com/office/drawing/2014/main" val="7466909"/>
                  </a:ext>
                </a:extLst>
              </a:tr>
              <a:tr h="596938">
                <a:tc>
                  <a:txBody>
                    <a:bodyPr/>
                    <a:lstStyle/>
                    <a:p>
                      <a:pPr algn="l">
                        <a:lnSpc>
                          <a:spcPct val="150000"/>
                        </a:lnSpc>
                      </a:pPr>
                      <a:r>
                        <a:rPr lang="en-GB" sz="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Class in 2020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Pivot</a:t>
                      </a:r>
                    </a:p>
                    <a:p>
                      <a:pPr algn="l">
                        <a:lnSpc>
                          <a:spcPct val="150000"/>
                        </a:lnSpc>
                      </a:pP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algn="l">
                        <a:lnSpc>
                          <a:spcPct val="150000"/>
                        </a:lnSpc>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Non-Pivot </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l">
                        <a:lnSpc>
                          <a:spcPct val="150000"/>
                        </a:lnSpc>
                        <a:spcAft>
                          <a:spcPts val="0"/>
                        </a:spcAft>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Pivot</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marL="71755" marR="71755" algn="l">
                        <a:lnSpc>
                          <a:spcPct val="150000"/>
                        </a:lnSpc>
                        <a:spcAft>
                          <a:spcPts val="0"/>
                        </a:spcAft>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Non-Pivot </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marL="71755" marR="71755" algn="l">
                        <a:lnSpc>
                          <a:spcPct val="150000"/>
                        </a:lnSpc>
                        <a:spcAft>
                          <a:spcPts val="0"/>
                        </a:spcAft>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Pivot</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marL="71755" marR="71755" algn="l">
                        <a:lnSpc>
                          <a:spcPct val="150000"/>
                        </a:lnSpc>
                        <a:spcAft>
                          <a:spcPts val="0"/>
                        </a:spcAft>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Non-Pivot </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marL="71755" marR="71755" algn="l">
                        <a:lnSpc>
                          <a:spcPct val="150000"/>
                        </a:lnSpc>
                        <a:spcAft>
                          <a:spcPts val="0"/>
                        </a:spcAft>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Pivot</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marL="71755" marR="71755" algn="l">
                        <a:lnSpc>
                          <a:spcPct val="150000"/>
                        </a:lnSpc>
                        <a:spcAft>
                          <a:spcPts val="0"/>
                        </a:spcAft>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Non-Pivot </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marL="71755" marR="71755" algn="l">
                        <a:lnSpc>
                          <a:spcPct val="150000"/>
                        </a:lnSpc>
                        <a:spcAft>
                          <a:spcPts val="0"/>
                        </a:spcAft>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Pivot</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marL="71755" marR="71755" algn="l">
                        <a:lnSpc>
                          <a:spcPct val="150000"/>
                        </a:lnSpc>
                        <a:spcAft>
                          <a:spcPts val="0"/>
                        </a:spcAft>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Non-Pivot </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vert="vert270" anchor="b">
                    <a:lnL>
                      <a:noFill/>
                    </a:lnL>
                    <a:lnR>
                      <a:noFill/>
                    </a:lnR>
                    <a:lnT>
                      <a:noFill/>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06735755"/>
                  </a:ext>
                </a:extLst>
              </a:tr>
              <a:tr h="36000">
                <a:tc>
                  <a:txBody>
                    <a:bodyPr/>
                    <a:lstStyle/>
                    <a:p>
                      <a:pPr algn="l">
                        <a:lnSpc>
                          <a:spcPct val="150000"/>
                        </a:lnSpc>
                      </a:pPr>
                      <a:r>
                        <a:rPr lang="en-GB" sz="800" kern="100" dirty="0">
                          <a:effectLst/>
                          <a:latin typeface="Arial" panose="020B0604020202020204" pitchFamily="34" charset="0"/>
                          <a:ea typeface="Times New Roman" panose="02020603050405020304" pitchFamily="18" charset="0"/>
                          <a:cs typeface="Arial" panose="020B0604020202020204" pitchFamily="34" charset="0"/>
                        </a:rPr>
                        <a:t>Indigenous Forest</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a:noFill/>
                    </a:lnB>
                    <a:solidFill>
                      <a:srgbClr val="FCFCFF"/>
                    </a:solidFill>
                  </a:tcPr>
                </a:tc>
                <a:extLst>
                  <a:ext uri="{0D108BD9-81ED-4DB2-BD59-A6C34878D82A}">
                    <a16:rowId xmlns:a16="http://schemas.microsoft.com/office/drawing/2014/main" val="1897867068"/>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Thicket / dense Bush </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81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9FA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1061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D4E0F1"/>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38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2F5FC"/>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146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D4E0F1"/>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468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FF3FB"/>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AFB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185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AF0F9"/>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465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9EFF9"/>
                    </a:solidFill>
                  </a:tcPr>
                </a:tc>
                <a:extLst>
                  <a:ext uri="{0D108BD9-81ED-4DB2-BD59-A6C34878D82A}">
                    <a16:rowId xmlns:a16="http://schemas.microsoft.com/office/drawing/2014/main" val="3833469620"/>
                  </a:ext>
                </a:extLst>
              </a:tr>
              <a:tr h="36000">
                <a:tc>
                  <a:txBody>
                    <a:bodyPr/>
                    <a:lstStyle/>
                    <a:p>
                      <a:pPr algn="l">
                        <a:lnSpc>
                          <a:spcPct val="150000"/>
                        </a:lnSpc>
                      </a:pPr>
                      <a:r>
                        <a:rPr lang="en-GB" sz="800" kern="100" dirty="0">
                          <a:effectLst/>
                          <a:latin typeface="Arial" panose="020B0604020202020204" pitchFamily="34" charset="0"/>
                          <a:ea typeface="Times New Roman" panose="02020603050405020304" pitchFamily="18" charset="0"/>
                          <a:cs typeface="Arial" panose="020B0604020202020204" pitchFamily="34" charset="0"/>
                        </a:rPr>
                        <a:t>Natural Wooded Land </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291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1F5FC"/>
                    </a:solidFill>
                  </a:tcPr>
                </a:tc>
                <a:tc>
                  <a:txBody>
                    <a:bodyPr/>
                    <a:lstStyle/>
                    <a:p>
                      <a:pPr algn="r">
                        <a:lnSpc>
                          <a:spcPct val="150000"/>
                        </a:lnSpc>
                      </a:pPr>
                      <a:r>
                        <a:rPr lang="en-GB"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-1423</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ACACD"/>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-335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EDF0"/>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-821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2F5"/>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-568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EDF0"/>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-683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E2E5"/>
                    </a:solidFill>
                  </a:tcPr>
                </a:tc>
                <a:extLst>
                  <a:ext uri="{0D108BD9-81ED-4DB2-BD59-A6C34878D82A}">
                    <a16:rowId xmlns:a16="http://schemas.microsoft.com/office/drawing/2014/main" val="1879812736"/>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Shrubland</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527</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8EEF8"/>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99</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AFA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703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8EEF8"/>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145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7F8FD"/>
                    </a:solidFill>
                  </a:tcPr>
                </a:tc>
                <a:extLst>
                  <a:ext uri="{0D108BD9-81ED-4DB2-BD59-A6C34878D82A}">
                    <a16:rowId xmlns:a16="http://schemas.microsoft.com/office/drawing/2014/main" val="718182255"/>
                  </a:ext>
                </a:extLst>
              </a:tr>
              <a:tr h="36000">
                <a:tc>
                  <a:txBody>
                    <a:bodyPr/>
                    <a:lstStyle/>
                    <a:p>
                      <a:pPr algn="l">
                        <a:lnSpc>
                          <a:spcPct val="150000"/>
                        </a:lnSpc>
                      </a:pPr>
                      <a:r>
                        <a:rPr lang="en-GB" sz="800" kern="100" dirty="0">
                          <a:effectLst/>
                          <a:latin typeface="Arial" panose="020B0604020202020204" pitchFamily="34" charset="0"/>
                          <a:ea typeface="Times New Roman" panose="02020603050405020304" pitchFamily="18" charset="0"/>
                          <a:cs typeface="Arial" panose="020B0604020202020204" pitchFamily="34" charset="0"/>
                        </a:rPr>
                        <a:t>Grasslands</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CF1FA"/>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BF1FA"/>
                    </a:solidFill>
                  </a:tcPr>
                </a:tc>
                <a:tc>
                  <a:txBody>
                    <a:bodyPr/>
                    <a:lstStyle/>
                    <a:p>
                      <a:pPr algn="r">
                        <a:lnSpc>
                          <a:spcPct val="150000"/>
                        </a:lnSpc>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7EEF8"/>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-3311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8696B"/>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7EDF8"/>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-12833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8696B"/>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DAE5F4"/>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-4436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88A8C"/>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4EBF7"/>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-2427</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9A1A4"/>
                    </a:solidFill>
                  </a:tcPr>
                </a:tc>
                <a:extLst>
                  <a:ext uri="{0D108BD9-81ED-4DB2-BD59-A6C34878D82A}">
                    <a16:rowId xmlns:a16="http://schemas.microsoft.com/office/drawing/2014/main" val="4048408061"/>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Waterbodies</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-118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7FA"/>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AFD"/>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-60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-67</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AFD"/>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-57</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9FC"/>
                    </a:solidFill>
                  </a:tcPr>
                </a:tc>
                <a:extLst>
                  <a:ext uri="{0D108BD9-81ED-4DB2-BD59-A6C34878D82A}">
                    <a16:rowId xmlns:a16="http://schemas.microsoft.com/office/drawing/2014/main" val="825164663"/>
                  </a:ext>
                </a:extLst>
              </a:tr>
              <a:tr h="36000">
                <a:tc>
                  <a:txBody>
                    <a:bodyPr/>
                    <a:lstStyle/>
                    <a:p>
                      <a:pPr algn="l">
                        <a:lnSpc>
                          <a:spcPct val="150000"/>
                        </a:lnSpc>
                      </a:pPr>
                      <a:r>
                        <a:rPr lang="en-GB" sz="800" kern="100" dirty="0">
                          <a:effectLst/>
                          <a:latin typeface="Arial" panose="020B0604020202020204" pitchFamily="34" charset="0"/>
                          <a:ea typeface="Times New Roman" panose="02020603050405020304" pitchFamily="18" charset="0"/>
                          <a:cs typeface="Arial" panose="020B0604020202020204" pitchFamily="34" charset="0"/>
                        </a:rPr>
                        <a:t>Wetlands</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-96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8FB"/>
                    </a:solidFill>
                  </a:tcPr>
                </a:tc>
                <a:tc>
                  <a:txBody>
                    <a:bodyPr/>
                    <a:lstStyle/>
                    <a:p>
                      <a:pPr algn="r">
                        <a:lnSpc>
                          <a:spcPct val="150000"/>
                        </a:lnSpc>
                      </a:pPr>
                      <a:r>
                        <a:rPr lang="en-GB"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-247</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1F3"/>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-256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9FC"/>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-589</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ECE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80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9FA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445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AF0F9"/>
                    </a:solidFill>
                  </a:tcPr>
                </a:tc>
                <a:extLst>
                  <a:ext uri="{0D108BD9-81ED-4DB2-BD59-A6C34878D82A}">
                    <a16:rowId xmlns:a16="http://schemas.microsoft.com/office/drawing/2014/main" val="978651434"/>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Barren Land</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-550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E8EB"/>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-216</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2F5"/>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-178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9FC"/>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-312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4F6"/>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-498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E9EC"/>
                    </a:solidFill>
                  </a:tcPr>
                </a:tc>
                <a:extLst>
                  <a:ext uri="{0D108BD9-81ED-4DB2-BD59-A6C34878D82A}">
                    <a16:rowId xmlns:a16="http://schemas.microsoft.com/office/drawing/2014/main" val="645463455"/>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Eroded Lands</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extLst>
                  <a:ext uri="{0D108BD9-81ED-4DB2-BD59-A6C34878D82A}">
                    <a16:rowId xmlns:a16="http://schemas.microsoft.com/office/drawing/2014/main" val="1716237677"/>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Planted Forest</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20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120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8F9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-312</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EEF1"/>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49</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-468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6F9"/>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AFB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-92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9FC"/>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AFD"/>
                    </a:solidFill>
                  </a:tcPr>
                </a:tc>
                <a:extLst>
                  <a:ext uri="{0D108BD9-81ED-4DB2-BD59-A6C34878D82A}">
                    <a16:rowId xmlns:a16="http://schemas.microsoft.com/office/drawing/2014/main" val="2605083613"/>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Orchards*</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-106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8FB"/>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-50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AFD"/>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GB"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102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8FAFE"/>
                    </a:solidFill>
                  </a:tcPr>
                </a:tc>
                <a:extLst>
                  <a:ext uri="{0D108BD9-81ED-4DB2-BD59-A6C34878D82A}">
                    <a16:rowId xmlns:a16="http://schemas.microsoft.com/office/drawing/2014/main" val="3689477488"/>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Pivot Irrigated*</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-4219</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8696B"/>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-582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E2E4"/>
                    </a:solidFill>
                  </a:tcPr>
                </a:tc>
                <a:tc>
                  <a:txBody>
                    <a:bodyPr/>
                    <a:lstStyle/>
                    <a:p>
                      <a:pPr algn="r">
                        <a:lnSpc>
                          <a:spcPct val="150000"/>
                        </a:lnSpc>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-5455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ABDC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-1665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AD1D4"/>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-3951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8696B"/>
                    </a:solidFill>
                  </a:tcPr>
                </a:tc>
                <a:extLst>
                  <a:ext uri="{0D108BD9-81ED-4DB2-BD59-A6C34878D82A}">
                    <a16:rowId xmlns:a16="http://schemas.microsoft.com/office/drawing/2014/main" val="940866781"/>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Non-Pivot*</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4219</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5A8AC6"/>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582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5A8AC6"/>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5455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5A8AC6"/>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1665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5A8AC6"/>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3951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5A8AC6"/>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FFF00"/>
                    </a:solidFill>
                  </a:tcPr>
                </a:tc>
                <a:extLst>
                  <a:ext uri="{0D108BD9-81ED-4DB2-BD59-A6C34878D82A}">
                    <a16:rowId xmlns:a16="http://schemas.microsoft.com/office/drawing/2014/main" val="3369402124"/>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Cultivated Subsistence</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83</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9FAFE"/>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AFD"/>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-17</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AFD"/>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-217</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6F9"/>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F"/>
                    </a:solidFill>
                  </a:tcPr>
                </a:tc>
                <a:extLst>
                  <a:ext uri="{0D108BD9-81ED-4DB2-BD59-A6C34878D82A}">
                    <a16:rowId xmlns:a16="http://schemas.microsoft.com/office/drawing/2014/main" val="2650739381"/>
                  </a:ext>
                </a:extLst>
              </a:tr>
              <a:tr h="36000">
                <a:tc>
                  <a:txBody>
                    <a:bodyPr/>
                    <a:lstStyle/>
                    <a:p>
                      <a:pPr algn="l">
                        <a:lnSpc>
                          <a:spcPct val="150000"/>
                        </a:lnSpc>
                      </a:pPr>
                      <a:r>
                        <a:rPr lang="en-GB" sz="800" kern="100" dirty="0">
                          <a:effectLst/>
                          <a:latin typeface="Arial" panose="020B0604020202020204" pitchFamily="34" charset="0"/>
                          <a:ea typeface="Times New Roman" panose="02020603050405020304" pitchFamily="18" charset="0"/>
                          <a:cs typeface="Arial" panose="020B0604020202020204" pitchFamily="34" charset="0"/>
                        </a:rPr>
                        <a:t>Built-up Residential All</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-1880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ABABD"/>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9A2A5"/>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-1168</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EEF1"/>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-89</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9FC"/>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-5739</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8696B"/>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-1502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AC4C6"/>
                    </a:solidFill>
                  </a:tcPr>
                </a:tc>
                <a:extLst>
                  <a:ext uri="{0D108BD9-81ED-4DB2-BD59-A6C34878D82A}">
                    <a16:rowId xmlns:a16="http://schemas.microsoft.com/office/drawing/2014/main" val="323316561"/>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Built-up Smallholdings</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F"/>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AFC6E4"/>
                    </a:solidFill>
                  </a:tcPr>
                </a:tc>
                <a:tc>
                  <a:txBody>
                    <a:bodyPr/>
                    <a:lstStyle/>
                    <a:p>
                      <a:pPr algn="r">
                        <a:lnSpc>
                          <a:spcPct val="150000"/>
                        </a:lnSpc>
                      </a:pPr>
                      <a:r>
                        <a:rPr lang="en-ZA"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CCDBEF"/>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F"/>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E9EFF9"/>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319</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DDE7F5"/>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CEDCEF"/>
                    </a:solidFill>
                  </a:tcPr>
                </a:tc>
                <a:extLst>
                  <a:ext uri="{0D108BD9-81ED-4DB2-BD59-A6C34878D82A}">
                    <a16:rowId xmlns:a16="http://schemas.microsoft.com/office/drawing/2014/main" val="2600556535"/>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Built-up Commercial</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-77</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9FC"/>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-90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7FA"/>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-6</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-230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6F9"/>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-44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AFD"/>
                    </a:solidFill>
                  </a:tcPr>
                </a:tc>
                <a:extLst>
                  <a:ext uri="{0D108BD9-81ED-4DB2-BD59-A6C34878D82A}">
                    <a16:rowId xmlns:a16="http://schemas.microsoft.com/office/drawing/2014/main" val="2428871755"/>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Built-up Industrial</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CFCFF"/>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-268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2F5"/>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-224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2F4"/>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-180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9FC"/>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BFE"/>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-289</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4F7"/>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-56</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9FC"/>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-280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a:noFill/>
                    </a:lnB>
                    <a:solidFill>
                      <a:srgbClr val="FBF1F4"/>
                    </a:solidFill>
                  </a:tcPr>
                </a:tc>
                <a:extLst>
                  <a:ext uri="{0D108BD9-81ED-4DB2-BD59-A6C34878D82A}">
                    <a16:rowId xmlns:a16="http://schemas.microsoft.com/office/drawing/2014/main" val="4261162337"/>
                  </a:ext>
                </a:extLst>
              </a:tr>
              <a:tr h="36000">
                <a:tc>
                  <a:txBody>
                    <a:bodyPr/>
                    <a:lstStyle/>
                    <a:p>
                      <a:pPr algn="l">
                        <a:lnSpc>
                          <a:spcPct val="150000"/>
                        </a:lnSpc>
                      </a:pPr>
                      <a:r>
                        <a:rPr lang="en-GB" sz="800" kern="100">
                          <a:effectLst/>
                          <a:latin typeface="Arial" panose="020B0604020202020204" pitchFamily="34" charset="0"/>
                          <a:ea typeface="Times New Roman" panose="02020603050405020304" pitchFamily="18" charset="0"/>
                          <a:cs typeface="Arial" panose="020B0604020202020204" pitchFamily="34" charset="0"/>
                        </a:rPr>
                        <a:t>Mines</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CFCFF"/>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-843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BDEE1"/>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CFCFF"/>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BFAFD"/>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CFCFF"/>
                    </a:solidFill>
                  </a:tcPr>
                </a:tc>
                <a:tc>
                  <a:txBody>
                    <a:bodyPr/>
                    <a:lstStyle/>
                    <a:p>
                      <a:pPr algn="r">
                        <a:lnSpc>
                          <a:spcPct val="150000"/>
                        </a:lnSpc>
                      </a:pPr>
                      <a:r>
                        <a:rPr lang="en-ZA" sz="800" kern="100">
                          <a:solidFill>
                            <a:srgbClr val="BFBFBF"/>
                          </a:solidFill>
                          <a:effectLst/>
                          <a:latin typeface="Arial" panose="020B0604020202020204" pitchFamily="34" charset="0"/>
                          <a:ea typeface="Times New Roman" panose="02020603050405020304" pitchFamily="18" charset="0"/>
                          <a:cs typeface="Arial" panose="020B0604020202020204" pitchFamily="34" charset="0"/>
                        </a:rPr>
                        <a:t>-264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BF8FB"/>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1</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CFCFF"/>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-285</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BF4F7"/>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0</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CFCFF"/>
                    </a:solidFill>
                  </a:tcPr>
                </a:tc>
                <a:tc>
                  <a:txBody>
                    <a:bodyPr/>
                    <a:lstStyle/>
                    <a:p>
                      <a:pPr algn="r">
                        <a:lnSpc>
                          <a:spcPct val="150000"/>
                        </a:lnSpc>
                      </a:pPr>
                      <a:r>
                        <a:rPr lang="en-ZA" sz="800" kern="100" dirty="0">
                          <a:solidFill>
                            <a:srgbClr val="BFBFBF"/>
                          </a:solidFill>
                          <a:effectLst/>
                          <a:latin typeface="Arial" panose="020B0604020202020204" pitchFamily="34" charset="0"/>
                          <a:ea typeface="Times New Roman" panose="02020603050405020304" pitchFamily="18" charset="0"/>
                          <a:cs typeface="Arial" panose="020B0604020202020204" pitchFamily="34" charset="0"/>
                        </a:rPr>
                        <a:t>-325</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a:noFill/>
                    </a:lnT>
                    <a:lnB w="12700" cap="flat" cmpd="sng" algn="ctr">
                      <a:solidFill>
                        <a:srgbClr val="000000"/>
                      </a:solidFill>
                      <a:prstDash val="solid"/>
                      <a:round/>
                      <a:headEnd type="none" w="med" len="med"/>
                      <a:tailEnd type="none" w="med" len="med"/>
                    </a:lnB>
                    <a:solidFill>
                      <a:srgbClr val="FBEFF2"/>
                    </a:solidFill>
                  </a:tcPr>
                </a:tc>
                <a:extLst>
                  <a:ext uri="{0D108BD9-81ED-4DB2-BD59-A6C34878D82A}">
                    <a16:rowId xmlns:a16="http://schemas.microsoft.com/office/drawing/2014/main" val="1939820295"/>
                  </a:ext>
                </a:extLst>
              </a:tr>
              <a:tr h="36000">
                <a:tc>
                  <a:txBody>
                    <a:bodyPr/>
                    <a:lstStyle/>
                    <a:p>
                      <a:pPr>
                        <a:lnSpc>
                          <a:spcPct val="107000"/>
                        </a:lnSpc>
                      </a:pPr>
                      <a:endParaRPr lang="en-GB" sz="800" kern="10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dirty="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dirty="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dirty="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800" kern="100" dirty="0">
                        <a:effectLst/>
                        <a:latin typeface="Calibri" panose="020F0502020204030204" pitchFamily="34"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1359654"/>
                  </a:ext>
                </a:extLst>
              </a:tr>
              <a:tr h="36000">
                <a:tc>
                  <a:txBody>
                    <a:bodyPr/>
                    <a:lstStyle/>
                    <a:p>
                      <a:pPr algn="l">
                        <a:lnSpc>
                          <a:spcPct val="150000"/>
                        </a:lnSpc>
                      </a:pPr>
                      <a:r>
                        <a:rPr lang="en-GB" sz="800" b="1" kern="100" dirty="0">
                          <a:effectLst/>
                          <a:latin typeface="Arial" panose="020B0604020202020204" pitchFamily="34" charset="0"/>
                          <a:ea typeface="Times New Roman" panose="02020603050405020304" pitchFamily="18" charset="0"/>
                          <a:cs typeface="Arial" panose="020B0604020202020204" pitchFamily="34" charset="0"/>
                        </a:rPr>
                        <a:t>Net gain or loss</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5103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A3D3"/>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-5334</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D4D7"/>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698</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1FA"/>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-7135</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7C9"/>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6490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A8AC6"/>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-19970</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1933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DBEF"/>
                    </a:solidFill>
                  </a:tcPr>
                </a:tc>
                <a:tc>
                  <a:txBody>
                    <a:bodyPr/>
                    <a:lstStyle/>
                    <a:p>
                      <a:pPr algn="r">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-14023</a:t>
                      </a:r>
                      <a:endParaRPr lang="en-GB"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496"/>
                    </a:solidFill>
                  </a:tcPr>
                </a:tc>
                <a:tc>
                  <a:txBody>
                    <a:bodyPr/>
                    <a:lstStyle/>
                    <a:p>
                      <a:pPr algn="r">
                        <a:lnSpc>
                          <a:spcPct val="150000"/>
                        </a:lnSpc>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4572</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BACD7"/>
                    </a:solidFill>
                  </a:tcPr>
                </a:tc>
                <a:tc>
                  <a:txBody>
                    <a:bodyPr/>
                    <a:lstStyle/>
                    <a:p>
                      <a:pPr algn="r">
                        <a:lnSpc>
                          <a:spcPct val="150000"/>
                        </a:lnSpc>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-7471</a:t>
                      </a:r>
                      <a:endParaRPr lang="en-GB"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1025" marR="31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4C7"/>
                    </a:solidFill>
                  </a:tcPr>
                </a:tc>
                <a:extLst>
                  <a:ext uri="{0D108BD9-81ED-4DB2-BD59-A6C34878D82A}">
                    <a16:rowId xmlns:a16="http://schemas.microsoft.com/office/drawing/2014/main" val="2521907781"/>
                  </a:ext>
                </a:extLst>
              </a:tr>
            </a:tbl>
          </a:graphicData>
        </a:graphic>
      </p:graphicFrame>
      <p:graphicFrame>
        <p:nvGraphicFramePr>
          <p:cNvPr id="6" name="Table 5">
            <a:extLst>
              <a:ext uri="{FF2B5EF4-FFF2-40B4-BE49-F238E27FC236}">
                <a16:creationId xmlns:a16="http://schemas.microsoft.com/office/drawing/2014/main" id="{4B834F0B-1516-3FD2-6A3D-00665B9BC852}"/>
              </a:ext>
            </a:extLst>
          </p:cNvPr>
          <p:cNvGraphicFramePr>
            <a:graphicFrameLocks noGrp="1"/>
          </p:cNvGraphicFramePr>
          <p:nvPr>
            <p:extLst>
              <p:ext uri="{D42A27DB-BD31-4B8C-83A1-F6EECF244321}">
                <p14:modId xmlns:p14="http://schemas.microsoft.com/office/powerpoint/2010/main" val="3051799205"/>
              </p:ext>
            </p:extLst>
          </p:nvPr>
        </p:nvGraphicFramePr>
        <p:xfrm>
          <a:off x="2531180" y="6127135"/>
          <a:ext cx="7536743" cy="552450"/>
        </p:xfrm>
        <a:graphic>
          <a:graphicData uri="http://schemas.openxmlformats.org/drawingml/2006/table">
            <a:tbl>
              <a:tblPr firstRow="1" firstCol="1" bandRow="1"/>
              <a:tblGrid>
                <a:gridCol w="1809440">
                  <a:extLst>
                    <a:ext uri="{9D8B030D-6E8A-4147-A177-3AD203B41FA5}">
                      <a16:colId xmlns:a16="http://schemas.microsoft.com/office/drawing/2014/main" val="2224127716"/>
                    </a:ext>
                  </a:extLst>
                </a:gridCol>
                <a:gridCol w="547305">
                  <a:extLst>
                    <a:ext uri="{9D8B030D-6E8A-4147-A177-3AD203B41FA5}">
                      <a16:colId xmlns:a16="http://schemas.microsoft.com/office/drawing/2014/main" val="646789821"/>
                    </a:ext>
                  </a:extLst>
                </a:gridCol>
                <a:gridCol w="574003">
                  <a:extLst>
                    <a:ext uri="{9D8B030D-6E8A-4147-A177-3AD203B41FA5}">
                      <a16:colId xmlns:a16="http://schemas.microsoft.com/office/drawing/2014/main" val="1514910489"/>
                    </a:ext>
                  </a:extLst>
                </a:gridCol>
                <a:gridCol w="587352">
                  <a:extLst>
                    <a:ext uri="{9D8B030D-6E8A-4147-A177-3AD203B41FA5}">
                      <a16:colId xmlns:a16="http://schemas.microsoft.com/office/drawing/2014/main" val="2696794299"/>
                    </a:ext>
                  </a:extLst>
                </a:gridCol>
                <a:gridCol w="580677">
                  <a:extLst>
                    <a:ext uri="{9D8B030D-6E8A-4147-A177-3AD203B41FA5}">
                      <a16:colId xmlns:a16="http://schemas.microsoft.com/office/drawing/2014/main" val="3106036431"/>
                    </a:ext>
                  </a:extLst>
                </a:gridCol>
                <a:gridCol w="520608">
                  <a:extLst>
                    <a:ext uri="{9D8B030D-6E8A-4147-A177-3AD203B41FA5}">
                      <a16:colId xmlns:a16="http://schemas.microsoft.com/office/drawing/2014/main" val="3784778999"/>
                    </a:ext>
                  </a:extLst>
                </a:gridCol>
                <a:gridCol w="614049">
                  <a:extLst>
                    <a:ext uri="{9D8B030D-6E8A-4147-A177-3AD203B41FA5}">
                      <a16:colId xmlns:a16="http://schemas.microsoft.com/office/drawing/2014/main" val="1092413630"/>
                    </a:ext>
                  </a:extLst>
                </a:gridCol>
                <a:gridCol w="567329">
                  <a:extLst>
                    <a:ext uri="{9D8B030D-6E8A-4147-A177-3AD203B41FA5}">
                      <a16:colId xmlns:a16="http://schemas.microsoft.com/office/drawing/2014/main" val="3058754251"/>
                    </a:ext>
                  </a:extLst>
                </a:gridCol>
                <a:gridCol w="594026">
                  <a:extLst>
                    <a:ext uri="{9D8B030D-6E8A-4147-A177-3AD203B41FA5}">
                      <a16:colId xmlns:a16="http://schemas.microsoft.com/office/drawing/2014/main" val="114651866"/>
                    </a:ext>
                  </a:extLst>
                </a:gridCol>
                <a:gridCol w="587352">
                  <a:extLst>
                    <a:ext uri="{9D8B030D-6E8A-4147-A177-3AD203B41FA5}">
                      <a16:colId xmlns:a16="http://schemas.microsoft.com/office/drawing/2014/main" val="1489691166"/>
                    </a:ext>
                  </a:extLst>
                </a:gridCol>
                <a:gridCol w="554602">
                  <a:extLst>
                    <a:ext uri="{9D8B030D-6E8A-4147-A177-3AD203B41FA5}">
                      <a16:colId xmlns:a16="http://schemas.microsoft.com/office/drawing/2014/main" val="4292243348"/>
                    </a:ext>
                  </a:extLst>
                </a:gridCol>
              </a:tblGrid>
              <a:tr h="184150">
                <a:tc>
                  <a:txBody>
                    <a:bodyPr/>
                    <a:lstStyle/>
                    <a:p>
                      <a:pPr algn="l">
                        <a:lnSpc>
                          <a:spcPct val="150000"/>
                        </a:lnSpc>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1990 areas total (ha)</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1752</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96531</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11704</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1744</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111449</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1140</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42653</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2140</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tc>
                  <a:txBody>
                    <a:bodyPr/>
                    <a:lstStyle/>
                    <a:p>
                      <a:pPr algn="r">
                        <a:lnSpc>
                          <a:spcPct val="150000"/>
                        </a:lnSpc>
                      </a:pPr>
                      <a:r>
                        <a:rPr lang="en-ZA" sz="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138431</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noFill/>
                  </a:tcPr>
                </a:tc>
                <a:extLst>
                  <a:ext uri="{0D108BD9-81ED-4DB2-BD59-A6C34878D82A}">
                    <a16:rowId xmlns:a16="http://schemas.microsoft.com/office/drawing/2014/main" val="3484627037"/>
                  </a:ext>
                </a:extLst>
              </a:tr>
              <a:tr h="184150">
                <a:tc>
                  <a:txBody>
                    <a:bodyPr/>
                    <a:lstStyle/>
                    <a:p>
                      <a:pPr algn="l">
                        <a:lnSpc>
                          <a:spcPct val="150000"/>
                        </a:lnSpc>
                      </a:pPr>
                      <a:r>
                        <a:rPr lang="en-GB"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change non pivot to Pivot</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241</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-4</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509</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-5</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313</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-5</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-4</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185</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tc>
                  <a:txBody>
                    <a:bodyPr/>
                    <a:lstStyle/>
                    <a:p>
                      <a:pPr algn="r">
                        <a:lnSpc>
                          <a:spcPct val="150000"/>
                        </a:lnSpc>
                      </a:pPr>
                      <a:r>
                        <a:rPr lang="en-ZA" sz="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-3</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475962852"/>
                  </a:ext>
                </a:extLst>
              </a:tr>
              <a:tr h="184150">
                <a:tc>
                  <a:txBody>
                    <a:bodyPr/>
                    <a:lstStyle/>
                    <a:p>
                      <a:pPr algn="l">
                        <a:lnSpc>
                          <a:spcPct val="150000"/>
                        </a:lnSpc>
                      </a:pPr>
                      <a:r>
                        <a:rPr lang="en-GB"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change overall</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291</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-6</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610</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-61</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372</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-18</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170</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-33</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214</a:t>
                      </a:r>
                      <a:endParaRPr lang="en-GB"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50000"/>
                        </a:lnSpc>
                      </a:pPr>
                      <a:r>
                        <a:rPr lang="en-ZA" sz="8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-5</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613789"/>
                  </a:ext>
                </a:extLst>
              </a:tr>
            </a:tbl>
          </a:graphicData>
        </a:graphic>
      </p:graphicFrame>
      <p:cxnSp>
        <p:nvCxnSpPr>
          <p:cNvPr id="4" name="Straight Arrow Connector 3">
            <a:extLst>
              <a:ext uri="{FF2B5EF4-FFF2-40B4-BE49-F238E27FC236}">
                <a16:creationId xmlns:a16="http://schemas.microsoft.com/office/drawing/2014/main" id="{EA77A96B-93CA-20D6-032C-1954E83408CA}"/>
              </a:ext>
            </a:extLst>
          </p:cNvPr>
          <p:cNvCxnSpPr/>
          <p:nvPr/>
        </p:nvCxnSpPr>
        <p:spPr>
          <a:xfrm flipH="1">
            <a:off x="4834909" y="4558727"/>
            <a:ext cx="329357" cy="164678"/>
          </a:xfrm>
          <a:prstGeom prst="straightConnector1">
            <a:avLst/>
          </a:prstGeom>
          <a:ln>
            <a:solidFill>
              <a:srgbClr val="00B050"/>
            </a:solidFill>
            <a:tailEnd type="triangle"/>
          </a:ln>
        </p:spPr>
        <p:style>
          <a:lnRef idx="2">
            <a:schemeClr val="accent3"/>
          </a:lnRef>
          <a:fillRef idx="0">
            <a:schemeClr val="accent3"/>
          </a:fillRef>
          <a:effectRef idx="1">
            <a:schemeClr val="accent3"/>
          </a:effectRef>
          <a:fontRef idx="minor">
            <a:schemeClr val="tx1"/>
          </a:fontRef>
        </p:style>
      </p:cxnSp>
      <p:sp>
        <p:nvSpPr>
          <p:cNvPr id="7" name="Oval 6">
            <a:extLst>
              <a:ext uri="{FF2B5EF4-FFF2-40B4-BE49-F238E27FC236}">
                <a16:creationId xmlns:a16="http://schemas.microsoft.com/office/drawing/2014/main" id="{87AA43F5-5333-F419-37F8-0784AA6CB9C0}"/>
              </a:ext>
            </a:extLst>
          </p:cNvPr>
          <p:cNvSpPr/>
          <p:nvPr/>
        </p:nvSpPr>
        <p:spPr>
          <a:xfrm>
            <a:off x="4258533" y="6069990"/>
            <a:ext cx="1334764" cy="274200"/>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 name="Oval 2">
            <a:extLst>
              <a:ext uri="{FF2B5EF4-FFF2-40B4-BE49-F238E27FC236}">
                <a16:creationId xmlns:a16="http://schemas.microsoft.com/office/drawing/2014/main" id="{4B2ADE02-39DD-B34A-56A1-23A63117DA1A}"/>
              </a:ext>
            </a:extLst>
          </p:cNvPr>
          <p:cNvSpPr/>
          <p:nvPr/>
        </p:nvSpPr>
        <p:spPr>
          <a:xfrm>
            <a:off x="3852376" y="3163249"/>
            <a:ext cx="6454325" cy="620008"/>
          </a:xfrm>
          <a:prstGeom prst="ellipse">
            <a:avLst/>
          </a:prstGeom>
          <a:noFill/>
          <a:ln w="127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8" name="Oval 7">
            <a:extLst>
              <a:ext uri="{FF2B5EF4-FFF2-40B4-BE49-F238E27FC236}">
                <a16:creationId xmlns:a16="http://schemas.microsoft.com/office/drawing/2014/main" id="{284C0D60-2CC4-6AF6-5A1B-553DC43A0088}"/>
              </a:ext>
            </a:extLst>
          </p:cNvPr>
          <p:cNvSpPr/>
          <p:nvPr/>
        </p:nvSpPr>
        <p:spPr>
          <a:xfrm>
            <a:off x="3914823" y="4365911"/>
            <a:ext cx="6454325" cy="620008"/>
          </a:xfrm>
          <a:prstGeom prst="ellipse">
            <a:avLst/>
          </a:prstGeom>
          <a:noFill/>
          <a:ln w="127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1" name="Oval 10">
            <a:extLst>
              <a:ext uri="{FF2B5EF4-FFF2-40B4-BE49-F238E27FC236}">
                <a16:creationId xmlns:a16="http://schemas.microsoft.com/office/drawing/2014/main" id="{D8F5E8F3-3FFB-0E04-741C-66234F51731F}"/>
              </a:ext>
            </a:extLst>
          </p:cNvPr>
          <p:cNvSpPr/>
          <p:nvPr/>
        </p:nvSpPr>
        <p:spPr>
          <a:xfrm>
            <a:off x="3977270" y="4843613"/>
            <a:ext cx="6454325" cy="620008"/>
          </a:xfrm>
          <a:prstGeom prst="ellipse">
            <a:avLst/>
          </a:prstGeom>
          <a:noFill/>
          <a:ln w="127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52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9454D09-3ACF-4195-CD15-71F377799EDF}"/>
              </a:ext>
            </a:extLst>
          </p:cNvPr>
          <p:cNvGraphicFramePr>
            <a:graphicFrameLocks noGrp="1"/>
          </p:cNvGraphicFramePr>
          <p:nvPr>
            <p:ph idx="1"/>
            <p:extLst>
              <p:ext uri="{D42A27DB-BD31-4B8C-83A1-F6EECF244321}">
                <p14:modId xmlns:p14="http://schemas.microsoft.com/office/powerpoint/2010/main" val="2841057423"/>
              </p:ext>
            </p:extLst>
          </p:nvPr>
        </p:nvGraphicFramePr>
        <p:xfrm>
          <a:off x="2530475" y="1539339"/>
          <a:ext cx="8013700" cy="511968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E36F31B-15F5-489B-B88F-AB04AAD6E11D}"/>
              </a:ext>
            </a:extLst>
          </p:cNvPr>
          <p:cNvSpPr>
            <a:spLocks noGrp="1"/>
          </p:cNvSpPr>
          <p:nvPr>
            <p:ph type="title"/>
          </p:nvPr>
        </p:nvSpPr>
        <p:spPr/>
        <p:txBody>
          <a:bodyPr/>
          <a:lstStyle/>
          <a:p>
            <a:r>
              <a:rPr lang="en-GB" dirty="0"/>
              <a:t>Net change – river catchment comparison</a:t>
            </a:r>
          </a:p>
        </p:txBody>
      </p:sp>
      <p:sp>
        <p:nvSpPr>
          <p:cNvPr id="5" name="Oval 4">
            <a:extLst>
              <a:ext uri="{FF2B5EF4-FFF2-40B4-BE49-F238E27FC236}">
                <a16:creationId xmlns:a16="http://schemas.microsoft.com/office/drawing/2014/main" id="{7D557050-E07C-D894-DC55-5C853A5E42F9}"/>
              </a:ext>
            </a:extLst>
          </p:cNvPr>
          <p:cNvSpPr/>
          <p:nvPr/>
        </p:nvSpPr>
        <p:spPr>
          <a:xfrm>
            <a:off x="5309375" y="4077931"/>
            <a:ext cx="1066953" cy="11480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7C9BCDB6-621F-D6F0-F036-00CDE0C5274B}"/>
              </a:ext>
            </a:extLst>
          </p:cNvPr>
          <p:cNvSpPr/>
          <p:nvPr/>
        </p:nvSpPr>
        <p:spPr>
          <a:xfrm>
            <a:off x="7885714" y="2392144"/>
            <a:ext cx="608046" cy="2854498"/>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BA9A699C-95B3-30DD-3CCD-EBA10ECC2ADB}"/>
              </a:ext>
            </a:extLst>
          </p:cNvPr>
          <p:cNvSpPr txBox="1"/>
          <p:nvPr/>
        </p:nvSpPr>
        <p:spPr>
          <a:xfrm>
            <a:off x="5529519" y="2053395"/>
            <a:ext cx="2903359" cy="923330"/>
          </a:xfrm>
          <a:prstGeom prst="rect">
            <a:avLst/>
          </a:prstGeom>
          <a:noFill/>
        </p:spPr>
        <p:txBody>
          <a:bodyPr wrap="none" rtlCol="0">
            <a:spAutoFit/>
          </a:bodyPr>
          <a:lstStyle/>
          <a:p>
            <a:r>
              <a:rPr lang="en-ZA" dirty="0"/>
              <a:t>Catchments with the most </a:t>
            </a:r>
          </a:p>
          <a:p>
            <a:r>
              <a:rPr lang="en-ZA" dirty="0"/>
              <a:t>urbanisation also have </a:t>
            </a:r>
          </a:p>
          <a:p>
            <a:r>
              <a:rPr lang="en-ZA" dirty="0"/>
              <a:t>the most pollution</a:t>
            </a:r>
          </a:p>
        </p:txBody>
      </p:sp>
      <p:sp>
        <p:nvSpPr>
          <p:cNvPr id="7" name="TextBox 6">
            <a:extLst>
              <a:ext uri="{FF2B5EF4-FFF2-40B4-BE49-F238E27FC236}">
                <a16:creationId xmlns:a16="http://schemas.microsoft.com/office/drawing/2014/main" id="{232CBD76-E22C-A53C-E176-3E0405D4CC78}"/>
              </a:ext>
            </a:extLst>
          </p:cNvPr>
          <p:cNvSpPr txBox="1"/>
          <p:nvPr/>
        </p:nvSpPr>
        <p:spPr>
          <a:xfrm>
            <a:off x="5125663" y="3279485"/>
            <a:ext cx="2172390" cy="646331"/>
          </a:xfrm>
          <a:prstGeom prst="rect">
            <a:avLst/>
          </a:prstGeom>
          <a:noFill/>
        </p:spPr>
        <p:txBody>
          <a:bodyPr wrap="none" rtlCol="0">
            <a:spAutoFit/>
          </a:bodyPr>
          <a:lstStyle/>
          <a:p>
            <a:r>
              <a:rPr lang="en-ZA" dirty="0"/>
              <a:t>All catchments lost </a:t>
            </a:r>
          </a:p>
          <a:p>
            <a:r>
              <a:rPr lang="en-ZA" dirty="0"/>
              <a:t>wetlands</a:t>
            </a:r>
          </a:p>
        </p:txBody>
      </p:sp>
    </p:spTree>
    <p:extLst>
      <p:ext uri="{BB962C8B-B14F-4D97-AF65-F5344CB8AC3E}">
        <p14:creationId xmlns:p14="http://schemas.microsoft.com/office/powerpoint/2010/main" val="93140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6A80-8A23-48B5-1EC7-1E3370FFA5A4}"/>
              </a:ext>
            </a:extLst>
          </p:cNvPr>
          <p:cNvSpPr>
            <a:spLocks noGrp="1"/>
          </p:cNvSpPr>
          <p:nvPr>
            <p:ph type="title"/>
          </p:nvPr>
        </p:nvSpPr>
        <p:spPr/>
        <p:txBody>
          <a:bodyPr/>
          <a:lstStyle/>
          <a:p>
            <a:r>
              <a:rPr lang="en-GB" dirty="0"/>
              <a:t>Additional output – flooding / buffers</a:t>
            </a:r>
          </a:p>
        </p:txBody>
      </p:sp>
      <p:sp>
        <p:nvSpPr>
          <p:cNvPr id="7" name="Content Placeholder 6">
            <a:extLst>
              <a:ext uri="{FF2B5EF4-FFF2-40B4-BE49-F238E27FC236}">
                <a16:creationId xmlns:a16="http://schemas.microsoft.com/office/drawing/2014/main" id="{05BBF3F4-1165-0656-133D-58EA5AA6F204}"/>
              </a:ext>
            </a:extLst>
          </p:cNvPr>
          <p:cNvSpPr>
            <a:spLocks noGrp="1"/>
          </p:cNvSpPr>
          <p:nvPr>
            <p:ph idx="1"/>
          </p:nvPr>
        </p:nvSpPr>
        <p:spPr/>
        <p:txBody>
          <a:bodyPr/>
          <a:lstStyle/>
          <a:p>
            <a:r>
              <a:rPr lang="en-GB" dirty="0"/>
              <a:t>Rivers show variability at their edges.</a:t>
            </a:r>
          </a:p>
          <a:p>
            <a:r>
              <a:rPr lang="en-GB" dirty="0"/>
              <a:t>Given this variability (up to 6 pixels / 180m) is the 32m buffer around rivers sufficient?</a:t>
            </a:r>
          </a:p>
        </p:txBody>
      </p:sp>
      <p:pic>
        <p:nvPicPr>
          <p:cNvPr id="6" name="Picture 5">
            <a:extLst>
              <a:ext uri="{FF2B5EF4-FFF2-40B4-BE49-F238E27FC236}">
                <a16:creationId xmlns:a16="http://schemas.microsoft.com/office/drawing/2014/main" id="{FCB8533F-0554-BCCC-7306-0D4A4161C94F}"/>
              </a:ext>
            </a:extLst>
          </p:cNvPr>
          <p:cNvPicPr>
            <a:picLocks noChangeAspect="1"/>
          </p:cNvPicPr>
          <p:nvPr/>
        </p:nvPicPr>
        <p:blipFill>
          <a:blip r:embed="rId2"/>
          <a:stretch>
            <a:fillRect/>
          </a:stretch>
        </p:blipFill>
        <p:spPr>
          <a:xfrm>
            <a:off x="4796010" y="2597443"/>
            <a:ext cx="5871990" cy="4156657"/>
          </a:xfrm>
          <a:prstGeom prst="rect">
            <a:avLst/>
          </a:prstGeom>
        </p:spPr>
      </p:pic>
    </p:spTree>
    <p:extLst>
      <p:ext uri="{BB962C8B-B14F-4D97-AF65-F5344CB8AC3E}">
        <p14:creationId xmlns:p14="http://schemas.microsoft.com/office/powerpoint/2010/main" val="269391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F90742-6580-A9CE-B846-C484288AC469}"/>
              </a:ext>
            </a:extLst>
          </p:cNvPr>
          <p:cNvPicPr>
            <a:picLocks noChangeAspect="1"/>
          </p:cNvPicPr>
          <p:nvPr/>
        </p:nvPicPr>
        <p:blipFill>
          <a:blip r:embed="rId3"/>
          <a:stretch>
            <a:fillRect/>
          </a:stretch>
        </p:blipFill>
        <p:spPr>
          <a:xfrm>
            <a:off x="2107613" y="1576813"/>
            <a:ext cx="8437226" cy="4083075"/>
          </a:xfrm>
          <a:prstGeom prst="rect">
            <a:avLst/>
          </a:prstGeom>
        </p:spPr>
      </p:pic>
      <p:sp>
        <p:nvSpPr>
          <p:cNvPr id="2" name="Title 1">
            <a:extLst>
              <a:ext uri="{FF2B5EF4-FFF2-40B4-BE49-F238E27FC236}">
                <a16:creationId xmlns:a16="http://schemas.microsoft.com/office/drawing/2014/main" id="{D7D30A91-AF41-4A0C-44A4-E127A354869C}"/>
              </a:ext>
            </a:extLst>
          </p:cNvPr>
          <p:cNvSpPr>
            <a:spLocks noGrp="1"/>
          </p:cNvSpPr>
          <p:nvPr>
            <p:ph type="title"/>
          </p:nvPr>
        </p:nvSpPr>
        <p:spPr/>
        <p:txBody>
          <a:bodyPr/>
          <a:lstStyle/>
          <a:p>
            <a:r>
              <a:rPr lang="en-GB" dirty="0"/>
              <a:t>Change vector comparison (Wetlands)</a:t>
            </a:r>
          </a:p>
        </p:txBody>
      </p:sp>
      <p:sp>
        <p:nvSpPr>
          <p:cNvPr id="8" name="Arrow: Down 7">
            <a:extLst>
              <a:ext uri="{FF2B5EF4-FFF2-40B4-BE49-F238E27FC236}">
                <a16:creationId xmlns:a16="http://schemas.microsoft.com/office/drawing/2014/main" id="{109C84D6-B108-9530-0E71-2E86CE9523EA}"/>
              </a:ext>
            </a:extLst>
          </p:cNvPr>
          <p:cNvSpPr/>
          <p:nvPr/>
        </p:nvSpPr>
        <p:spPr>
          <a:xfrm>
            <a:off x="8582233" y="1730035"/>
            <a:ext cx="313699" cy="35775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9AAC29F-F166-3F6C-C0E4-13B562998509}"/>
              </a:ext>
            </a:extLst>
          </p:cNvPr>
          <p:cNvSpPr txBox="1"/>
          <p:nvPr/>
        </p:nvSpPr>
        <p:spPr>
          <a:xfrm>
            <a:off x="2531181" y="5907846"/>
            <a:ext cx="6855325" cy="646331"/>
          </a:xfrm>
          <a:prstGeom prst="rect">
            <a:avLst/>
          </a:prstGeom>
          <a:noFill/>
        </p:spPr>
        <p:txBody>
          <a:bodyPr wrap="square" rtlCol="0">
            <a:spAutoFit/>
          </a:bodyPr>
          <a:lstStyle/>
          <a:p>
            <a:r>
              <a:rPr lang="en-GB" dirty="0"/>
              <a:t>We read the table down from the top: We (</a:t>
            </a:r>
            <a:r>
              <a:rPr lang="en-GB" dirty="0">
                <a:solidFill>
                  <a:srgbClr val="FF0000"/>
                </a:solidFill>
              </a:rPr>
              <a:t>lost</a:t>
            </a:r>
            <a:r>
              <a:rPr lang="en-GB" dirty="0"/>
              <a:t>/</a:t>
            </a:r>
            <a:r>
              <a:rPr lang="en-GB" dirty="0">
                <a:solidFill>
                  <a:srgbClr val="0070C0"/>
                </a:solidFill>
              </a:rPr>
              <a:t>gained</a:t>
            </a:r>
            <a:r>
              <a:rPr lang="en-GB" dirty="0"/>
              <a:t>) wetland class 1990 to classes in 2020</a:t>
            </a:r>
          </a:p>
        </p:txBody>
      </p:sp>
    </p:spTree>
    <p:extLst>
      <p:ext uri="{BB962C8B-B14F-4D97-AF65-F5344CB8AC3E}">
        <p14:creationId xmlns:p14="http://schemas.microsoft.com/office/powerpoint/2010/main" val="196984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44E1-5B59-C1CC-2C6A-95AF0464AB42}"/>
              </a:ext>
            </a:extLst>
          </p:cNvPr>
          <p:cNvSpPr>
            <a:spLocks noGrp="1"/>
          </p:cNvSpPr>
          <p:nvPr>
            <p:ph type="title"/>
          </p:nvPr>
        </p:nvSpPr>
        <p:spPr/>
        <p:txBody>
          <a:bodyPr/>
          <a:lstStyle/>
          <a:p>
            <a:r>
              <a:rPr lang="en-ZA" dirty="0"/>
              <a:t>Causes of wetland changes </a:t>
            </a:r>
            <a:r>
              <a:rPr lang="en-ZA"/>
              <a:t>- hydrograph</a:t>
            </a:r>
            <a:endParaRPr lang="en-ZA" dirty="0"/>
          </a:p>
        </p:txBody>
      </p:sp>
      <p:sp>
        <p:nvSpPr>
          <p:cNvPr id="7" name="Content Placeholder 6">
            <a:extLst>
              <a:ext uri="{FF2B5EF4-FFF2-40B4-BE49-F238E27FC236}">
                <a16:creationId xmlns:a16="http://schemas.microsoft.com/office/drawing/2014/main" id="{FF844588-54D5-5DA3-3135-129CC5FFC6DD}"/>
              </a:ext>
            </a:extLst>
          </p:cNvPr>
          <p:cNvSpPr>
            <a:spLocks noGrp="1"/>
          </p:cNvSpPr>
          <p:nvPr>
            <p:ph idx="1"/>
          </p:nvPr>
        </p:nvSpPr>
        <p:spPr>
          <a:xfrm>
            <a:off x="2531181" y="1509665"/>
            <a:ext cx="8013659" cy="1192541"/>
          </a:xfrm>
        </p:spPr>
        <p:txBody>
          <a:bodyPr>
            <a:normAutofit lnSpcReduction="10000"/>
          </a:bodyPr>
          <a:lstStyle/>
          <a:p>
            <a:r>
              <a:rPr lang="en-ZA" dirty="0"/>
              <a:t>Faster flood peak = less water retention = wetlands dry out quicker</a:t>
            </a:r>
          </a:p>
          <a:p>
            <a:r>
              <a:rPr lang="en-ZA" dirty="0"/>
              <a:t>Faster flood peak = Floods?</a:t>
            </a:r>
          </a:p>
        </p:txBody>
      </p:sp>
      <p:pic>
        <p:nvPicPr>
          <p:cNvPr id="9" name="Picture 8">
            <a:extLst>
              <a:ext uri="{FF2B5EF4-FFF2-40B4-BE49-F238E27FC236}">
                <a16:creationId xmlns:a16="http://schemas.microsoft.com/office/drawing/2014/main" id="{77F79633-D83F-9EAF-2441-483FB94F0069}"/>
              </a:ext>
            </a:extLst>
          </p:cNvPr>
          <p:cNvPicPr>
            <a:picLocks noChangeAspect="1"/>
          </p:cNvPicPr>
          <p:nvPr/>
        </p:nvPicPr>
        <p:blipFill>
          <a:blip r:embed="rId2"/>
          <a:srcRect l="6390" t="8277" r="44878" b="17967"/>
          <a:stretch/>
        </p:blipFill>
        <p:spPr>
          <a:xfrm>
            <a:off x="2593400" y="2790705"/>
            <a:ext cx="6289288" cy="3569597"/>
          </a:xfrm>
          <a:prstGeom prst="rect">
            <a:avLst/>
          </a:prstGeom>
        </p:spPr>
      </p:pic>
      <p:sp>
        <p:nvSpPr>
          <p:cNvPr id="10" name="TextBox 9">
            <a:extLst>
              <a:ext uri="{FF2B5EF4-FFF2-40B4-BE49-F238E27FC236}">
                <a16:creationId xmlns:a16="http://schemas.microsoft.com/office/drawing/2014/main" id="{D65E7F84-D351-24B3-6637-E7D69723B70F}"/>
              </a:ext>
            </a:extLst>
          </p:cNvPr>
          <p:cNvSpPr txBox="1"/>
          <p:nvPr/>
        </p:nvSpPr>
        <p:spPr>
          <a:xfrm>
            <a:off x="6062049" y="6456787"/>
            <a:ext cx="4482790" cy="461665"/>
          </a:xfrm>
          <a:prstGeom prst="rect">
            <a:avLst/>
          </a:prstGeom>
          <a:noFill/>
        </p:spPr>
        <p:txBody>
          <a:bodyPr wrap="square" rtlCol="0">
            <a:spAutoFit/>
          </a:bodyPr>
          <a:lstStyle/>
          <a:p>
            <a:r>
              <a:rPr lang="en-ZA" sz="1200" dirty="0"/>
              <a:t>Source: Loots &amp; Smithers (2020), WRC Report No. 2747/1/20 </a:t>
            </a:r>
          </a:p>
          <a:p>
            <a:r>
              <a:rPr lang="en-ZA" sz="1200" dirty="0"/>
              <a:t> </a:t>
            </a:r>
          </a:p>
        </p:txBody>
      </p:sp>
    </p:spTree>
    <p:extLst>
      <p:ext uri="{BB962C8B-B14F-4D97-AF65-F5344CB8AC3E}">
        <p14:creationId xmlns:p14="http://schemas.microsoft.com/office/powerpoint/2010/main" val="351880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38EA-65F2-0381-7279-2A0E366D3D25}"/>
              </a:ext>
            </a:extLst>
          </p:cNvPr>
          <p:cNvSpPr>
            <a:spLocks noGrp="1"/>
          </p:cNvSpPr>
          <p:nvPr>
            <p:ph type="title"/>
          </p:nvPr>
        </p:nvSpPr>
        <p:spPr/>
        <p:txBody>
          <a:bodyPr/>
          <a:lstStyle/>
          <a:p>
            <a:r>
              <a:rPr lang="en-GB" dirty="0"/>
              <a:t>Climate flooding and landcover</a:t>
            </a:r>
          </a:p>
        </p:txBody>
      </p:sp>
      <p:pic>
        <p:nvPicPr>
          <p:cNvPr id="5" name="Content Placeholder 4">
            <a:extLst>
              <a:ext uri="{FF2B5EF4-FFF2-40B4-BE49-F238E27FC236}">
                <a16:creationId xmlns:a16="http://schemas.microsoft.com/office/drawing/2014/main" id="{0ECF9A5B-8FCD-1768-A51F-55C2066E4993}"/>
              </a:ext>
            </a:extLst>
          </p:cNvPr>
          <p:cNvPicPr>
            <a:picLocks noGrp="1" noChangeAspect="1"/>
          </p:cNvPicPr>
          <p:nvPr>
            <p:ph idx="1"/>
          </p:nvPr>
        </p:nvPicPr>
        <p:blipFill>
          <a:blip r:embed="rId2"/>
          <a:stretch>
            <a:fillRect/>
          </a:stretch>
        </p:blipFill>
        <p:spPr>
          <a:xfrm>
            <a:off x="4165600" y="1758157"/>
            <a:ext cx="4743450" cy="4429125"/>
          </a:xfrm>
        </p:spPr>
      </p:pic>
      <p:pic>
        <p:nvPicPr>
          <p:cNvPr id="7" name="Picture 6">
            <a:extLst>
              <a:ext uri="{FF2B5EF4-FFF2-40B4-BE49-F238E27FC236}">
                <a16:creationId xmlns:a16="http://schemas.microsoft.com/office/drawing/2014/main" id="{49B6F48C-B44C-BD51-6F0F-EB812833AAE8}"/>
              </a:ext>
            </a:extLst>
          </p:cNvPr>
          <p:cNvPicPr>
            <a:picLocks noChangeAspect="1"/>
          </p:cNvPicPr>
          <p:nvPr/>
        </p:nvPicPr>
        <p:blipFill>
          <a:blip r:embed="rId3"/>
          <a:stretch>
            <a:fillRect/>
          </a:stretch>
        </p:blipFill>
        <p:spPr>
          <a:xfrm>
            <a:off x="4165600" y="1758156"/>
            <a:ext cx="4743450" cy="4429125"/>
          </a:xfrm>
          <a:prstGeom prst="rect">
            <a:avLst/>
          </a:prstGeom>
        </p:spPr>
      </p:pic>
      <p:pic>
        <p:nvPicPr>
          <p:cNvPr id="9" name="Picture 8">
            <a:extLst>
              <a:ext uri="{FF2B5EF4-FFF2-40B4-BE49-F238E27FC236}">
                <a16:creationId xmlns:a16="http://schemas.microsoft.com/office/drawing/2014/main" id="{C9F8D90C-B72A-3166-3562-C74F32B0DDE9}"/>
              </a:ext>
            </a:extLst>
          </p:cNvPr>
          <p:cNvPicPr>
            <a:picLocks noChangeAspect="1"/>
          </p:cNvPicPr>
          <p:nvPr/>
        </p:nvPicPr>
        <p:blipFill>
          <a:blip r:embed="rId4"/>
          <a:stretch>
            <a:fillRect/>
          </a:stretch>
        </p:blipFill>
        <p:spPr>
          <a:xfrm>
            <a:off x="4165600" y="1748154"/>
            <a:ext cx="4743450" cy="4429125"/>
          </a:xfrm>
          <a:prstGeom prst="rect">
            <a:avLst/>
          </a:prstGeom>
        </p:spPr>
      </p:pic>
      <p:pic>
        <p:nvPicPr>
          <p:cNvPr id="11" name="Picture 10">
            <a:extLst>
              <a:ext uri="{FF2B5EF4-FFF2-40B4-BE49-F238E27FC236}">
                <a16:creationId xmlns:a16="http://schemas.microsoft.com/office/drawing/2014/main" id="{452601C0-BCF4-E1D1-5CF6-77D40DF53D38}"/>
              </a:ext>
            </a:extLst>
          </p:cNvPr>
          <p:cNvPicPr>
            <a:picLocks noChangeAspect="1"/>
          </p:cNvPicPr>
          <p:nvPr/>
        </p:nvPicPr>
        <p:blipFill>
          <a:blip r:embed="rId5"/>
          <a:stretch>
            <a:fillRect/>
          </a:stretch>
        </p:blipFill>
        <p:spPr>
          <a:xfrm>
            <a:off x="4165600" y="1758157"/>
            <a:ext cx="4743450" cy="4429125"/>
          </a:xfrm>
          <a:prstGeom prst="rect">
            <a:avLst/>
          </a:prstGeom>
        </p:spPr>
      </p:pic>
      <p:pic>
        <p:nvPicPr>
          <p:cNvPr id="13" name="Picture 12">
            <a:extLst>
              <a:ext uri="{FF2B5EF4-FFF2-40B4-BE49-F238E27FC236}">
                <a16:creationId xmlns:a16="http://schemas.microsoft.com/office/drawing/2014/main" id="{91F817B4-3F02-0E11-5436-7D427227FC3E}"/>
              </a:ext>
            </a:extLst>
          </p:cNvPr>
          <p:cNvPicPr>
            <a:picLocks noChangeAspect="1"/>
          </p:cNvPicPr>
          <p:nvPr/>
        </p:nvPicPr>
        <p:blipFill>
          <a:blip r:embed="rId6"/>
          <a:stretch>
            <a:fillRect/>
          </a:stretch>
        </p:blipFill>
        <p:spPr>
          <a:xfrm>
            <a:off x="4165600" y="1738152"/>
            <a:ext cx="4743450" cy="4429125"/>
          </a:xfrm>
          <a:prstGeom prst="rect">
            <a:avLst/>
          </a:prstGeom>
        </p:spPr>
      </p:pic>
      <p:sp>
        <p:nvSpPr>
          <p:cNvPr id="3" name="Oval 2">
            <a:extLst>
              <a:ext uri="{FF2B5EF4-FFF2-40B4-BE49-F238E27FC236}">
                <a16:creationId xmlns:a16="http://schemas.microsoft.com/office/drawing/2014/main" id="{8CE58A69-D82C-6B09-5EB3-A5EA57BB5610}"/>
              </a:ext>
            </a:extLst>
          </p:cNvPr>
          <p:cNvSpPr/>
          <p:nvPr/>
        </p:nvSpPr>
        <p:spPr>
          <a:xfrm rot="19857986">
            <a:off x="6093896" y="3322559"/>
            <a:ext cx="1739900" cy="2999298"/>
          </a:xfrm>
          <a:prstGeom prst="ellipse">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623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EE26-1EA8-2749-2C5A-ABFD80E9C2CE}"/>
              </a:ext>
            </a:extLst>
          </p:cNvPr>
          <p:cNvSpPr>
            <a:spLocks noGrp="1"/>
          </p:cNvSpPr>
          <p:nvPr>
            <p:ph type="title"/>
          </p:nvPr>
        </p:nvSpPr>
        <p:spPr/>
        <p:txBody>
          <a:bodyPr/>
          <a:lstStyle/>
          <a:p>
            <a:r>
              <a:rPr lang="en-GB" dirty="0"/>
              <a:t>Flood impact potential</a:t>
            </a:r>
          </a:p>
        </p:txBody>
      </p:sp>
      <p:pic>
        <p:nvPicPr>
          <p:cNvPr id="4" name="Content Placeholder 3">
            <a:extLst>
              <a:ext uri="{FF2B5EF4-FFF2-40B4-BE49-F238E27FC236}">
                <a16:creationId xmlns:a16="http://schemas.microsoft.com/office/drawing/2014/main" id="{8A815966-095A-04DC-898F-665EFC2CA23F}"/>
              </a:ext>
            </a:extLst>
          </p:cNvPr>
          <p:cNvPicPr>
            <a:picLocks noGrp="1" noChangeAspect="1"/>
          </p:cNvPicPr>
          <p:nvPr>
            <p:ph idx="1"/>
          </p:nvPr>
        </p:nvPicPr>
        <p:blipFill>
          <a:blip r:embed="rId2"/>
          <a:stretch>
            <a:fillRect/>
          </a:stretch>
        </p:blipFill>
        <p:spPr>
          <a:xfrm>
            <a:off x="1993238" y="1736984"/>
            <a:ext cx="3913507" cy="2651863"/>
          </a:xfrm>
          <a:prstGeom prst="rect">
            <a:avLst/>
          </a:prstGeom>
        </p:spPr>
      </p:pic>
      <p:pic>
        <p:nvPicPr>
          <p:cNvPr id="6" name="Picture 5" descr="A destroyed building on a cliff&#10;&#10;Description automatically generated with medium confidence">
            <a:extLst>
              <a:ext uri="{FF2B5EF4-FFF2-40B4-BE49-F238E27FC236}">
                <a16:creationId xmlns:a16="http://schemas.microsoft.com/office/drawing/2014/main" id="{A21575F3-3AE6-2343-00E1-F7C01935DA1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4395" y="3062916"/>
            <a:ext cx="4307840" cy="3230880"/>
          </a:xfrm>
          <a:prstGeom prst="rect">
            <a:avLst/>
          </a:prstGeom>
        </p:spPr>
      </p:pic>
    </p:spTree>
    <p:extLst>
      <p:ext uri="{BB962C8B-B14F-4D97-AF65-F5344CB8AC3E}">
        <p14:creationId xmlns:p14="http://schemas.microsoft.com/office/powerpoint/2010/main" val="40273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491D-670E-AD82-BECE-ECA58E6B6EE8}"/>
              </a:ext>
            </a:extLst>
          </p:cNvPr>
          <p:cNvSpPr>
            <a:spLocks noGrp="1"/>
          </p:cNvSpPr>
          <p:nvPr>
            <p:ph type="title"/>
          </p:nvPr>
        </p:nvSpPr>
        <p:spPr/>
        <p:txBody>
          <a:bodyPr/>
          <a:lstStyle/>
          <a:p>
            <a:r>
              <a:rPr lang="en-GB" dirty="0"/>
              <a:t>Take-home messages.</a:t>
            </a:r>
          </a:p>
        </p:txBody>
      </p:sp>
      <p:sp>
        <p:nvSpPr>
          <p:cNvPr id="3" name="Content Placeholder 2">
            <a:extLst>
              <a:ext uri="{FF2B5EF4-FFF2-40B4-BE49-F238E27FC236}">
                <a16:creationId xmlns:a16="http://schemas.microsoft.com/office/drawing/2014/main" id="{4DCFC698-3C95-F567-3172-B5B5D37800B8}"/>
              </a:ext>
            </a:extLst>
          </p:cNvPr>
          <p:cNvSpPr>
            <a:spLocks noGrp="1"/>
          </p:cNvSpPr>
          <p:nvPr>
            <p:ph idx="1"/>
          </p:nvPr>
        </p:nvSpPr>
        <p:spPr/>
        <p:txBody>
          <a:bodyPr>
            <a:normAutofit/>
          </a:bodyPr>
          <a:lstStyle/>
          <a:p>
            <a:r>
              <a:rPr lang="en-GB" dirty="0"/>
              <a:t>Is this landcover report and data useful?</a:t>
            </a:r>
          </a:p>
          <a:p>
            <a:pPr lvl="1"/>
            <a:r>
              <a:rPr lang="en-GB" dirty="0">
                <a:solidFill>
                  <a:srgbClr val="00B0F0"/>
                </a:solidFill>
              </a:rPr>
              <a:t>Yes, it is! And its usefulness depends on the depth and breadth to which the data is used. </a:t>
            </a:r>
          </a:p>
          <a:p>
            <a:pPr lvl="1"/>
            <a:r>
              <a:rPr lang="en-GB" dirty="0">
                <a:solidFill>
                  <a:srgbClr val="00B0F0"/>
                </a:solidFill>
              </a:rPr>
              <a:t>It is an indicator we can use to measure progress.</a:t>
            </a:r>
          </a:p>
          <a:p>
            <a:r>
              <a:rPr lang="en-GB" dirty="0"/>
              <a:t>In Gauteng we can now explore the data:</a:t>
            </a:r>
          </a:p>
          <a:p>
            <a:pPr lvl="1"/>
            <a:r>
              <a:rPr lang="en-GB">
                <a:solidFill>
                  <a:srgbClr val="00B0F0"/>
                </a:solidFill>
              </a:rPr>
              <a:t>Spatially, </a:t>
            </a:r>
            <a:r>
              <a:rPr lang="en-GB" dirty="0">
                <a:solidFill>
                  <a:srgbClr val="00B0F0"/>
                </a:solidFill>
              </a:rPr>
              <a:t>to any area (municipality, catchment, etc) depending on what impact we want </a:t>
            </a:r>
            <a:r>
              <a:rPr lang="en-GB">
                <a:solidFill>
                  <a:srgbClr val="00B0F0"/>
                </a:solidFill>
              </a:rPr>
              <a:t>to measure and </a:t>
            </a:r>
            <a:r>
              <a:rPr lang="en-GB" dirty="0">
                <a:solidFill>
                  <a:srgbClr val="00B0F0"/>
                </a:solidFill>
              </a:rPr>
              <a:t>where.</a:t>
            </a:r>
          </a:p>
          <a:p>
            <a:pPr lvl="1"/>
            <a:r>
              <a:rPr lang="en-GB" dirty="0">
                <a:solidFill>
                  <a:srgbClr val="00B0F0"/>
                </a:solidFill>
              </a:rPr>
              <a:t>We have templates (GIS and Excel) along with documented processed to explore future change data. </a:t>
            </a:r>
          </a:p>
          <a:p>
            <a:r>
              <a:rPr lang="en-GB" dirty="0"/>
              <a:t>This data shows the story of landcover change enabling scientists, decision makers and planners measure changes and inform decisions.</a:t>
            </a:r>
          </a:p>
          <a:p>
            <a:endParaRPr lang="en-GB" dirty="0"/>
          </a:p>
        </p:txBody>
      </p:sp>
    </p:spTree>
    <p:extLst>
      <p:ext uri="{BB962C8B-B14F-4D97-AF65-F5344CB8AC3E}">
        <p14:creationId xmlns:p14="http://schemas.microsoft.com/office/powerpoint/2010/main" val="9992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451E-74F8-5AD7-3DF9-0DF80E976685}"/>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F21FBD5-D283-C1B0-956A-D7DC3D24391F}"/>
              </a:ext>
            </a:extLst>
          </p:cNvPr>
          <p:cNvSpPr>
            <a:spLocks noGrp="1"/>
          </p:cNvSpPr>
          <p:nvPr>
            <p:ph idx="1"/>
          </p:nvPr>
        </p:nvSpPr>
        <p:spPr>
          <a:xfrm>
            <a:off x="2531181" y="1412384"/>
            <a:ext cx="4117920" cy="5120832"/>
          </a:xfrm>
        </p:spPr>
        <p:txBody>
          <a:bodyPr anchor="ctr"/>
          <a:lstStyle/>
          <a:p>
            <a:pPr marL="0" indent="0" algn="ctr">
              <a:buNone/>
            </a:pPr>
            <a:r>
              <a:rPr lang="en-GB" sz="4400" dirty="0"/>
              <a:t>Thank you</a:t>
            </a:r>
          </a:p>
        </p:txBody>
      </p:sp>
      <p:pic>
        <p:nvPicPr>
          <p:cNvPr id="5" name="Picture 4">
            <a:extLst>
              <a:ext uri="{FF2B5EF4-FFF2-40B4-BE49-F238E27FC236}">
                <a16:creationId xmlns:a16="http://schemas.microsoft.com/office/drawing/2014/main" id="{EC735E0D-9469-09FA-9C71-C6F5DB93446D}"/>
              </a:ext>
            </a:extLst>
          </p:cNvPr>
          <p:cNvPicPr>
            <a:picLocks noChangeAspect="1"/>
          </p:cNvPicPr>
          <p:nvPr/>
        </p:nvPicPr>
        <p:blipFill>
          <a:blip r:embed="rId2"/>
          <a:srcRect l="2097" t="15301" r="77415" b="7301"/>
          <a:stretch/>
        </p:blipFill>
        <p:spPr>
          <a:xfrm>
            <a:off x="6857032" y="1412384"/>
            <a:ext cx="3614706" cy="5120833"/>
          </a:xfrm>
          <a:prstGeom prst="rect">
            <a:avLst/>
          </a:prstGeom>
        </p:spPr>
      </p:pic>
    </p:spTree>
    <p:extLst>
      <p:ext uri="{BB962C8B-B14F-4D97-AF65-F5344CB8AC3E}">
        <p14:creationId xmlns:p14="http://schemas.microsoft.com/office/powerpoint/2010/main" val="3699852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AEC2-B949-C8F3-1FFC-59905E3B2183}"/>
              </a:ext>
            </a:extLst>
          </p:cNvPr>
          <p:cNvSpPr>
            <a:spLocks noGrp="1"/>
          </p:cNvSpPr>
          <p:nvPr>
            <p:ph type="title"/>
          </p:nvPr>
        </p:nvSpPr>
        <p:spPr/>
        <p:txBody>
          <a:bodyPr/>
          <a:lstStyle/>
          <a:p>
            <a:r>
              <a:rPr lang="en-ZA" dirty="0"/>
              <a:t>Landcover so what!? Seen it before.</a:t>
            </a:r>
          </a:p>
        </p:txBody>
      </p:sp>
      <p:sp>
        <p:nvSpPr>
          <p:cNvPr id="3" name="Content Placeholder 2">
            <a:extLst>
              <a:ext uri="{FF2B5EF4-FFF2-40B4-BE49-F238E27FC236}">
                <a16:creationId xmlns:a16="http://schemas.microsoft.com/office/drawing/2014/main" id="{1F1BAACE-A49A-8B57-9B45-3077AE8C9131}"/>
              </a:ext>
            </a:extLst>
          </p:cNvPr>
          <p:cNvSpPr>
            <a:spLocks noGrp="1"/>
          </p:cNvSpPr>
          <p:nvPr>
            <p:ph idx="1"/>
          </p:nvPr>
        </p:nvSpPr>
        <p:spPr/>
        <p:txBody>
          <a:bodyPr>
            <a:normAutofit fontScale="92500" lnSpcReduction="10000"/>
          </a:bodyPr>
          <a:lstStyle/>
          <a:p>
            <a:r>
              <a:rPr lang="en-ZA" dirty="0"/>
              <a:t>Provincial /  regional landcover change? </a:t>
            </a:r>
          </a:p>
          <a:p>
            <a:endParaRPr lang="en-ZA" dirty="0"/>
          </a:p>
          <a:p>
            <a:pPr marL="0" indent="0" algn="ctr">
              <a:buNone/>
            </a:pPr>
            <a:r>
              <a:rPr lang="en-ZA" b="1" dirty="0">
                <a:solidFill>
                  <a:srgbClr val="7030A0"/>
                </a:solidFill>
              </a:rPr>
              <a:t>Lets ask some interesting questions</a:t>
            </a:r>
          </a:p>
          <a:p>
            <a:r>
              <a:rPr lang="en-ZA" dirty="0">
                <a:solidFill>
                  <a:srgbClr val="00B050"/>
                </a:solidFill>
              </a:rPr>
              <a:t>How does landcover change around the borders of reserves and can we use this in reserve management?</a:t>
            </a:r>
          </a:p>
          <a:p>
            <a:r>
              <a:rPr lang="en-ZA" dirty="0">
                <a:solidFill>
                  <a:srgbClr val="00B050"/>
                </a:solidFill>
              </a:rPr>
              <a:t>What is change is happening in biomes or vegetation units?</a:t>
            </a:r>
          </a:p>
          <a:p>
            <a:r>
              <a:rPr lang="en-ZA" dirty="0">
                <a:solidFill>
                  <a:schemeClr val="accent6">
                    <a:lumMod val="50000"/>
                  </a:schemeClr>
                </a:solidFill>
              </a:rPr>
              <a:t>How may changes in agricultural use affect food security?</a:t>
            </a:r>
          </a:p>
          <a:p>
            <a:r>
              <a:rPr lang="en-ZA" dirty="0">
                <a:solidFill>
                  <a:schemeClr val="accent6">
                    <a:lumMod val="75000"/>
                  </a:schemeClr>
                </a:solidFill>
              </a:rPr>
              <a:t>Are protected agricultural areas protecting agriculture?</a:t>
            </a:r>
          </a:p>
          <a:p>
            <a:r>
              <a:rPr lang="en-ZA" dirty="0">
                <a:solidFill>
                  <a:srgbClr val="0070C0"/>
                </a:solidFill>
              </a:rPr>
              <a:t>Can we gain insights to changes in catchments?</a:t>
            </a:r>
          </a:p>
          <a:p>
            <a:r>
              <a:rPr lang="en-ZA" dirty="0">
                <a:solidFill>
                  <a:schemeClr val="tx2">
                    <a:lumMod val="60000"/>
                    <a:lumOff val="40000"/>
                  </a:schemeClr>
                </a:solidFill>
              </a:rPr>
              <a:t>What is happening to wetlands?</a:t>
            </a:r>
          </a:p>
          <a:p>
            <a:r>
              <a:rPr lang="en-ZA" dirty="0">
                <a:solidFill>
                  <a:schemeClr val="tx1">
                    <a:lumMod val="65000"/>
                    <a:lumOff val="35000"/>
                  </a:schemeClr>
                </a:solidFill>
              </a:rPr>
              <a:t>Can landcover assessment help with </a:t>
            </a:r>
            <a:r>
              <a:rPr lang="en-ZA" dirty="0" err="1">
                <a:solidFill>
                  <a:schemeClr val="tx1">
                    <a:lumMod val="65000"/>
                    <a:lumOff val="35000"/>
                  </a:schemeClr>
                </a:solidFill>
              </a:rPr>
              <a:t>landuse</a:t>
            </a:r>
            <a:r>
              <a:rPr lang="en-ZA" dirty="0">
                <a:solidFill>
                  <a:schemeClr val="tx1">
                    <a:lumMod val="65000"/>
                    <a:lumOff val="35000"/>
                  </a:schemeClr>
                </a:solidFill>
              </a:rPr>
              <a:t> planning especially around carbon sinks?</a:t>
            </a:r>
          </a:p>
        </p:txBody>
      </p:sp>
    </p:spTree>
    <p:extLst>
      <p:ext uri="{BB962C8B-B14F-4D97-AF65-F5344CB8AC3E}">
        <p14:creationId xmlns:p14="http://schemas.microsoft.com/office/powerpoint/2010/main" val="584345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E98C-ACEF-0C1D-89CD-E3E3208EE8F4}"/>
              </a:ext>
            </a:extLst>
          </p:cNvPr>
          <p:cNvSpPr>
            <a:spLocks noGrp="1"/>
          </p:cNvSpPr>
          <p:nvPr>
            <p:ph type="title"/>
          </p:nvPr>
        </p:nvSpPr>
        <p:spPr/>
        <p:txBody>
          <a:bodyPr/>
          <a:lstStyle/>
          <a:p>
            <a:r>
              <a:rPr lang="en-GB" dirty="0"/>
              <a:t>Data mining – patterns of change</a:t>
            </a:r>
          </a:p>
        </p:txBody>
      </p:sp>
      <p:pic>
        <p:nvPicPr>
          <p:cNvPr id="4" name="Picture 3">
            <a:extLst>
              <a:ext uri="{FF2B5EF4-FFF2-40B4-BE49-F238E27FC236}">
                <a16:creationId xmlns:a16="http://schemas.microsoft.com/office/drawing/2014/main" id="{56F6C7A3-F0BB-5D31-68EC-EDACF42D8A5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60395" y="1502237"/>
            <a:ext cx="3877857" cy="2550178"/>
          </a:xfrm>
          <a:prstGeom prst="rect">
            <a:avLst/>
          </a:prstGeom>
        </p:spPr>
      </p:pic>
      <p:pic>
        <p:nvPicPr>
          <p:cNvPr id="5" name="Picture 4">
            <a:extLst>
              <a:ext uri="{FF2B5EF4-FFF2-40B4-BE49-F238E27FC236}">
                <a16:creationId xmlns:a16="http://schemas.microsoft.com/office/drawing/2014/main" id="{624B22B4-8B57-9C0C-2770-B02AE95A8E94}"/>
              </a:ext>
            </a:extLst>
          </p:cNvPr>
          <p:cNvPicPr>
            <a:picLocks noChangeAspect="1"/>
          </p:cNvPicPr>
          <p:nvPr/>
        </p:nvPicPr>
        <p:blipFill>
          <a:blip r:embed="rId3"/>
          <a:stretch>
            <a:fillRect/>
          </a:stretch>
        </p:blipFill>
        <p:spPr>
          <a:xfrm>
            <a:off x="7841517" y="1542528"/>
            <a:ext cx="3656243" cy="2338327"/>
          </a:xfrm>
          <a:prstGeom prst="rect">
            <a:avLst/>
          </a:prstGeom>
        </p:spPr>
      </p:pic>
      <p:pic>
        <p:nvPicPr>
          <p:cNvPr id="6" name="Picture 5">
            <a:extLst>
              <a:ext uri="{FF2B5EF4-FFF2-40B4-BE49-F238E27FC236}">
                <a16:creationId xmlns:a16="http://schemas.microsoft.com/office/drawing/2014/main" id="{244BC926-02A8-50B7-30DB-668C4080B290}"/>
              </a:ext>
            </a:extLst>
          </p:cNvPr>
          <p:cNvPicPr>
            <a:picLocks noChangeAspect="1"/>
          </p:cNvPicPr>
          <p:nvPr/>
        </p:nvPicPr>
        <p:blipFill>
          <a:blip r:embed="rId4"/>
          <a:stretch>
            <a:fillRect/>
          </a:stretch>
        </p:blipFill>
        <p:spPr>
          <a:xfrm>
            <a:off x="1818262" y="4396729"/>
            <a:ext cx="3461642" cy="2451548"/>
          </a:xfrm>
          <a:prstGeom prst="rect">
            <a:avLst/>
          </a:prstGeom>
        </p:spPr>
      </p:pic>
      <p:pic>
        <p:nvPicPr>
          <p:cNvPr id="7" name="Picture 6">
            <a:extLst>
              <a:ext uri="{FF2B5EF4-FFF2-40B4-BE49-F238E27FC236}">
                <a16:creationId xmlns:a16="http://schemas.microsoft.com/office/drawing/2014/main" id="{E55F37A8-9D1C-364B-553E-B1566521728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30445" y="5048562"/>
            <a:ext cx="2323252" cy="1748513"/>
          </a:xfrm>
          <a:prstGeom prst="rect">
            <a:avLst/>
          </a:prstGeom>
        </p:spPr>
      </p:pic>
      <p:pic>
        <p:nvPicPr>
          <p:cNvPr id="8" name="Picture 7">
            <a:extLst>
              <a:ext uri="{FF2B5EF4-FFF2-40B4-BE49-F238E27FC236}">
                <a16:creationId xmlns:a16="http://schemas.microsoft.com/office/drawing/2014/main" id="{CC0C49AA-37B7-C944-41A4-C2BDF8A8CA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44867" y="3951940"/>
            <a:ext cx="3483879" cy="1025256"/>
          </a:xfrm>
          <a:prstGeom prst="rect">
            <a:avLst/>
          </a:prstGeom>
        </p:spPr>
      </p:pic>
      <p:sp>
        <p:nvSpPr>
          <p:cNvPr id="9" name="Arrow: Right 8">
            <a:extLst>
              <a:ext uri="{FF2B5EF4-FFF2-40B4-BE49-F238E27FC236}">
                <a16:creationId xmlns:a16="http://schemas.microsoft.com/office/drawing/2014/main" id="{F3FB853F-E48D-0FDA-6F69-7A244DF229BA}"/>
              </a:ext>
            </a:extLst>
          </p:cNvPr>
          <p:cNvSpPr/>
          <p:nvPr/>
        </p:nvSpPr>
        <p:spPr>
          <a:xfrm>
            <a:off x="5765615" y="2555528"/>
            <a:ext cx="660770" cy="3255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14ED0030-96F5-6D1A-0618-39F2FDD2B859}"/>
              </a:ext>
            </a:extLst>
          </p:cNvPr>
          <p:cNvSpPr/>
          <p:nvPr/>
        </p:nvSpPr>
        <p:spPr>
          <a:xfrm rot="1688925">
            <a:off x="5646862" y="3678152"/>
            <a:ext cx="2126363" cy="3255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F5275BDD-9DF5-FA7A-5948-EDE66362AD41}"/>
              </a:ext>
            </a:extLst>
          </p:cNvPr>
          <p:cNvSpPr/>
          <p:nvPr/>
        </p:nvSpPr>
        <p:spPr>
          <a:xfrm rot="3012172">
            <a:off x="5325790" y="4694098"/>
            <a:ext cx="2084430" cy="3255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9F93FD1B-F7B4-6BBE-5B7A-3B6EB05F5D07}"/>
              </a:ext>
            </a:extLst>
          </p:cNvPr>
          <p:cNvSpPr/>
          <p:nvPr/>
        </p:nvSpPr>
        <p:spPr>
          <a:xfrm rot="5400000">
            <a:off x="3658181" y="3974478"/>
            <a:ext cx="269227" cy="5131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2E3ABC4-CD69-D425-AA37-10C92D085C98}"/>
              </a:ext>
            </a:extLst>
          </p:cNvPr>
          <p:cNvSpPr txBox="1"/>
          <p:nvPr/>
        </p:nvSpPr>
        <p:spPr>
          <a:xfrm>
            <a:off x="4345330" y="4023457"/>
            <a:ext cx="814602" cy="307777"/>
          </a:xfrm>
          <a:prstGeom prst="rect">
            <a:avLst/>
          </a:prstGeom>
          <a:noFill/>
        </p:spPr>
        <p:txBody>
          <a:bodyPr wrap="square" rtlCol="0">
            <a:spAutoFit/>
          </a:bodyPr>
          <a:lstStyle/>
          <a:p>
            <a:r>
              <a:rPr lang="en-ZA" sz="1400" dirty="0"/>
              <a:t>Where?</a:t>
            </a:r>
          </a:p>
        </p:txBody>
      </p:sp>
      <p:sp>
        <p:nvSpPr>
          <p:cNvPr id="13" name="TextBox 12">
            <a:extLst>
              <a:ext uri="{FF2B5EF4-FFF2-40B4-BE49-F238E27FC236}">
                <a16:creationId xmlns:a16="http://schemas.microsoft.com/office/drawing/2014/main" id="{657CBEFB-7410-0ABC-F2A5-9B7D02F33A86}"/>
              </a:ext>
            </a:extLst>
          </p:cNvPr>
          <p:cNvSpPr txBox="1"/>
          <p:nvPr/>
        </p:nvSpPr>
        <p:spPr>
          <a:xfrm>
            <a:off x="5924146" y="1912753"/>
            <a:ext cx="892446" cy="523220"/>
          </a:xfrm>
          <a:prstGeom prst="rect">
            <a:avLst/>
          </a:prstGeom>
          <a:noFill/>
        </p:spPr>
        <p:txBody>
          <a:bodyPr wrap="square" rtlCol="0">
            <a:spAutoFit/>
          </a:bodyPr>
          <a:lstStyle/>
          <a:p>
            <a:r>
              <a:rPr lang="en-ZA" sz="1400" dirty="0"/>
              <a:t>How much? </a:t>
            </a:r>
          </a:p>
        </p:txBody>
      </p:sp>
      <p:sp>
        <p:nvSpPr>
          <p:cNvPr id="16" name="TextBox 15">
            <a:extLst>
              <a:ext uri="{FF2B5EF4-FFF2-40B4-BE49-F238E27FC236}">
                <a16:creationId xmlns:a16="http://schemas.microsoft.com/office/drawing/2014/main" id="{2A8108FC-9C99-3EE9-5F65-1E4905460FA7}"/>
              </a:ext>
            </a:extLst>
          </p:cNvPr>
          <p:cNvSpPr txBox="1"/>
          <p:nvPr/>
        </p:nvSpPr>
        <p:spPr>
          <a:xfrm>
            <a:off x="6852491" y="3608480"/>
            <a:ext cx="668785" cy="307777"/>
          </a:xfrm>
          <a:prstGeom prst="rect">
            <a:avLst/>
          </a:prstGeom>
          <a:noFill/>
        </p:spPr>
        <p:txBody>
          <a:bodyPr wrap="square" rtlCol="0">
            <a:spAutoFit/>
          </a:bodyPr>
          <a:lstStyle/>
          <a:p>
            <a:r>
              <a:rPr lang="en-ZA" sz="1400" dirty="0"/>
              <a:t>Why? </a:t>
            </a:r>
          </a:p>
        </p:txBody>
      </p:sp>
      <p:sp>
        <p:nvSpPr>
          <p:cNvPr id="17" name="TextBox 16">
            <a:extLst>
              <a:ext uri="{FF2B5EF4-FFF2-40B4-BE49-F238E27FC236}">
                <a16:creationId xmlns:a16="http://schemas.microsoft.com/office/drawing/2014/main" id="{BCD7DD33-8A56-EEEA-1AAD-CB777F4F7520}"/>
              </a:ext>
            </a:extLst>
          </p:cNvPr>
          <p:cNvSpPr txBox="1"/>
          <p:nvPr/>
        </p:nvSpPr>
        <p:spPr>
          <a:xfrm>
            <a:off x="9669638" y="5922818"/>
            <a:ext cx="1417287" cy="307777"/>
          </a:xfrm>
          <a:prstGeom prst="rect">
            <a:avLst/>
          </a:prstGeom>
          <a:noFill/>
        </p:spPr>
        <p:txBody>
          <a:bodyPr wrap="square" rtlCol="0">
            <a:spAutoFit/>
          </a:bodyPr>
          <a:lstStyle/>
          <a:p>
            <a:r>
              <a:rPr lang="en-ZA" sz="1400" dirty="0"/>
              <a:t>Implications? </a:t>
            </a:r>
          </a:p>
        </p:txBody>
      </p:sp>
    </p:spTree>
    <p:extLst>
      <p:ext uri="{BB962C8B-B14F-4D97-AF65-F5344CB8AC3E}">
        <p14:creationId xmlns:p14="http://schemas.microsoft.com/office/powerpoint/2010/main" val="78949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3" grpId="0"/>
      <p:bldP spid="13"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31C3-7370-5B11-3F5E-970E11E83427}"/>
              </a:ext>
            </a:extLst>
          </p:cNvPr>
          <p:cNvSpPr>
            <a:spLocks noGrp="1"/>
          </p:cNvSpPr>
          <p:nvPr>
            <p:ph type="title"/>
          </p:nvPr>
        </p:nvSpPr>
        <p:spPr/>
        <p:txBody>
          <a:bodyPr/>
          <a:lstStyle/>
          <a:p>
            <a:r>
              <a:rPr lang="en-GB" dirty="0"/>
              <a:t>Background</a:t>
            </a:r>
          </a:p>
        </p:txBody>
      </p:sp>
      <p:sp>
        <p:nvSpPr>
          <p:cNvPr id="6" name="Content Placeholder 5">
            <a:extLst>
              <a:ext uri="{FF2B5EF4-FFF2-40B4-BE49-F238E27FC236}">
                <a16:creationId xmlns:a16="http://schemas.microsoft.com/office/drawing/2014/main" id="{85593FB4-3C99-FFE2-850F-EC03C9BAA3F7}"/>
              </a:ext>
            </a:extLst>
          </p:cNvPr>
          <p:cNvSpPr>
            <a:spLocks noGrp="1"/>
          </p:cNvSpPr>
          <p:nvPr>
            <p:ph idx="1"/>
          </p:nvPr>
        </p:nvSpPr>
        <p:spPr/>
        <p:txBody>
          <a:bodyPr>
            <a:normAutofit lnSpcReduction="10000"/>
          </a:bodyPr>
          <a:lstStyle/>
          <a:p>
            <a:r>
              <a:rPr lang="en-GB" dirty="0">
                <a:solidFill>
                  <a:srgbClr val="000000"/>
                </a:solidFill>
                <a:latin typeface="Calibri" panose="020F0502020204030204" pitchFamily="34" charset="0"/>
              </a:rPr>
              <a:t>This project is a result of an initial analysis of landcover change data from DFFE presented at the State of the Environment Information Community of Practice (SEI-COP) meeting 2023.</a:t>
            </a:r>
          </a:p>
          <a:p>
            <a:r>
              <a:rPr lang="en-GB" dirty="0">
                <a:solidFill>
                  <a:srgbClr val="000000"/>
                </a:solidFill>
                <a:latin typeface="Calibri" panose="020F0502020204030204" pitchFamily="34" charset="0"/>
              </a:rPr>
              <a:t>When looking at the available data from national DFFE at the time, it was noted that the excel tables did not match the provincial area. (</a:t>
            </a:r>
            <a:r>
              <a:rPr lang="en-GB" dirty="0">
                <a:solidFill>
                  <a:srgbClr val="FF0000"/>
                </a:solidFill>
                <a:latin typeface="Calibri" panose="020F0502020204030204" pitchFamily="34" charset="0"/>
              </a:rPr>
              <a:t>This has been resolved</a:t>
            </a:r>
            <a:r>
              <a:rPr lang="en-GB" dirty="0">
                <a:solidFill>
                  <a:srgbClr val="000000"/>
                </a:solidFill>
                <a:latin typeface="Calibri" panose="020F0502020204030204" pitchFamily="34" charset="0"/>
              </a:rPr>
              <a:t>).</a:t>
            </a:r>
          </a:p>
          <a:p>
            <a:r>
              <a:rPr lang="en-GB" dirty="0">
                <a:solidFill>
                  <a:srgbClr val="000000"/>
                </a:solidFill>
                <a:latin typeface="Calibri" panose="020F0502020204030204" pitchFamily="34" charset="0"/>
              </a:rPr>
              <a:t>To look at the change, we used the provincial boundary and the raster change dataset to recreate the excel change matrix for the province for the various change periods. </a:t>
            </a:r>
          </a:p>
          <a:p>
            <a:r>
              <a:rPr lang="en-GB" dirty="0">
                <a:solidFill>
                  <a:srgbClr val="000000"/>
                </a:solidFill>
                <a:latin typeface="Calibri" panose="020F0502020204030204" pitchFamily="34" charset="0"/>
              </a:rPr>
              <a:t>In doing this we developed a provincial process to look at any time period and spatial extent (municipality, main river catchment and biomes) within Gauteng.</a:t>
            </a:r>
          </a:p>
          <a:p>
            <a:r>
              <a:rPr lang="en-GB" dirty="0">
                <a:solidFill>
                  <a:srgbClr val="000000"/>
                </a:solidFill>
                <a:latin typeface="Calibri" panose="020F0502020204030204" pitchFamily="34" charset="0"/>
              </a:rPr>
              <a:t>We also defined a schema to look at transformation.</a:t>
            </a:r>
            <a:r>
              <a:rPr lang="en-US" dirty="0">
                <a:solidFill>
                  <a:srgbClr val="000000"/>
                </a:solidFill>
                <a:latin typeface="Calibri" panose="020F0502020204030204" pitchFamily="34" charset="0"/>
              </a:rPr>
              <a:t> This is based broadly on increasing vegetation and soil disturbance / change.</a:t>
            </a:r>
          </a:p>
          <a:p>
            <a:endParaRPr lang="en-GB"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298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9" presetClass="emph" presetSubtype="0" fill="hold" nodeType="withEffect">
                                  <p:stCondLst>
                                    <p:cond delay="0"/>
                                  </p:stCondLst>
                                  <p:childTnLst>
                                    <p:animClr clrSpc="rgb" dir="cw">
                                      <p:cBhvr override="childStyle">
                                        <p:cTn id="12" dur="500" fill="hold"/>
                                        <p:tgtEl>
                                          <p:spTgt spid="6">
                                            <p:txEl>
                                              <p:pRg st="0" end="0"/>
                                            </p:txEl>
                                          </p:spTgt>
                                        </p:tgtEl>
                                        <p:attrNameLst>
                                          <p:attrName>style.color</p:attrName>
                                        </p:attrNameLst>
                                      </p:cBhvr>
                                      <p:to>
                                        <a:srgbClr val="D8D8D8"/>
                                      </p:to>
                                    </p:animClr>
                                    <p:animClr clrSpc="rgb" dir="cw">
                                      <p:cBhvr>
                                        <p:cTn id="13" dur="500" fill="hold"/>
                                        <p:tgtEl>
                                          <p:spTgt spid="6">
                                            <p:txEl>
                                              <p:pRg st="0" end="0"/>
                                            </p:txEl>
                                          </p:spTgt>
                                        </p:tgtEl>
                                        <p:attrNameLst>
                                          <p:attrName>fillcolor</p:attrName>
                                        </p:attrNameLst>
                                      </p:cBhvr>
                                      <p:to>
                                        <a:srgbClr val="D8D8D8"/>
                                      </p:to>
                                    </p:animClr>
                                    <p:set>
                                      <p:cBhvr>
                                        <p:cTn id="14" dur="500" fill="hold"/>
                                        <p:tgtEl>
                                          <p:spTgt spid="6">
                                            <p:txEl>
                                              <p:pRg st="0" end="0"/>
                                            </p:txEl>
                                          </p:spTgt>
                                        </p:tgtEl>
                                        <p:attrNameLst>
                                          <p:attrName>fill.type</p:attrName>
                                        </p:attrNameLst>
                                      </p:cBhvr>
                                      <p:to>
                                        <p:strVal val="solid"/>
                                      </p:to>
                                    </p:set>
                                    <p:set>
                                      <p:cBhvr>
                                        <p:cTn id="15" dur="500" fill="hold"/>
                                        <p:tgtEl>
                                          <p:spTgt spid="6">
                                            <p:txEl>
                                              <p:pRg st="0" end="0"/>
                                            </p:txEl>
                                          </p:spTgt>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par>
                                <p:cTn id="20" presetID="19" presetClass="emph" presetSubtype="0" fill="hold" nodeType="withEffect">
                                  <p:stCondLst>
                                    <p:cond delay="0"/>
                                  </p:stCondLst>
                                  <p:childTnLst>
                                    <p:animClr clrSpc="rgb" dir="cw">
                                      <p:cBhvr override="childStyle">
                                        <p:cTn id="21" dur="500" fill="hold"/>
                                        <p:tgtEl>
                                          <p:spTgt spid="6">
                                            <p:txEl>
                                              <p:pRg st="1" end="1"/>
                                            </p:txEl>
                                          </p:spTgt>
                                        </p:tgtEl>
                                        <p:attrNameLst>
                                          <p:attrName>style.color</p:attrName>
                                        </p:attrNameLst>
                                      </p:cBhvr>
                                      <p:to>
                                        <a:srgbClr val="D8D8D8"/>
                                      </p:to>
                                    </p:animClr>
                                    <p:animClr clrSpc="rgb" dir="cw">
                                      <p:cBhvr>
                                        <p:cTn id="22" dur="500" fill="hold"/>
                                        <p:tgtEl>
                                          <p:spTgt spid="6">
                                            <p:txEl>
                                              <p:pRg st="1" end="1"/>
                                            </p:txEl>
                                          </p:spTgt>
                                        </p:tgtEl>
                                        <p:attrNameLst>
                                          <p:attrName>fillcolor</p:attrName>
                                        </p:attrNameLst>
                                      </p:cBhvr>
                                      <p:to>
                                        <a:srgbClr val="D8D8D8"/>
                                      </p:to>
                                    </p:animClr>
                                    <p:set>
                                      <p:cBhvr>
                                        <p:cTn id="23" dur="500" fill="hold"/>
                                        <p:tgtEl>
                                          <p:spTgt spid="6">
                                            <p:txEl>
                                              <p:pRg st="1" end="1"/>
                                            </p:txEl>
                                          </p:spTgt>
                                        </p:tgtEl>
                                        <p:attrNameLst>
                                          <p:attrName>fill.type</p:attrName>
                                        </p:attrNameLst>
                                      </p:cBhvr>
                                      <p:to>
                                        <p:strVal val="solid"/>
                                      </p:to>
                                    </p:set>
                                    <p:set>
                                      <p:cBhvr>
                                        <p:cTn id="24" dur="500" fill="hold"/>
                                        <p:tgtEl>
                                          <p:spTgt spid="6">
                                            <p:txEl>
                                              <p:pRg st="1" end="1"/>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9" presetClass="emph" presetSubtype="0" fill="hold" nodeType="withEffect">
                                  <p:stCondLst>
                                    <p:cond delay="0"/>
                                  </p:stCondLst>
                                  <p:childTnLst>
                                    <p:animClr clrSpc="rgb" dir="cw">
                                      <p:cBhvr override="childStyle">
                                        <p:cTn id="30" dur="500" fill="hold"/>
                                        <p:tgtEl>
                                          <p:spTgt spid="6">
                                            <p:txEl>
                                              <p:pRg st="2" end="2"/>
                                            </p:txEl>
                                          </p:spTgt>
                                        </p:tgtEl>
                                        <p:attrNameLst>
                                          <p:attrName>style.color</p:attrName>
                                        </p:attrNameLst>
                                      </p:cBhvr>
                                      <p:to>
                                        <a:srgbClr val="D8D8D8"/>
                                      </p:to>
                                    </p:animClr>
                                    <p:animClr clrSpc="rgb" dir="cw">
                                      <p:cBhvr>
                                        <p:cTn id="31" dur="500" fill="hold"/>
                                        <p:tgtEl>
                                          <p:spTgt spid="6">
                                            <p:txEl>
                                              <p:pRg st="2" end="2"/>
                                            </p:txEl>
                                          </p:spTgt>
                                        </p:tgtEl>
                                        <p:attrNameLst>
                                          <p:attrName>fillcolor</p:attrName>
                                        </p:attrNameLst>
                                      </p:cBhvr>
                                      <p:to>
                                        <a:srgbClr val="D8D8D8"/>
                                      </p:to>
                                    </p:animClr>
                                    <p:set>
                                      <p:cBhvr>
                                        <p:cTn id="32" dur="500" fill="hold"/>
                                        <p:tgtEl>
                                          <p:spTgt spid="6">
                                            <p:txEl>
                                              <p:pRg st="2" end="2"/>
                                            </p:txEl>
                                          </p:spTgt>
                                        </p:tgtEl>
                                        <p:attrNameLst>
                                          <p:attrName>fill.type</p:attrName>
                                        </p:attrNameLst>
                                      </p:cBhvr>
                                      <p:to>
                                        <p:strVal val="solid"/>
                                      </p:to>
                                    </p:set>
                                    <p:set>
                                      <p:cBhvr>
                                        <p:cTn id="33" dur="500" fill="hold"/>
                                        <p:tgtEl>
                                          <p:spTgt spid="6">
                                            <p:txEl>
                                              <p:pRg st="2" end="2"/>
                                            </p:txEl>
                                          </p:spTgt>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childTnLst>
                                </p:cTn>
                              </p:par>
                              <p:par>
                                <p:cTn id="38" presetID="19" presetClass="emph" presetSubtype="0" fill="hold" nodeType="withEffect">
                                  <p:stCondLst>
                                    <p:cond delay="0"/>
                                  </p:stCondLst>
                                  <p:childTnLst>
                                    <p:animClr clrSpc="rgb" dir="cw">
                                      <p:cBhvr override="childStyle">
                                        <p:cTn id="39" dur="500" fill="hold"/>
                                        <p:tgtEl>
                                          <p:spTgt spid="6">
                                            <p:txEl>
                                              <p:pRg st="3" end="3"/>
                                            </p:txEl>
                                          </p:spTgt>
                                        </p:tgtEl>
                                        <p:attrNameLst>
                                          <p:attrName>style.color</p:attrName>
                                        </p:attrNameLst>
                                      </p:cBhvr>
                                      <p:to>
                                        <a:srgbClr val="D8D8D8"/>
                                      </p:to>
                                    </p:animClr>
                                    <p:animClr clrSpc="rgb" dir="cw">
                                      <p:cBhvr>
                                        <p:cTn id="40" dur="500" fill="hold"/>
                                        <p:tgtEl>
                                          <p:spTgt spid="6">
                                            <p:txEl>
                                              <p:pRg st="3" end="3"/>
                                            </p:txEl>
                                          </p:spTgt>
                                        </p:tgtEl>
                                        <p:attrNameLst>
                                          <p:attrName>fillcolor</p:attrName>
                                        </p:attrNameLst>
                                      </p:cBhvr>
                                      <p:to>
                                        <a:srgbClr val="D8D8D8"/>
                                      </p:to>
                                    </p:animClr>
                                    <p:set>
                                      <p:cBhvr>
                                        <p:cTn id="41" dur="500" fill="hold"/>
                                        <p:tgtEl>
                                          <p:spTgt spid="6">
                                            <p:txEl>
                                              <p:pRg st="3" end="3"/>
                                            </p:txEl>
                                          </p:spTgt>
                                        </p:tgtEl>
                                        <p:attrNameLst>
                                          <p:attrName>fill.type</p:attrName>
                                        </p:attrNameLst>
                                      </p:cBhvr>
                                      <p:to>
                                        <p:strVal val="solid"/>
                                      </p:to>
                                    </p:set>
                                    <p:set>
                                      <p:cBhvr>
                                        <p:cTn id="42" dur="500" fill="hold"/>
                                        <p:tgtEl>
                                          <p:spTgt spid="6">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Down 3">
            <a:extLst>
              <a:ext uri="{FF2B5EF4-FFF2-40B4-BE49-F238E27FC236}">
                <a16:creationId xmlns:a16="http://schemas.microsoft.com/office/drawing/2014/main" id="{E09C8A91-8E3F-D0D6-217B-82F2DD9A4E52}"/>
              </a:ext>
            </a:extLst>
          </p:cNvPr>
          <p:cNvSpPr/>
          <p:nvPr/>
        </p:nvSpPr>
        <p:spPr>
          <a:xfrm>
            <a:off x="2844800" y="1615441"/>
            <a:ext cx="853440" cy="4609509"/>
          </a:xfrm>
          <a:prstGeom prst="downArrow">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en-GB" dirty="0"/>
              <a:t>Increasing Transformation</a:t>
            </a:r>
          </a:p>
        </p:txBody>
      </p:sp>
      <p:sp>
        <p:nvSpPr>
          <p:cNvPr id="2" name="Title 1">
            <a:extLst>
              <a:ext uri="{FF2B5EF4-FFF2-40B4-BE49-F238E27FC236}">
                <a16:creationId xmlns:a16="http://schemas.microsoft.com/office/drawing/2014/main" id="{855A3D81-DC12-07AD-07B8-6D95D30B5F57}"/>
              </a:ext>
            </a:extLst>
          </p:cNvPr>
          <p:cNvSpPr>
            <a:spLocks noGrp="1"/>
          </p:cNvSpPr>
          <p:nvPr>
            <p:ph type="title"/>
          </p:nvPr>
        </p:nvSpPr>
        <p:spPr/>
        <p:txBody>
          <a:bodyPr/>
          <a:lstStyle/>
          <a:p>
            <a:r>
              <a:rPr lang="en-GB" dirty="0"/>
              <a:t>Transformation – Broad Categories</a:t>
            </a:r>
          </a:p>
        </p:txBody>
      </p:sp>
      <p:graphicFrame>
        <p:nvGraphicFramePr>
          <p:cNvPr id="3" name="Table 2">
            <a:extLst>
              <a:ext uri="{FF2B5EF4-FFF2-40B4-BE49-F238E27FC236}">
                <a16:creationId xmlns:a16="http://schemas.microsoft.com/office/drawing/2014/main" id="{30174168-6D92-1A46-1DF6-A0AF567C16EE}"/>
              </a:ext>
            </a:extLst>
          </p:cNvPr>
          <p:cNvGraphicFramePr>
            <a:graphicFrameLocks noGrp="1"/>
          </p:cNvGraphicFramePr>
          <p:nvPr>
            <p:extLst>
              <p:ext uri="{D42A27DB-BD31-4B8C-83A1-F6EECF244321}">
                <p14:modId xmlns:p14="http://schemas.microsoft.com/office/powerpoint/2010/main" val="1232732744"/>
              </p:ext>
            </p:extLst>
          </p:nvPr>
        </p:nvGraphicFramePr>
        <p:xfrm>
          <a:off x="4135121" y="1721401"/>
          <a:ext cx="5699542" cy="4808350"/>
        </p:xfrm>
        <a:graphic>
          <a:graphicData uri="http://schemas.openxmlformats.org/drawingml/2006/table">
            <a:tbl>
              <a:tblPr firstRow="1" firstCol="1" bandRow="1">
                <a:tableStyleId>{5C22544A-7EE6-4342-B048-85BDC9FD1C3A}</a:tableStyleId>
              </a:tblPr>
              <a:tblGrid>
                <a:gridCol w="2214212">
                  <a:extLst>
                    <a:ext uri="{9D8B030D-6E8A-4147-A177-3AD203B41FA5}">
                      <a16:colId xmlns:a16="http://schemas.microsoft.com/office/drawing/2014/main" val="4157987110"/>
                    </a:ext>
                  </a:extLst>
                </a:gridCol>
                <a:gridCol w="1742665">
                  <a:extLst>
                    <a:ext uri="{9D8B030D-6E8A-4147-A177-3AD203B41FA5}">
                      <a16:colId xmlns:a16="http://schemas.microsoft.com/office/drawing/2014/main" val="1474128090"/>
                    </a:ext>
                  </a:extLst>
                </a:gridCol>
                <a:gridCol w="1742665">
                  <a:extLst>
                    <a:ext uri="{9D8B030D-6E8A-4147-A177-3AD203B41FA5}">
                      <a16:colId xmlns:a16="http://schemas.microsoft.com/office/drawing/2014/main" val="2595388746"/>
                    </a:ext>
                  </a:extLst>
                </a:gridCol>
              </a:tblGrid>
              <a:tr h="274917">
                <a:tc>
                  <a:txBody>
                    <a:bodyPr/>
                    <a:lstStyle/>
                    <a:p>
                      <a:pPr algn="ctr">
                        <a:lnSpc>
                          <a:spcPct val="150000"/>
                        </a:lnSpc>
                      </a:pPr>
                      <a:r>
                        <a:rPr lang="en-ZA" sz="1200" dirty="0">
                          <a:effectLst/>
                        </a:rPr>
                        <a:t>Change category</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ZA" sz="1200" dirty="0">
                          <a:effectLst/>
                        </a:rPr>
                        <a:t>Change grouping</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42309151"/>
                  </a:ext>
                </a:extLst>
              </a:tr>
              <a:tr h="274917">
                <a:tc>
                  <a:txBody>
                    <a:bodyPr/>
                    <a:lstStyle/>
                    <a:p>
                      <a:pPr algn="ctr">
                        <a:lnSpc>
                          <a:spcPct val="150000"/>
                        </a:lnSpc>
                      </a:pPr>
                      <a:r>
                        <a:rPr lang="en-ZA" sz="1200" dirty="0">
                          <a:effectLst/>
                        </a:rPr>
                        <a:t>Barren Land,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50000"/>
                        </a:lnSpc>
                      </a:pPr>
                      <a:r>
                        <a:rPr lang="en-ZA" sz="1200" dirty="0">
                          <a:effectLst/>
                        </a:rPr>
                        <a:t>Degraded Land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50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Vegetation change</a:t>
                      </a:r>
                    </a:p>
                  </a:txBody>
                  <a:tcPr marL="68580" marR="68580" marT="0" marB="0" anchor="ctr"/>
                </a:tc>
                <a:extLst>
                  <a:ext uri="{0D108BD9-81ED-4DB2-BD59-A6C34878D82A}">
                    <a16:rowId xmlns:a16="http://schemas.microsoft.com/office/drawing/2014/main" val="98784744"/>
                  </a:ext>
                </a:extLst>
              </a:tr>
              <a:tr h="274917">
                <a:tc>
                  <a:txBody>
                    <a:bodyPr/>
                    <a:lstStyle/>
                    <a:p>
                      <a:pPr algn="ctr">
                        <a:lnSpc>
                          <a:spcPct val="150000"/>
                        </a:lnSpc>
                      </a:pPr>
                      <a:r>
                        <a:rPr lang="en-ZA" sz="1200" dirty="0">
                          <a:effectLst/>
                        </a:rPr>
                        <a:t>Eroded Lands,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630482623"/>
                  </a:ext>
                </a:extLst>
              </a:tr>
              <a:tr h="274917">
                <a:tc>
                  <a:txBody>
                    <a:bodyPr/>
                    <a:lstStyle/>
                    <a:p>
                      <a:pPr algn="ctr">
                        <a:lnSpc>
                          <a:spcPct val="150000"/>
                        </a:lnSpc>
                      </a:pPr>
                      <a:r>
                        <a:rPr lang="en-ZA" sz="1200" dirty="0">
                          <a:effectLst/>
                        </a:rPr>
                        <a:t>Planted Forest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6">
                  <a:txBody>
                    <a:bodyPr/>
                    <a:lstStyle/>
                    <a:p>
                      <a:pPr algn="ctr">
                        <a:lnSpc>
                          <a:spcPct val="150000"/>
                        </a:lnSpc>
                      </a:pPr>
                      <a:r>
                        <a:rPr lang="en-ZA" sz="1200" dirty="0">
                          <a:effectLst/>
                        </a:rPr>
                        <a:t>Agricultural / Forestry</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6">
                  <a:txBody>
                    <a:bodyPr/>
                    <a:lstStyle/>
                    <a:p>
                      <a:pPr algn="ctr">
                        <a:lnSpc>
                          <a:spcPct val="150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Vegetation change, soil minimally impacted</a:t>
                      </a:r>
                    </a:p>
                  </a:txBody>
                  <a:tcPr marL="68580" marR="68580" marT="0" marB="0" anchor="ctr"/>
                </a:tc>
                <a:extLst>
                  <a:ext uri="{0D108BD9-81ED-4DB2-BD59-A6C34878D82A}">
                    <a16:rowId xmlns:a16="http://schemas.microsoft.com/office/drawing/2014/main" val="1940476905"/>
                  </a:ext>
                </a:extLst>
              </a:tr>
              <a:tr h="492165">
                <a:tc>
                  <a:txBody>
                    <a:bodyPr/>
                    <a:lstStyle/>
                    <a:p>
                      <a:pPr algn="ctr">
                        <a:lnSpc>
                          <a:spcPct val="150000"/>
                        </a:lnSpc>
                      </a:pPr>
                      <a:r>
                        <a:rPr lang="en-ZA" sz="1200" dirty="0">
                          <a:effectLst/>
                        </a:rPr>
                        <a:t>Cultivated Commercial Permanent Orchard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4241239"/>
                  </a:ext>
                </a:extLst>
              </a:tr>
              <a:tr h="492165">
                <a:tc>
                  <a:txBody>
                    <a:bodyPr/>
                    <a:lstStyle/>
                    <a:p>
                      <a:pPr algn="ctr">
                        <a:lnSpc>
                          <a:spcPct val="150000"/>
                        </a:lnSpc>
                      </a:pPr>
                      <a:r>
                        <a:rPr lang="en-ZA" sz="1200" dirty="0">
                          <a:effectLst/>
                        </a:rPr>
                        <a:t>Cultivated Commercial Permanent Vines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933111956"/>
                  </a:ext>
                </a:extLst>
              </a:tr>
              <a:tr h="492165">
                <a:tc>
                  <a:txBody>
                    <a:bodyPr/>
                    <a:lstStyle/>
                    <a:p>
                      <a:pPr algn="ctr">
                        <a:lnSpc>
                          <a:spcPct val="150000"/>
                        </a:lnSpc>
                      </a:pPr>
                      <a:r>
                        <a:rPr lang="en-ZA" sz="1200" dirty="0">
                          <a:effectLst/>
                        </a:rPr>
                        <a:t>Commercial Annuals Pivot Irrigated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900752112"/>
                  </a:ext>
                </a:extLst>
              </a:tr>
              <a:tr h="492165">
                <a:tc>
                  <a:txBody>
                    <a:bodyPr/>
                    <a:lstStyle/>
                    <a:p>
                      <a:pPr algn="ctr">
                        <a:lnSpc>
                          <a:spcPct val="150000"/>
                        </a:lnSpc>
                      </a:pPr>
                      <a:r>
                        <a:rPr lang="en-ZA" sz="1200" dirty="0">
                          <a:effectLst/>
                        </a:rPr>
                        <a:t>Commercial Annuals Non-Pivot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56471848"/>
                  </a:ext>
                </a:extLst>
              </a:tr>
              <a:tr h="274917">
                <a:tc>
                  <a:txBody>
                    <a:bodyPr/>
                    <a:lstStyle/>
                    <a:p>
                      <a:pPr algn="ctr">
                        <a:lnSpc>
                          <a:spcPct val="150000"/>
                        </a:lnSpc>
                      </a:pPr>
                      <a:r>
                        <a:rPr lang="en-ZA" sz="1200" dirty="0">
                          <a:effectLst/>
                        </a:rPr>
                        <a:t>Cultivated Subsistence</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60063785"/>
                  </a:ext>
                </a:extLst>
              </a:tr>
              <a:tr h="274917">
                <a:tc>
                  <a:txBody>
                    <a:bodyPr/>
                    <a:lstStyle/>
                    <a:p>
                      <a:pPr algn="ctr">
                        <a:lnSpc>
                          <a:spcPct val="150000"/>
                        </a:lnSpc>
                      </a:pPr>
                      <a:r>
                        <a:rPr lang="en-ZA" sz="1200" dirty="0">
                          <a:effectLst/>
                        </a:rPr>
                        <a:t>Built-up Residential All</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4">
                  <a:txBody>
                    <a:bodyPr/>
                    <a:lstStyle/>
                    <a:p>
                      <a:pPr algn="ctr">
                        <a:lnSpc>
                          <a:spcPct val="150000"/>
                        </a:lnSpc>
                      </a:pPr>
                      <a:r>
                        <a:rPr lang="en-ZA" sz="1200" dirty="0">
                          <a:effectLst/>
                        </a:rPr>
                        <a:t>Urban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4">
                  <a:txBody>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Vegetation change, soil impacted</a:t>
                      </a:r>
                    </a:p>
                  </a:txBody>
                  <a:tcPr marL="68580" marR="68580" marT="0" marB="0" anchor="ctr"/>
                </a:tc>
                <a:extLst>
                  <a:ext uri="{0D108BD9-81ED-4DB2-BD59-A6C34878D82A}">
                    <a16:rowId xmlns:a16="http://schemas.microsoft.com/office/drawing/2014/main" val="220189939"/>
                  </a:ext>
                </a:extLst>
              </a:tr>
              <a:tr h="274917">
                <a:tc>
                  <a:txBody>
                    <a:bodyPr/>
                    <a:lstStyle/>
                    <a:p>
                      <a:pPr algn="ctr">
                        <a:lnSpc>
                          <a:spcPct val="150000"/>
                        </a:lnSpc>
                      </a:pPr>
                      <a:r>
                        <a:rPr lang="en-ZA" sz="1200" dirty="0">
                          <a:effectLst/>
                        </a:rPr>
                        <a:t>Built-up Smallholdings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923738000"/>
                  </a:ext>
                </a:extLst>
              </a:tr>
              <a:tr h="274917">
                <a:tc>
                  <a:txBody>
                    <a:bodyPr/>
                    <a:lstStyle/>
                    <a:p>
                      <a:pPr algn="ctr">
                        <a:lnSpc>
                          <a:spcPct val="150000"/>
                        </a:lnSpc>
                      </a:pPr>
                      <a:r>
                        <a:rPr lang="en-ZA" sz="1200" dirty="0">
                          <a:effectLst/>
                        </a:rPr>
                        <a:t>Built-up Commercial</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72040096"/>
                  </a:ext>
                </a:extLst>
              </a:tr>
              <a:tr h="274917">
                <a:tc>
                  <a:txBody>
                    <a:bodyPr/>
                    <a:lstStyle/>
                    <a:p>
                      <a:pPr algn="ctr">
                        <a:lnSpc>
                          <a:spcPct val="150000"/>
                        </a:lnSpc>
                      </a:pPr>
                      <a:r>
                        <a:rPr lang="en-ZA" sz="1200" dirty="0">
                          <a:effectLst/>
                        </a:rPr>
                        <a:t>Built-up Industrial</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23467067"/>
                  </a:ext>
                </a:extLst>
              </a:tr>
              <a:tr h="274917">
                <a:tc>
                  <a:txBody>
                    <a:bodyPr/>
                    <a:lstStyle/>
                    <a:p>
                      <a:pPr algn="ctr">
                        <a:lnSpc>
                          <a:spcPct val="150000"/>
                        </a:lnSpc>
                      </a:pPr>
                      <a:r>
                        <a:rPr lang="en-ZA" sz="1200" dirty="0">
                          <a:effectLst/>
                        </a:rPr>
                        <a:t>Mines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ZA" sz="1200" dirty="0">
                          <a:effectLst/>
                        </a:rPr>
                        <a:t>Mines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Potential soil pollution</a:t>
                      </a:r>
                    </a:p>
                  </a:txBody>
                  <a:tcPr marL="68580" marR="68580" marT="0" marB="0"/>
                </a:tc>
                <a:extLst>
                  <a:ext uri="{0D108BD9-81ED-4DB2-BD59-A6C34878D82A}">
                    <a16:rowId xmlns:a16="http://schemas.microsoft.com/office/drawing/2014/main" val="1217176945"/>
                  </a:ext>
                </a:extLst>
              </a:tr>
            </a:tbl>
          </a:graphicData>
        </a:graphic>
      </p:graphicFrame>
      <p:pic>
        <p:nvPicPr>
          <p:cNvPr id="5" name="Picture 4">
            <a:extLst>
              <a:ext uri="{FF2B5EF4-FFF2-40B4-BE49-F238E27FC236}">
                <a16:creationId xmlns:a16="http://schemas.microsoft.com/office/drawing/2014/main" id="{A8D0718C-2DB1-018B-8182-5D360357E3C4}"/>
              </a:ext>
            </a:extLst>
          </p:cNvPr>
          <p:cNvPicPr>
            <a:picLocks noChangeAspect="1"/>
          </p:cNvPicPr>
          <p:nvPr/>
        </p:nvPicPr>
        <p:blipFill>
          <a:blip r:embed="rId3"/>
          <a:stretch>
            <a:fillRect/>
          </a:stretch>
        </p:blipFill>
        <p:spPr>
          <a:xfrm>
            <a:off x="2261246" y="1502237"/>
            <a:ext cx="7573417" cy="5355763"/>
          </a:xfrm>
          <a:prstGeom prst="rect">
            <a:avLst/>
          </a:prstGeom>
        </p:spPr>
      </p:pic>
    </p:spTree>
    <p:extLst>
      <p:ext uri="{BB962C8B-B14F-4D97-AF65-F5344CB8AC3E}">
        <p14:creationId xmlns:p14="http://schemas.microsoft.com/office/powerpoint/2010/main" val="197765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BA92-3D71-314B-1EDE-0E6AEAF32F6C}"/>
              </a:ext>
            </a:extLst>
          </p:cNvPr>
          <p:cNvSpPr>
            <a:spLocks noGrp="1"/>
          </p:cNvSpPr>
          <p:nvPr>
            <p:ph type="title"/>
          </p:nvPr>
        </p:nvSpPr>
        <p:spPr/>
        <p:txBody>
          <a:bodyPr/>
          <a:lstStyle/>
          <a:p>
            <a:r>
              <a:rPr lang="en-ZA" dirty="0"/>
              <a:t>Water</a:t>
            </a:r>
          </a:p>
        </p:txBody>
      </p:sp>
      <p:graphicFrame>
        <p:nvGraphicFramePr>
          <p:cNvPr id="7" name="Content Placeholder 6">
            <a:extLst>
              <a:ext uri="{FF2B5EF4-FFF2-40B4-BE49-F238E27FC236}">
                <a16:creationId xmlns:a16="http://schemas.microsoft.com/office/drawing/2014/main" id="{B088BCB6-784C-D2C3-589D-D12140826A76}"/>
              </a:ext>
            </a:extLst>
          </p:cNvPr>
          <p:cNvGraphicFramePr>
            <a:graphicFrameLocks noGrp="1"/>
          </p:cNvGraphicFramePr>
          <p:nvPr>
            <p:ph idx="1"/>
          </p:nvPr>
        </p:nvGraphicFramePr>
        <p:xfrm>
          <a:off x="8143366" y="3426486"/>
          <a:ext cx="2475570" cy="1202375"/>
        </p:xfrm>
        <a:graphic>
          <a:graphicData uri="http://schemas.openxmlformats.org/drawingml/2006/table">
            <a:tbl>
              <a:tblPr firstRow="1" firstCol="1" bandRow="1"/>
              <a:tblGrid>
                <a:gridCol w="1545506">
                  <a:extLst>
                    <a:ext uri="{9D8B030D-6E8A-4147-A177-3AD203B41FA5}">
                      <a16:colId xmlns:a16="http://schemas.microsoft.com/office/drawing/2014/main" val="2961108862"/>
                    </a:ext>
                  </a:extLst>
                </a:gridCol>
                <a:gridCol w="930064">
                  <a:extLst>
                    <a:ext uri="{9D8B030D-6E8A-4147-A177-3AD203B41FA5}">
                      <a16:colId xmlns:a16="http://schemas.microsoft.com/office/drawing/2014/main" val="3309979264"/>
                    </a:ext>
                  </a:extLst>
                </a:gridCol>
              </a:tblGrid>
              <a:tr h="219824">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Natural to Water</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5FF"/>
                    </a:solidFill>
                  </a:tcPr>
                </a:tc>
                <a:extLst>
                  <a:ext uri="{0D108BD9-81ED-4DB2-BD59-A6C34878D82A}">
                    <a16:rowId xmlns:a16="http://schemas.microsoft.com/office/drawing/2014/main" val="189918693"/>
                  </a:ext>
                </a:extLst>
              </a:tr>
              <a:tr h="219824">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Water to Natural</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E600"/>
                    </a:solidFill>
                  </a:tcPr>
                </a:tc>
                <a:extLst>
                  <a:ext uri="{0D108BD9-81ED-4DB2-BD59-A6C34878D82A}">
                    <a16:rowId xmlns:a16="http://schemas.microsoft.com/office/drawing/2014/main" val="301034409"/>
                  </a:ext>
                </a:extLst>
              </a:tr>
              <a:tr h="138273">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to Water</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9C9C"/>
                    </a:solidFill>
                  </a:tcPr>
                </a:tc>
                <a:extLst>
                  <a:ext uri="{0D108BD9-81ED-4DB2-BD59-A6C34878D82A}">
                    <a16:rowId xmlns:a16="http://schemas.microsoft.com/office/drawing/2014/main" val="4017257955"/>
                  </a:ext>
                </a:extLst>
              </a:tr>
              <a:tr h="138273">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Water to Other</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34C00"/>
                    </a:solidFill>
                  </a:tcPr>
                </a:tc>
                <a:extLst>
                  <a:ext uri="{0D108BD9-81ED-4DB2-BD59-A6C34878D82A}">
                    <a16:rowId xmlns:a16="http://schemas.microsoft.com/office/drawing/2014/main" val="1179527378"/>
                  </a:ext>
                </a:extLst>
              </a:tr>
              <a:tr h="138273">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change: Water</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11" marR="444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CE6"/>
                    </a:solidFill>
                  </a:tcPr>
                </a:tc>
                <a:extLst>
                  <a:ext uri="{0D108BD9-81ED-4DB2-BD59-A6C34878D82A}">
                    <a16:rowId xmlns:a16="http://schemas.microsoft.com/office/drawing/2014/main" val="2561340154"/>
                  </a:ext>
                </a:extLst>
              </a:tr>
            </a:tbl>
          </a:graphicData>
        </a:graphic>
      </p:graphicFrame>
      <p:pic>
        <p:nvPicPr>
          <p:cNvPr id="10" name="Picture 9">
            <a:extLst>
              <a:ext uri="{FF2B5EF4-FFF2-40B4-BE49-F238E27FC236}">
                <a16:creationId xmlns:a16="http://schemas.microsoft.com/office/drawing/2014/main" id="{AE7B5A0B-EF8A-E06E-C404-042C2D80196B}"/>
              </a:ext>
            </a:extLst>
          </p:cNvPr>
          <p:cNvPicPr>
            <a:picLocks noChangeAspect="1"/>
          </p:cNvPicPr>
          <p:nvPr/>
        </p:nvPicPr>
        <p:blipFill>
          <a:blip r:embed="rId2">
            <a:alphaModFix/>
          </a:blip>
          <a:srcRect l="13573" t="3551" r="14504" b="3945"/>
          <a:stretch/>
        </p:blipFill>
        <p:spPr>
          <a:xfrm>
            <a:off x="1334534" y="1502237"/>
            <a:ext cx="5601877" cy="5306497"/>
          </a:xfrm>
          <a:prstGeom prst="rect">
            <a:avLst/>
          </a:prstGeom>
        </p:spPr>
      </p:pic>
    </p:spTree>
    <p:extLst>
      <p:ext uri="{BB962C8B-B14F-4D97-AF65-F5344CB8AC3E}">
        <p14:creationId xmlns:p14="http://schemas.microsoft.com/office/powerpoint/2010/main" val="1879414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7E2E-806A-FE7B-FAC6-4BA7B5EC0765}"/>
              </a:ext>
            </a:extLst>
          </p:cNvPr>
          <p:cNvSpPr>
            <a:spLocks noGrp="1"/>
          </p:cNvSpPr>
          <p:nvPr>
            <p:ph type="title"/>
          </p:nvPr>
        </p:nvSpPr>
        <p:spPr/>
        <p:txBody>
          <a:bodyPr/>
          <a:lstStyle/>
          <a:p>
            <a:r>
              <a:rPr lang="en-ZA" dirty="0"/>
              <a:t>Change in Agricultural classes</a:t>
            </a:r>
          </a:p>
        </p:txBody>
      </p:sp>
      <p:sp>
        <p:nvSpPr>
          <p:cNvPr id="7" name="Content Placeholder 6">
            <a:extLst>
              <a:ext uri="{FF2B5EF4-FFF2-40B4-BE49-F238E27FC236}">
                <a16:creationId xmlns:a16="http://schemas.microsoft.com/office/drawing/2014/main" id="{54FF8A1D-8CB2-2101-A1F3-9529EE45F3FC}"/>
              </a:ext>
            </a:extLst>
          </p:cNvPr>
          <p:cNvSpPr>
            <a:spLocks noGrp="1"/>
          </p:cNvSpPr>
          <p:nvPr>
            <p:ph idx="1"/>
          </p:nvPr>
        </p:nvSpPr>
        <p:spPr>
          <a:xfrm>
            <a:off x="8076263" y="1850128"/>
            <a:ext cx="3041830" cy="1865838"/>
          </a:xfrm>
        </p:spPr>
        <p:txBody>
          <a:bodyPr>
            <a:normAutofit/>
          </a:bodyPr>
          <a:lstStyle/>
          <a:p>
            <a:pPr marL="0" indent="0">
              <a:buNone/>
            </a:pPr>
            <a:r>
              <a:rPr lang="en-ZA" sz="2000" dirty="0"/>
              <a:t>Loss of agriculture to “natural” and urban development.</a:t>
            </a:r>
          </a:p>
          <a:p>
            <a:pPr marL="0" indent="0">
              <a:buNone/>
            </a:pPr>
            <a:r>
              <a:rPr lang="en-ZA" sz="2000" dirty="0"/>
              <a:t>Agricultural land going fallow</a:t>
            </a:r>
          </a:p>
        </p:txBody>
      </p:sp>
      <p:pic>
        <p:nvPicPr>
          <p:cNvPr id="11" name="Picture 10">
            <a:extLst>
              <a:ext uri="{FF2B5EF4-FFF2-40B4-BE49-F238E27FC236}">
                <a16:creationId xmlns:a16="http://schemas.microsoft.com/office/drawing/2014/main" id="{0EE9FC3B-1380-31B8-1FBD-71A855BD475A}"/>
              </a:ext>
            </a:extLst>
          </p:cNvPr>
          <p:cNvPicPr>
            <a:picLocks noChangeAspect="1"/>
          </p:cNvPicPr>
          <p:nvPr/>
        </p:nvPicPr>
        <p:blipFill>
          <a:blip r:embed="rId2">
            <a:alphaModFix/>
          </a:blip>
          <a:srcRect l="13573" t="3551" r="14504" b="3945"/>
          <a:stretch/>
        </p:blipFill>
        <p:spPr>
          <a:xfrm>
            <a:off x="1334534" y="1502237"/>
            <a:ext cx="5597167" cy="5302035"/>
          </a:xfrm>
          <a:prstGeom prst="rect">
            <a:avLst/>
          </a:prstGeom>
        </p:spPr>
      </p:pic>
      <p:graphicFrame>
        <p:nvGraphicFramePr>
          <p:cNvPr id="8" name="Content Placeholder 3">
            <a:extLst>
              <a:ext uri="{FF2B5EF4-FFF2-40B4-BE49-F238E27FC236}">
                <a16:creationId xmlns:a16="http://schemas.microsoft.com/office/drawing/2014/main" id="{B0ACF81F-6917-6C39-9FA4-757386639901}"/>
              </a:ext>
            </a:extLst>
          </p:cNvPr>
          <p:cNvGraphicFramePr>
            <a:graphicFrameLocks/>
          </p:cNvGraphicFramePr>
          <p:nvPr>
            <p:extLst>
              <p:ext uri="{D42A27DB-BD31-4B8C-83A1-F6EECF244321}">
                <p14:modId xmlns:p14="http://schemas.microsoft.com/office/powerpoint/2010/main" val="659598626"/>
              </p:ext>
            </p:extLst>
          </p:nvPr>
        </p:nvGraphicFramePr>
        <p:xfrm>
          <a:off x="8229385" y="3588827"/>
          <a:ext cx="2175447" cy="2645225"/>
        </p:xfrm>
        <a:graphic>
          <a:graphicData uri="http://schemas.openxmlformats.org/drawingml/2006/table">
            <a:tbl>
              <a:tblPr firstRow="1" firstCol="1" bandRow="1"/>
              <a:tblGrid>
                <a:gridCol w="1845370">
                  <a:extLst>
                    <a:ext uri="{9D8B030D-6E8A-4147-A177-3AD203B41FA5}">
                      <a16:colId xmlns:a16="http://schemas.microsoft.com/office/drawing/2014/main" val="3315432522"/>
                    </a:ext>
                  </a:extLst>
                </a:gridCol>
                <a:gridCol w="330077">
                  <a:extLst>
                    <a:ext uri="{9D8B030D-6E8A-4147-A177-3AD203B41FA5}">
                      <a16:colId xmlns:a16="http://schemas.microsoft.com/office/drawing/2014/main" val="3440328377"/>
                    </a:ext>
                  </a:extLst>
                </a:gridCol>
              </a:tblGrid>
              <a:tr h="0">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change: Agriculture</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4C00"/>
                    </a:solidFill>
                  </a:tcPr>
                </a:tc>
                <a:extLst>
                  <a:ext uri="{0D108BD9-81ED-4DB2-BD59-A6C34878D82A}">
                    <a16:rowId xmlns:a16="http://schemas.microsoft.com/office/drawing/2014/main" val="2491255223"/>
                  </a:ext>
                </a:extLst>
              </a:tr>
              <a:tr h="0">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 to Natural</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B2FF"/>
                    </a:solidFill>
                  </a:tcPr>
                </a:tc>
                <a:extLst>
                  <a:ext uri="{0D108BD9-81ED-4DB2-BD59-A6C34878D82A}">
                    <a16:rowId xmlns:a16="http://schemas.microsoft.com/office/drawing/2014/main" val="2468799443"/>
                  </a:ext>
                </a:extLst>
              </a:tr>
              <a:tr h="0">
                <a:tc>
                  <a:txBody>
                    <a:bodyPr/>
                    <a:lstStyle/>
                    <a:p>
                      <a:pPr marL="0" marR="0" algn="l">
                        <a:lnSpc>
                          <a:spcPct val="150000"/>
                        </a:lnSpc>
                      </a:pPr>
                      <a:r>
                        <a:rPr lang="en-GB" sz="1200" b="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Natural to Agriculture</a:t>
                      </a:r>
                      <a:endParaRPr lang="en-ZA" sz="1200" b="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8210614"/>
                  </a:ext>
                </a:extLst>
              </a:tr>
              <a:tr h="0">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 to Forestry</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9E6"/>
                    </a:solidFill>
                  </a:tcPr>
                </a:tc>
                <a:extLst>
                  <a:ext uri="{0D108BD9-81ED-4DB2-BD59-A6C34878D82A}">
                    <a16:rowId xmlns:a16="http://schemas.microsoft.com/office/drawing/2014/main" val="835231954"/>
                  </a:ext>
                </a:extLst>
              </a:tr>
              <a:tr h="0">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Forestry to Agriculture</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9800"/>
                    </a:solidFill>
                  </a:tcPr>
                </a:tc>
                <a:extLst>
                  <a:ext uri="{0D108BD9-81ED-4DB2-BD59-A6C34878D82A}">
                    <a16:rowId xmlns:a16="http://schemas.microsoft.com/office/drawing/2014/main" val="2928104856"/>
                  </a:ext>
                </a:extLst>
              </a:tr>
              <a:tr h="0">
                <a:tc>
                  <a:txBody>
                    <a:bodyPr/>
                    <a:lstStyle/>
                    <a:p>
                      <a:pPr marL="0" marR="0" algn="l">
                        <a:lnSpc>
                          <a:spcPct val="150000"/>
                        </a:lnSpc>
                      </a:pPr>
                      <a:r>
                        <a:rPr lang="en-GB" sz="1200" b="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 to Urban</a:t>
                      </a:r>
                      <a:endParaRPr lang="en-ZA" sz="1200" b="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3"/>
                    </a:solidFill>
                  </a:tcPr>
                </a:tc>
                <a:extLst>
                  <a:ext uri="{0D108BD9-81ED-4DB2-BD59-A6C34878D82A}">
                    <a16:rowId xmlns:a16="http://schemas.microsoft.com/office/drawing/2014/main" val="942602474"/>
                  </a:ext>
                </a:extLst>
              </a:tr>
              <a:tr h="0">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Urban to Agriculture</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025683209"/>
                  </a:ext>
                </a:extLst>
              </a:tr>
              <a:tr h="0">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 to Mines</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673"/>
                    </a:solidFill>
                  </a:tcPr>
                </a:tc>
                <a:extLst>
                  <a:ext uri="{0D108BD9-81ED-4DB2-BD59-A6C34878D82A}">
                    <a16:rowId xmlns:a16="http://schemas.microsoft.com/office/drawing/2014/main" val="1323141075"/>
                  </a:ext>
                </a:extLst>
              </a:tr>
              <a:tr h="0">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Mines to Agriculture</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0000"/>
                    </a:solidFill>
                  </a:tcPr>
                </a:tc>
                <a:extLst>
                  <a:ext uri="{0D108BD9-81ED-4DB2-BD59-A6C34878D82A}">
                    <a16:rowId xmlns:a16="http://schemas.microsoft.com/office/drawing/2014/main" val="692589176"/>
                  </a:ext>
                </a:extLst>
              </a:tr>
              <a:tr h="0">
                <a:tc>
                  <a:txBody>
                    <a:bodyPr/>
                    <a:lstStyle/>
                    <a:p>
                      <a:pPr marL="0" marR="0" algn="l">
                        <a:lnSpc>
                          <a:spcPct val="150000"/>
                        </a:lnSpc>
                      </a:pPr>
                      <a:r>
                        <a:rPr lang="en-GB" sz="1200" b="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Degraded to Agriculture</a:t>
                      </a:r>
                      <a:endParaRPr lang="en-ZA" sz="1200" b="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BE"/>
                    </a:solidFill>
                  </a:tcPr>
                </a:tc>
                <a:extLst>
                  <a:ext uri="{0D108BD9-81ED-4DB2-BD59-A6C34878D82A}">
                    <a16:rowId xmlns:a16="http://schemas.microsoft.com/office/drawing/2014/main" val="3794720089"/>
                  </a:ext>
                </a:extLst>
              </a:tr>
              <a:tr h="0">
                <a:tc>
                  <a:txBody>
                    <a:bodyPr/>
                    <a:lstStyle/>
                    <a:p>
                      <a:pPr marL="0" marR="0" algn="l">
                        <a:lnSpc>
                          <a:spcPct val="150000"/>
                        </a:lnSpc>
                      </a:pPr>
                      <a:r>
                        <a:rPr lang="en-GB" sz="12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Agriculture to Degraded</a:t>
                      </a: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pPr>
                      <a:endParaRPr lang="en-ZA" sz="1200" b="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027" marR="2902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2FF"/>
                    </a:solidFill>
                  </a:tcPr>
                </a:tc>
                <a:extLst>
                  <a:ext uri="{0D108BD9-81ED-4DB2-BD59-A6C34878D82A}">
                    <a16:rowId xmlns:a16="http://schemas.microsoft.com/office/drawing/2014/main" val="2066170260"/>
                  </a:ext>
                </a:extLst>
              </a:tr>
            </a:tbl>
          </a:graphicData>
        </a:graphic>
      </p:graphicFrame>
    </p:spTree>
    <p:extLst>
      <p:ext uri="{BB962C8B-B14F-4D97-AF65-F5344CB8AC3E}">
        <p14:creationId xmlns:p14="http://schemas.microsoft.com/office/powerpoint/2010/main" val="62166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4C76C-2A4E-9A8C-AA40-0C29645F683A}"/>
              </a:ext>
            </a:extLst>
          </p:cNvPr>
          <p:cNvSpPr>
            <a:spLocks noGrp="1"/>
          </p:cNvSpPr>
          <p:nvPr>
            <p:ph type="title"/>
          </p:nvPr>
        </p:nvSpPr>
        <p:spPr/>
        <p:txBody>
          <a:bodyPr/>
          <a:lstStyle/>
          <a:p>
            <a:r>
              <a:rPr lang="en-ZA" sz="2400" dirty="0"/>
              <a:t>Change in natural classes from 1990-2022 in biomes</a:t>
            </a:r>
          </a:p>
        </p:txBody>
      </p:sp>
      <p:sp>
        <p:nvSpPr>
          <p:cNvPr id="3" name="Content Placeholder 2">
            <a:extLst>
              <a:ext uri="{FF2B5EF4-FFF2-40B4-BE49-F238E27FC236}">
                <a16:creationId xmlns:a16="http://schemas.microsoft.com/office/drawing/2014/main" id="{EBE18FA2-7ABC-044A-4FE9-3FC8D3294E7A}"/>
              </a:ext>
            </a:extLst>
          </p:cNvPr>
          <p:cNvSpPr>
            <a:spLocks noGrp="1"/>
          </p:cNvSpPr>
          <p:nvPr>
            <p:ph idx="1"/>
          </p:nvPr>
        </p:nvSpPr>
        <p:spPr>
          <a:xfrm>
            <a:off x="7486107" y="1502237"/>
            <a:ext cx="4579433" cy="805521"/>
          </a:xfrm>
        </p:spPr>
        <p:txBody>
          <a:bodyPr>
            <a:normAutofit/>
          </a:bodyPr>
          <a:lstStyle/>
          <a:p>
            <a:r>
              <a:rPr lang="en-ZA" dirty="0"/>
              <a:t>Savanna has greater class changes than grasslands.</a:t>
            </a:r>
          </a:p>
        </p:txBody>
      </p:sp>
      <p:graphicFrame>
        <p:nvGraphicFramePr>
          <p:cNvPr id="6" name="Table 5">
            <a:extLst>
              <a:ext uri="{FF2B5EF4-FFF2-40B4-BE49-F238E27FC236}">
                <a16:creationId xmlns:a16="http://schemas.microsoft.com/office/drawing/2014/main" id="{FA5B6283-3949-748C-E527-77E39E0820E9}"/>
              </a:ext>
            </a:extLst>
          </p:cNvPr>
          <p:cNvGraphicFramePr>
            <a:graphicFrameLocks noGrp="1"/>
          </p:cNvGraphicFramePr>
          <p:nvPr/>
        </p:nvGraphicFramePr>
        <p:xfrm>
          <a:off x="8051427" y="2352830"/>
          <a:ext cx="2493413" cy="4243070"/>
        </p:xfrm>
        <a:graphic>
          <a:graphicData uri="http://schemas.openxmlformats.org/drawingml/2006/table">
            <a:tbl>
              <a:tblPr firstRow="1" firstCol="1" bandRow="1"/>
              <a:tblGrid>
                <a:gridCol w="1106201">
                  <a:extLst>
                    <a:ext uri="{9D8B030D-6E8A-4147-A177-3AD203B41FA5}">
                      <a16:colId xmlns:a16="http://schemas.microsoft.com/office/drawing/2014/main" val="645747512"/>
                    </a:ext>
                  </a:extLst>
                </a:gridCol>
                <a:gridCol w="1074978">
                  <a:extLst>
                    <a:ext uri="{9D8B030D-6E8A-4147-A177-3AD203B41FA5}">
                      <a16:colId xmlns:a16="http://schemas.microsoft.com/office/drawing/2014/main" val="1641545472"/>
                    </a:ext>
                  </a:extLst>
                </a:gridCol>
                <a:gridCol w="312234">
                  <a:extLst>
                    <a:ext uri="{9D8B030D-6E8A-4147-A177-3AD203B41FA5}">
                      <a16:colId xmlns:a16="http://schemas.microsoft.com/office/drawing/2014/main" val="4070991578"/>
                    </a:ext>
                  </a:extLst>
                </a:gridCol>
              </a:tblGrid>
              <a:tr h="133192">
                <a:tc>
                  <a:txBody>
                    <a:bodyPr/>
                    <a:lstStyle/>
                    <a:p>
                      <a:pPr marL="0" marR="0" algn="l">
                        <a:lnSpc>
                          <a:spcPct val="150000"/>
                        </a:lnSpc>
                      </a:pPr>
                      <a:r>
                        <a:rPr lang="en-GB" sz="800" b="1"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From</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50000"/>
                        </a:lnSpc>
                      </a:pPr>
                      <a:r>
                        <a:rPr lang="en-GB" sz="800" b="1"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69425310"/>
                  </a:ext>
                </a:extLst>
              </a:tr>
              <a:tr h="133192">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marL="0" marR="0" algn="l">
                        <a:lnSpc>
                          <a:spcPct val="150000"/>
                        </a:lnSpc>
                      </a:pPr>
                      <a:r>
                        <a:rPr lang="en-GB" sz="800" kern="1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w="12700" cap="flat" cmpd="sng" algn="ctr">
                      <a:solidFill>
                        <a:srgbClr val="000000"/>
                      </a:solidFill>
                      <a:prstDash val="solid"/>
                      <a:round/>
                      <a:headEnd type="none" w="med" len="med"/>
                      <a:tailEnd type="none" w="med" len="med"/>
                    </a:lnT>
                    <a:lnB>
                      <a:noFill/>
                    </a:lnB>
                    <a:solidFill>
                      <a:srgbClr val="375623"/>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BEE8"/>
                    </a:solidFill>
                  </a:tcPr>
                </a:tc>
                <a:extLst>
                  <a:ext uri="{0D108BD9-81ED-4DB2-BD59-A6C34878D82A}">
                    <a16:rowId xmlns:a16="http://schemas.microsoft.com/office/drawing/2014/main" val="2218824552"/>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BF8F00"/>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FF73DF"/>
                    </a:solidFill>
                  </a:tcPr>
                </a:tc>
                <a:extLst>
                  <a:ext uri="{0D108BD9-81ED-4DB2-BD59-A6C34878D82A}">
                    <a16:rowId xmlns:a16="http://schemas.microsoft.com/office/drawing/2014/main" val="1465558117"/>
                  </a:ext>
                </a:extLst>
              </a:tr>
              <a:tr h="133192">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FFFF00"/>
                    </a:solidFill>
                  </a:tcPr>
                </a:tc>
                <a:tc>
                  <a:txBody>
                    <a:bodyPr/>
                    <a:lstStyle/>
                    <a:p>
                      <a:pPr marL="0" marR="0" algn="l">
                        <a:lnSpc>
                          <a:spcPct val="150000"/>
                        </a:lnSpc>
                      </a:pP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A80084"/>
                    </a:solidFill>
                  </a:tcPr>
                </a:tc>
                <a:extLst>
                  <a:ext uri="{0D108BD9-81ED-4DB2-BD59-A6C34878D82A}">
                    <a16:rowId xmlns:a16="http://schemas.microsoft.com/office/drawing/2014/main" val="1748623120"/>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w="12700" cap="flat" cmpd="sng" algn="ctr">
                      <a:solidFill>
                        <a:srgbClr val="000000"/>
                      </a:solidFill>
                      <a:prstDash val="solid"/>
                      <a:round/>
                      <a:headEnd type="none" w="med" len="med"/>
                      <a:tailEnd type="none" w="med" len="med"/>
                    </a:lnB>
                    <a:solidFill>
                      <a:srgbClr val="BDD7EE"/>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73004C"/>
                    </a:solidFill>
                  </a:tcPr>
                </a:tc>
                <a:extLst>
                  <a:ext uri="{0D108BD9-81ED-4DB2-BD59-A6C34878D82A}">
                    <a16:rowId xmlns:a16="http://schemas.microsoft.com/office/drawing/2014/main" val="1747956889"/>
                  </a:ext>
                </a:extLst>
              </a:tr>
              <a:tr h="133192">
                <a:tc>
                  <a:txBody>
                    <a:bodyPr/>
                    <a:lstStyle/>
                    <a:p>
                      <a:pPr marL="0" marR="0" algn="l">
                        <a:lnSpc>
                          <a:spcPct val="150000"/>
                        </a:lnSpc>
                      </a:pPr>
                      <a:r>
                        <a:rPr lang="en-GB" sz="800" kern="1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375623"/>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2B2B2"/>
                    </a:solidFill>
                  </a:tcPr>
                </a:tc>
                <a:extLst>
                  <a:ext uri="{0D108BD9-81ED-4DB2-BD59-A6C34878D82A}">
                    <a16:rowId xmlns:a16="http://schemas.microsoft.com/office/drawing/2014/main" val="2084662170"/>
                  </a:ext>
                </a:extLst>
              </a:tr>
              <a:tr h="133192">
                <a:tc>
                  <a:txBody>
                    <a:bodyPr/>
                    <a:lstStyle/>
                    <a:p>
                      <a:pPr marL="0" marR="0" algn="l">
                        <a:lnSpc>
                          <a:spcPct val="150000"/>
                        </a:lnSpc>
                      </a:pPr>
                      <a:r>
                        <a:rPr lang="en-GB" sz="800" kern="1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375623"/>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BF8F00"/>
                    </a:solidFill>
                  </a:tcPr>
                </a:tc>
                <a:tc>
                  <a:txBody>
                    <a:bodyPr/>
                    <a:lstStyle/>
                    <a:p>
                      <a:pPr marL="0" marR="0" algn="l">
                        <a:lnSpc>
                          <a:spcPct val="150000"/>
                        </a:lnSpc>
                      </a:pP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686868"/>
                    </a:solidFill>
                  </a:tcPr>
                </a:tc>
                <a:extLst>
                  <a:ext uri="{0D108BD9-81ED-4DB2-BD59-A6C34878D82A}">
                    <a16:rowId xmlns:a16="http://schemas.microsoft.com/office/drawing/2014/main" val="676337930"/>
                  </a:ext>
                </a:extLst>
              </a:tr>
              <a:tr h="133192">
                <a:tc>
                  <a:txBody>
                    <a:bodyPr/>
                    <a:lstStyle/>
                    <a:p>
                      <a:pPr marL="0" marR="0" algn="l">
                        <a:lnSpc>
                          <a:spcPct val="150000"/>
                        </a:lnSpc>
                      </a:pPr>
                      <a:r>
                        <a:rPr lang="en-GB" sz="800"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375623"/>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FFFF00"/>
                    </a:solidFill>
                  </a:tcPr>
                </a:tc>
                <a:tc>
                  <a:txBody>
                    <a:bodyPr/>
                    <a:lstStyle/>
                    <a:p>
                      <a:pPr marL="0" marR="0" algn="l">
                        <a:lnSpc>
                          <a:spcPct val="150000"/>
                        </a:lnSpc>
                      </a:pP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4E4E4E"/>
                    </a:solidFill>
                  </a:tcPr>
                </a:tc>
                <a:extLst>
                  <a:ext uri="{0D108BD9-81ED-4DB2-BD59-A6C34878D82A}">
                    <a16:rowId xmlns:a16="http://schemas.microsoft.com/office/drawing/2014/main" val="486027755"/>
                  </a:ext>
                </a:extLst>
              </a:tr>
              <a:tr h="133192">
                <a:tc>
                  <a:txBody>
                    <a:bodyPr/>
                    <a:lstStyle/>
                    <a:p>
                      <a:pPr marL="0" marR="0" algn="l">
                        <a:lnSpc>
                          <a:spcPct val="150000"/>
                        </a:lnSpc>
                      </a:pPr>
                      <a:r>
                        <a:rPr lang="en-GB" sz="800" kern="1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375623"/>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w="12700" cap="flat" cmpd="sng" algn="ctr">
                      <a:solidFill>
                        <a:srgbClr val="000000"/>
                      </a:solidFill>
                      <a:prstDash val="solid"/>
                      <a:round/>
                      <a:headEnd type="none" w="med" len="med"/>
                      <a:tailEnd type="none" w="med" len="med"/>
                    </a:lnB>
                    <a:solidFill>
                      <a:srgbClr val="BDD7EE"/>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866820526"/>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BF8F00"/>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EBBE"/>
                    </a:solidFill>
                  </a:tcPr>
                </a:tc>
                <a:extLst>
                  <a:ext uri="{0D108BD9-81ED-4DB2-BD59-A6C34878D82A}">
                    <a16:rowId xmlns:a16="http://schemas.microsoft.com/office/drawing/2014/main" val="3195829693"/>
                  </a:ext>
                </a:extLst>
              </a:tr>
              <a:tr h="133192">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BF8F00"/>
                    </a:solidFill>
                  </a:tcPr>
                </a:tc>
                <a:tc>
                  <a:txBody>
                    <a:bodyPr/>
                    <a:lstStyle/>
                    <a:p>
                      <a:pPr marL="0" marR="0" algn="l">
                        <a:lnSpc>
                          <a:spcPct val="150000"/>
                        </a:lnSpc>
                      </a:pPr>
                      <a:r>
                        <a:rPr lang="en-GB" sz="800" kern="1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375623"/>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FFA77F"/>
                    </a:solidFill>
                  </a:tcPr>
                </a:tc>
                <a:extLst>
                  <a:ext uri="{0D108BD9-81ED-4DB2-BD59-A6C34878D82A}">
                    <a16:rowId xmlns:a16="http://schemas.microsoft.com/office/drawing/2014/main" val="2535084693"/>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BF8F00"/>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FFFF00"/>
                    </a:solidFill>
                  </a:tcPr>
                </a:tc>
                <a:tc>
                  <a:txBody>
                    <a:bodyPr/>
                    <a:lstStyle/>
                    <a:p>
                      <a:pPr marL="0" marR="0" algn="l">
                        <a:lnSpc>
                          <a:spcPct val="150000"/>
                        </a:lnSpc>
                      </a:pP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E64C00"/>
                    </a:solidFill>
                  </a:tcPr>
                </a:tc>
                <a:extLst>
                  <a:ext uri="{0D108BD9-81ED-4DB2-BD59-A6C34878D82A}">
                    <a16:rowId xmlns:a16="http://schemas.microsoft.com/office/drawing/2014/main" val="331660602"/>
                  </a:ext>
                </a:extLst>
              </a:tr>
              <a:tr h="133192">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BF8F00"/>
                    </a:solidFill>
                  </a:tcPr>
                </a:tc>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w="12700" cap="flat" cmpd="sng" algn="ctr">
                      <a:solidFill>
                        <a:srgbClr val="000000"/>
                      </a:solidFill>
                      <a:prstDash val="solid"/>
                      <a:round/>
                      <a:headEnd type="none" w="med" len="med"/>
                      <a:tailEnd type="none" w="med" len="med"/>
                    </a:lnB>
                    <a:solidFill>
                      <a:srgbClr val="BDD7EE"/>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B0000"/>
                    </a:solidFill>
                  </a:tcPr>
                </a:tc>
                <a:extLst>
                  <a:ext uri="{0D108BD9-81ED-4DB2-BD59-A6C34878D82A}">
                    <a16:rowId xmlns:a16="http://schemas.microsoft.com/office/drawing/2014/main" val="1388544356"/>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73B2FF"/>
                    </a:solidFill>
                  </a:tcPr>
                </a:tc>
                <a:extLst>
                  <a:ext uri="{0D108BD9-81ED-4DB2-BD59-A6C34878D82A}">
                    <a16:rowId xmlns:a16="http://schemas.microsoft.com/office/drawing/2014/main" val="1143154150"/>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marL="0" marR="0" algn="l">
                        <a:lnSpc>
                          <a:spcPct val="150000"/>
                        </a:lnSpc>
                      </a:pPr>
                      <a:r>
                        <a:rPr lang="en-GB" sz="800"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375623"/>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00C5FF"/>
                    </a:solidFill>
                  </a:tcPr>
                </a:tc>
                <a:extLst>
                  <a:ext uri="{0D108BD9-81ED-4DB2-BD59-A6C34878D82A}">
                    <a16:rowId xmlns:a16="http://schemas.microsoft.com/office/drawing/2014/main" val="2942544227"/>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BF8F00"/>
                    </a:solidFill>
                  </a:tcPr>
                </a:tc>
                <a:tc>
                  <a:txBody>
                    <a:bodyPr/>
                    <a:lstStyle/>
                    <a:p>
                      <a:pPr marL="0" marR="0" algn="l">
                        <a:lnSpc>
                          <a:spcPct val="150000"/>
                        </a:lnSpc>
                      </a:pP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005CE6"/>
                    </a:solidFill>
                  </a:tcPr>
                </a:tc>
                <a:extLst>
                  <a:ext uri="{0D108BD9-81ED-4DB2-BD59-A6C34878D82A}">
                    <a16:rowId xmlns:a16="http://schemas.microsoft.com/office/drawing/2014/main" val="3865086368"/>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w="12700" cap="flat" cmpd="sng" algn="ctr">
                      <a:solidFill>
                        <a:srgbClr val="000000"/>
                      </a:solidFill>
                      <a:prstDash val="solid"/>
                      <a:round/>
                      <a:headEnd type="none" w="med" len="med"/>
                      <a:tailEnd type="none" w="med" len="med"/>
                    </a:lnB>
                    <a:solidFill>
                      <a:srgbClr val="BDD7EE"/>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4C73"/>
                    </a:solidFill>
                  </a:tcPr>
                </a:tc>
                <a:extLst>
                  <a:ext uri="{0D108BD9-81ED-4DB2-BD59-A6C34878D82A}">
                    <a16:rowId xmlns:a16="http://schemas.microsoft.com/office/drawing/2014/main" val="2769963436"/>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BDD7EE"/>
                    </a:solidFill>
                  </a:tcPr>
                </a:tc>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3FFBE"/>
                    </a:solidFill>
                  </a:tcPr>
                </a:tc>
                <a:extLst>
                  <a:ext uri="{0D108BD9-81ED-4DB2-BD59-A6C34878D82A}">
                    <a16:rowId xmlns:a16="http://schemas.microsoft.com/office/drawing/2014/main" val="3350103722"/>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BDD7EE"/>
                    </a:solidFill>
                  </a:tcPr>
                </a:tc>
                <a:tc>
                  <a:txBody>
                    <a:bodyPr/>
                    <a:lstStyle/>
                    <a:p>
                      <a:pPr marL="0" marR="0" algn="l">
                        <a:lnSpc>
                          <a:spcPct val="150000"/>
                        </a:lnSpc>
                      </a:pPr>
                      <a:r>
                        <a:rPr lang="en-GB" sz="800"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375623"/>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D1FF73"/>
                    </a:solidFill>
                  </a:tcPr>
                </a:tc>
                <a:extLst>
                  <a:ext uri="{0D108BD9-81ED-4DB2-BD59-A6C34878D82A}">
                    <a16:rowId xmlns:a16="http://schemas.microsoft.com/office/drawing/2014/main" val="408290573"/>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BDD7EE"/>
                    </a:solidFill>
                  </a:tcPr>
                </a:tc>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BF8F00"/>
                    </a:solidFill>
                  </a:tcPr>
                </a:tc>
                <a:tc>
                  <a:txBody>
                    <a:bodyPr/>
                    <a:lstStyle/>
                    <a:p>
                      <a:pPr marL="0" marR="0" algn="l">
                        <a:lnSpc>
                          <a:spcPct val="150000"/>
                        </a:lnSpc>
                      </a:pP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4CE600"/>
                    </a:solidFill>
                  </a:tcPr>
                </a:tc>
                <a:extLst>
                  <a:ext uri="{0D108BD9-81ED-4DB2-BD59-A6C34878D82A}">
                    <a16:rowId xmlns:a16="http://schemas.microsoft.com/office/drawing/2014/main" val="3871314982"/>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BDD7EE"/>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70A800"/>
                    </a:solidFill>
                  </a:tcPr>
                </a:tc>
                <a:extLst>
                  <a:ext uri="{0D108BD9-81ED-4DB2-BD59-A6C34878D82A}">
                    <a16:rowId xmlns:a16="http://schemas.microsoft.com/office/drawing/2014/main" val="1840584629"/>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marL="0" marR="0" algn="l">
                        <a:lnSpc>
                          <a:spcPct val="150000"/>
                        </a:lnSpc>
                      </a:pPr>
                      <a:r>
                        <a:rPr lang="en-GB" sz="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grasslands</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02512709"/>
                  </a:ext>
                </a:extLst>
              </a:tr>
              <a:tr h="133192">
                <a:tc>
                  <a:txBody>
                    <a:bodyPr/>
                    <a:lstStyle/>
                    <a:p>
                      <a:pPr marL="0" marR="0" algn="l">
                        <a:lnSpc>
                          <a:spcPct val="150000"/>
                        </a:lnSpc>
                      </a:pPr>
                      <a:r>
                        <a:rPr lang="en-GB" sz="800" kern="1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375623"/>
                    </a:solidFill>
                  </a:tcPr>
                </a:tc>
                <a:tc>
                  <a:txBody>
                    <a:bodyPr/>
                    <a:lstStyle/>
                    <a:p>
                      <a:pPr marL="0" marR="0" algn="l">
                        <a:lnSpc>
                          <a:spcPct val="150000"/>
                        </a:lnSpc>
                      </a:pPr>
                      <a:r>
                        <a:rPr lang="en-GB" sz="800"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indigenous forest</a:t>
                      </a: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375623"/>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C0BBB9"/>
                    </a:solidFill>
                  </a:tcPr>
                </a:tc>
                <a:extLst>
                  <a:ext uri="{0D108BD9-81ED-4DB2-BD59-A6C34878D82A}">
                    <a16:rowId xmlns:a16="http://schemas.microsoft.com/office/drawing/2014/main" val="3520596258"/>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BF8F00"/>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wooded 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BF8F00"/>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734C00"/>
                    </a:solidFill>
                  </a:tcPr>
                </a:tc>
                <a:extLst>
                  <a:ext uri="{0D108BD9-81ED-4DB2-BD59-A6C34878D82A}">
                    <a16:rowId xmlns:a16="http://schemas.microsoft.com/office/drawing/2014/main" val="817562612"/>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shrubland</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a:noFill/>
                    </a:lnB>
                    <a:solidFill>
                      <a:srgbClr val="FFFF00"/>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a:noFill/>
                    </a:lnB>
                    <a:solidFill>
                      <a:srgbClr val="002673"/>
                    </a:solidFill>
                  </a:tcPr>
                </a:tc>
                <a:extLst>
                  <a:ext uri="{0D108BD9-81ED-4DB2-BD59-A6C34878D82A}">
                    <a16:rowId xmlns:a16="http://schemas.microsoft.com/office/drawing/2014/main" val="825380317"/>
                  </a:ext>
                </a:extLst>
              </a:tr>
              <a:tr h="133192">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BDD7EE"/>
                    </a:solidFill>
                  </a:tcPr>
                </a:tc>
                <a:tc>
                  <a:txBody>
                    <a:bodyPr/>
                    <a:lstStyle/>
                    <a:p>
                      <a:pPr marL="0" marR="0" algn="l">
                        <a:lnSpc>
                          <a:spcPct val="150000"/>
                        </a:lnSpc>
                      </a:pPr>
                      <a:r>
                        <a:rPr lang="en-GB" sz="8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thicket / dense bush</a:t>
                      </a:r>
                      <a:endParaRPr lang="en-ZA" sz="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a:noFill/>
                    </a:lnR>
                    <a:lnT>
                      <a:noFill/>
                    </a:lnT>
                    <a:lnB w="12700" cap="flat" cmpd="sng" algn="ctr">
                      <a:solidFill>
                        <a:srgbClr val="000000"/>
                      </a:solidFill>
                      <a:prstDash val="solid"/>
                      <a:round/>
                      <a:headEnd type="none" w="med" len="med"/>
                      <a:tailEnd type="none" w="med" len="med"/>
                    </a:lnB>
                    <a:solidFill>
                      <a:srgbClr val="BDD7EE"/>
                    </a:solidFill>
                  </a:tcPr>
                </a:tc>
                <a:tc>
                  <a:txBody>
                    <a:bodyPr/>
                    <a:lstStyle/>
                    <a:p>
                      <a:pPr marL="0" marR="0" algn="l">
                        <a:lnSpc>
                          <a:spcPct val="150000"/>
                        </a:lnSpc>
                      </a:pPr>
                      <a:endParaRPr lang="en-ZA" sz="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763" marR="61763"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34C"/>
                    </a:solidFill>
                  </a:tcPr>
                </a:tc>
                <a:extLst>
                  <a:ext uri="{0D108BD9-81ED-4DB2-BD59-A6C34878D82A}">
                    <a16:rowId xmlns:a16="http://schemas.microsoft.com/office/drawing/2014/main" val="1597423913"/>
                  </a:ext>
                </a:extLst>
              </a:tr>
            </a:tbl>
          </a:graphicData>
        </a:graphic>
      </p:graphicFrame>
      <p:pic>
        <p:nvPicPr>
          <p:cNvPr id="8" name="Picture 7">
            <a:extLst>
              <a:ext uri="{FF2B5EF4-FFF2-40B4-BE49-F238E27FC236}">
                <a16:creationId xmlns:a16="http://schemas.microsoft.com/office/drawing/2014/main" id="{60D60944-CF17-64AF-3F20-14DD85F74338}"/>
              </a:ext>
            </a:extLst>
          </p:cNvPr>
          <p:cNvPicPr>
            <a:picLocks noChangeAspect="1"/>
          </p:cNvPicPr>
          <p:nvPr/>
        </p:nvPicPr>
        <p:blipFill>
          <a:blip r:embed="rId2"/>
          <a:srcRect l="13461" t="3151" r="14080" b="3420"/>
          <a:stretch/>
        </p:blipFill>
        <p:spPr>
          <a:xfrm>
            <a:off x="1334534" y="1502237"/>
            <a:ext cx="5576103" cy="5295388"/>
          </a:xfrm>
          <a:prstGeom prst="rect">
            <a:avLst/>
          </a:prstGeom>
        </p:spPr>
      </p:pic>
    </p:spTree>
    <p:extLst>
      <p:ext uri="{BB962C8B-B14F-4D97-AF65-F5344CB8AC3E}">
        <p14:creationId xmlns:p14="http://schemas.microsoft.com/office/powerpoint/2010/main" val="3802254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3221</TotalTime>
  <Words>2415</Words>
  <Application>Microsoft Office PowerPoint</Application>
  <PresentationFormat>Widescreen</PresentationFormat>
  <Paragraphs>775</Paragraphs>
  <Slides>28</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AkkuratLLWeb</vt:lpstr>
      <vt:lpstr>Arial</vt:lpstr>
      <vt:lpstr>Calibri</vt:lpstr>
      <vt:lpstr>Calibri Light</vt:lpstr>
      <vt:lpstr>GT America</vt:lpstr>
      <vt:lpstr>inherit</vt:lpstr>
      <vt:lpstr>Tiempos Text</vt:lpstr>
      <vt:lpstr>Wingdings</vt:lpstr>
      <vt:lpstr>Office Theme</vt:lpstr>
      <vt:lpstr>Custom Design</vt:lpstr>
      <vt:lpstr>Deep dive into Landcover change in Gauteng:  How to use landcover to extract useful information on environmental change</vt:lpstr>
      <vt:lpstr>PowerPoint Presentation</vt:lpstr>
      <vt:lpstr>Landcover so what!? Seen it before.</vt:lpstr>
      <vt:lpstr>Data mining – patterns of change</vt:lpstr>
      <vt:lpstr>Background</vt:lpstr>
      <vt:lpstr>Transformation – Broad Categories</vt:lpstr>
      <vt:lpstr>Water</vt:lpstr>
      <vt:lpstr>Change in Agricultural classes</vt:lpstr>
      <vt:lpstr>Change in natural classes from 1990-2022 in biomes</vt:lpstr>
      <vt:lpstr>Grassland change (natural classes only)</vt:lpstr>
      <vt:lpstr>Savanna change (natural classes only)</vt:lpstr>
      <vt:lpstr>Change to and from natural classes</vt:lpstr>
      <vt:lpstr>Slice and dice - A look at municipalities and others</vt:lpstr>
      <vt:lpstr>Matrix setup with schema</vt:lpstr>
      <vt:lpstr>Natural Landcover: Gauteng comparison </vt:lpstr>
      <vt:lpstr>Context (Where did it go / does it come from)</vt:lpstr>
      <vt:lpstr>Matrix – derivation of net change</vt:lpstr>
      <vt:lpstr>Net change / Change vector</vt:lpstr>
      <vt:lpstr>Net change (% change of municipal area)</vt:lpstr>
      <vt:lpstr>Agricultural insights – data comparison</vt:lpstr>
      <vt:lpstr>Net change – river catchment comparison</vt:lpstr>
      <vt:lpstr>Additional output – flooding / buffers</vt:lpstr>
      <vt:lpstr>Change vector comparison (Wetlands)</vt:lpstr>
      <vt:lpstr>Causes of wetland changes - hydrograph</vt:lpstr>
      <vt:lpstr>Climate flooding and landcover</vt:lpstr>
      <vt:lpstr>Flood impact potential</vt:lpstr>
      <vt:lpstr>Take-home messages.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LEROY, MARC (GDARD)</cp:lastModifiedBy>
  <cp:revision>643</cp:revision>
  <cp:lastPrinted>2020-05-07T11:14:32Z</cp:lastPrinted>
  <dcterms:created xsi:type="dcterms:W3CDTF">2020-04-22T09:10:44Z</dcterms:created>
  <dcterms:modified xsi:type="dcterms:W3CDTF">2025-03-06T06:49:01Z</dcterms:modified>
</cp:coreProperties>
</file>