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20" r:id="rId2"/>
    <p:sldId id="316" r:id="rId3"/>
    <p:sldId id="270" r:id="rId4"/>
    <p:sldId id="271" r:id="rId5"/>
    <p:sldId id="295" r:id="rId6"/>
    <p:sldId id="265" r:id="rId7"/>
    <p:sldId id="296" r:id="rId8"/>
    <p:sldId id="300" r:id="rId9"/>
    <p:sldId id="319" r:id="rId10"/>
    <p:sldId id="297" r:id="rId11"/>
    <p:sldId id="274" r:id="rId12"/>
    <p:sldId id="299" r:id="rId13"/>
    <p:sldId id="318" r:id="rId14"/>
    <p:sldId id="269" r:id="rId15"/>
    <p:sldId id="31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D92EC02-AF3D-4F32-AB8F-C5A5B91758C0}">
          <p14:sldIdLst>
            <p14:sldId id="320"/>
          </p14:sldIdLst>
        </p14:section>
        <p14:section name="Discussion" id="{5854BE75-766E-41A6-A904-C8A80AFC8172}">
          <p14:sldIdLst>
            <p14:sldId id="316"/>
            <p14:sldId id="270"/>
            <p14:sldId id="271"/>
            <p14:sldId id="295"/>
            <p14:sldId id="265"/>
            <p14:sldId id="296"/>
            <p14:sldId id="300"/>
            <p14:sldId id="319"/>
            <p14:sldId id="297"/>
            <p14:sldId id="274"/>
            <p14:sldId id="299"/>
            <p14:sldId id="318"/>
            <p14:sldId id="269"/>
            <p14:sldId id="31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E394C"/>
    <a:srgbClr val="0E394E"/>
    <a:srgbClr val="324168"/>
    <a:srgbClr val="A59478"/>
    <a:srgbClr val="CC6600"/>
    <a:srgbClr val="5C6C7B"/>
    <a:srgbClr val="871636"/>
    <a:srgbClr val="791436"/>
    <a:srgbClr val="B191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02B3C7-8B44-4ED9-9081-00243D220083}" v="2" dt="2025-03-07T11:49:42.294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6" d="100"/>
          <a:sy n="96" d="100"/>
        </p:scale>
        <p:origin x="752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110008-4C87-4383-B8A3-CAA27DB2E01C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07DB4F8-D6EC-42D2-A9BC-30BE91369A9F}">
      <dgm:prSet custT="1"/>
      <dgm:spPr>
        <a:gradFill rotWithShape="0">
          <a:gsLst>
            <a:gs pos="0">
              <a:schemeClr val="tx2">
                <a:lumMod val="50000"/>
                <a:lumOff val="5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>
                <a:lumMod val="50000"/>
              </a:schemeClr>
            </a:gs>
          </a:gsLst>
          <a:lin ang="2700000" scaled="1"/>
        </a:gradFill>
      </dgm:spPr>
      <dgm:t>
        <a:bodyPr/>
        <a:lstStyle/>
        <a:p>
          <a:r>
            <a:rPr lang="en-GB" sz="2300" dirty="0"/>
            <a:t>Thank you to all the presenters – token of appreciation.  </a:t>
          </a:r>
          <a:endParaRPr lang="en-US" sz="2300" dirty="0"/>
        </a:p>
      </dgm:t>
    </dgm:pt>
    <dgm:pt modelId="{999A0AB6-14B4-4703-804A-13E10D9C5953}" type="parTrans" cxnId="{FFC68030-9072-489B-8D42-8F15B53AA6B0}">
      <dgm:prSet/>
      <dgm:spPr/>
      <dgm:t>
        <a:bodyPr/>
        <a:lstStyle/>
        <a:p>
          <a:endParaRPr lang="en-US"/>
        </a:p>
      </dgm:t>
    </dgm:pt>
    <dgm:pt modelId="{175AA1DD-5940-457D-8572-D79954BC56DA}" type="sibTrans" cxnId="{FFC68030-9072-489B-8D42-8F15B53AA6B0}">
      <dgm:prSet/>
      <dgm:spPr/>
      <dgm:t>
        <a:bodyPr/>
        <a:lstStyle/>
        <a:p>
          <a:endParaRPr lang="en-US"/>
        </a:p>
      </dgm:t>
    </dgm:pt>
    <dgm:pt modelId="{AA3101A3-AA31-4D22-8A2A-65E22118AB82}">
      <dgm:prSet custT="1"/>
      <dgm:spPr>
        <a:gradFill rotWithShape="0">
          <a:gsLst>
            <a:gs pos="0">
              <a:srgbClr val="0E2841">
                <a:lumMod val="50000"/>
                <a:lumOff val="50000"/>
              </a:srgbClr>
            </a:gs>
            <a:gs pos="50000">
              <a:srgbClr val="156082">
                <a:lumMod val="75000"/>
              </a:srgbClr>
            </a:gs>
            <a:gs pos="100000">
              <a:srgbClr val="156082">
                <a:lumMod val="50000"/>
              </a:srgbClr>
            </a:gs>
          </a:gsLst>
          <a:lin ang="2700000" scaled="1"/>
        </a:gradFill>
        <a:ln>
          <a:noFill/>
        </a:ln>
        <a:effectLst/>
      </dgm:spPr>
      <dgm:t>
        <a:bodyPr spcFirstLastPara="0" vert="horz" wrap="square" lIns="87630" tIns="87630" rIns="87630" bIns="87630" numCol="1" spcCol="1270" anchor="ctr" anchorCtr="0"/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>
              <a:solidFill>
                <a:prstClr val="white"/>
              </a:solidFill>
              <a:latin typeface="Aptos" panose="02110004020202020204"/>
              <a:ea typeface="+mn-ea"/>
              <a:cs typeface="+mn-cs"/>
            </a:rPr>
            <a:t>Juniper systems and Esri for hosting the event</a:t>
          </a:r>
          <a:endParaRPr lang="en-US" sz="2300" kern="1200" dirty="0">
            <a:solidFill>
              <a:prstClr val="white"/>
            </a:solidFill>
            <a:latin typeface="Aptos" panose="02110004020202020204"/>
            <a:ea typeface="+mn-ea"/>
            <a:cs typeface="+mn-cs"/>
          </a:endParaRPr>
        </a:p>
      </dgm:t>
    </dgm:pt>
    <dgm:pt modelId="{C9BD318C-8203-4EB7-B4AC-2ABBB3312405}" type="parTrans" cxnId="{9044681C-6268-485E-AC51-D95697AEF9D7}">
      <dgm:prSet/>
      <dgm:spPr/>
      <dgm:t>
        <a:bodyPr/>
        <a:lstStyle/>
        <a:p>
          <a:endParaRPr lang="en-US"/>
        </a:p>
      </dgm:t>
    </dgm:pt>
    <dgm:pt modelId="{7A8FF8F1-0C7F-4CA8-83B8-00DF879498B0}" type="sibTrans" cxnId="{9044681C-6268-485E-AC51-D95697AEF9D7}">
      <dgm:prSet/>
      <dgm:spPr/>
      <dgm:t>
        <a:bodyPr/>
        <a:lstStyle/>
        <a:p>
          <a:endParaRPr lang="en-US"/>
        </a:p>
      </dgm:t>
    </dgm:pt>
    <dgm:pt modelId="{56D2E24B-1A93-4B8A-8D57-C13A1CDEF6AA}">
      <dgm:prSet custT="1"/>
      <dgm:spPr>
        <a:gradFill rotWithShape="0">
          <a:gsLst>
            <a:gs pos="0">
              <a:srgbClr val="0E2841">
                <a:lumMod val="50000"/>
                <a:lumOff val="50000"/>
              </a:srgbClr>
            </a:gs>
            <a:gs pos="50000">
              <a:srgbClr val="156082">
                <a:lumMod val="75000"/>
              </a:srgbClr>
            </a:gs>
            <a:gs pos="100000">
              <a:srgbClr val="156082">
                <a:lumMod val="50000"/>
              </a:srgbClr>
            </a:gs>
          </a:gsLst>
          <a:lin ang="2700000" scaled="1"/>
        </a:gradFill>
        <a:ln>
          <a:noFill/>
        </a:ln>
        <a:effectLst/>
      </dgm:spPr>
      <dgm:t>
        <a:bodyPr spcFirstLastPara="0" vert="horz" wrap="square" lIns="87630" tIns="87630" rIns="87630" bIns="87630" numCol="1" spcCol="1270" anchor="ctr" anchorCtr="0"/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>
              <a:solidFill>
                <a:prstClr val="white"/>
              </a:solidFill>
              <a:latin typeface="Aptos" panose="02110004020202020204"/>
              <a:ea typeface="+mn-ea"/>
              <a:cs typeface="+mn-cs"/>
            </a:rPr>
            <a:t>Danie for making the name badges for everyone. Thanks to all the committee members! </a:t>
          </a:r>
          <a:endParaRPr lang="en-US" sz="2300" kern="1200" dirty="0">
            <a:solidFill>
              <a:prstClr val="white"/>
            </a:solidFill>
            <a:latin typeface="Aptos" panose="02110004020202020204"/>
            <a:ea typeface="+mn-ea"/>
            <a:cs typeface="+mn-cs"/>
          </a:endParaRPr>
        </a:p>
      </dgm:t>
    </dgm:pt>
    <dgm:pt modelId="{A7C8FC0A-010A-4D61-84E5-505B5FDEE305}" type="parTrans" cxnId="{6B69291A-55BD-49F6-94EB-6ED16C81521A}">
      <dgm:prSet/>
      <dgm:spPr/>
      <dgm:t>
        <a:bodyPr/>
        <a:lstStyle/>
        <a:p>
          <a:endParaRPr lang="en-US"/>
        </a:p>
      </dgm:t>
    </dgm:pt>
    <dgm:pt modelId="{8AEF9CDD-9E9B-448C-A340-A72D5ED7B88A}" type="sibTrans" cxnId="{6B69291A-55BD-49F6-94EB-6ED16C81521A}">
      <dgm:prSet/>
      <dgm:spPr/>
      <dgm:t>
        <a:bodyPr/>
        <a:lstStyle/>
        <a:p>
          <a:endParaRPr lang="en-US"/>
        </a:p>
      </dgm:t>
    </dgm:pt>
    <dgm:pt modelId="{58C1095F-443C-4957-926C-B56616C4C4EA}">
      <dgm:prSet custT="1"/>
      <dgm:spPr>
        <a:gradFill rotWithShape="0">
          <a:gsLst>
            <a:gs pos="0">
              <a:srgbClr val="0E2841">
                <a:lumMod val="50000"/>
                <a:lumOff val="50000"/>
              </a:srgbClr>
            </a:gs>
            <a:gs pos="50000">
              <a:srgbClr val="156082">
                <a:lumMod val="75000"/>
              </a:srgbClr>
            </a:gs>
            <a:gs pos="100000">
              <a:srgbClr val="156082">
                <a:lumMod val="50000"/>
              </a:srgbClr>
            </a:gs>
          </a:gsLst>
          <a:lin ang="2700000" scaled="1"/>
        </a:gradFill>
        <a:ln>
          <a:noFill/>
        </a:ln>
        <a:effectLst/>
      </dgm:spPr>
      <dgm:t>
        <a:bodyPr spcFirstLastPara="0" vert="horz" wrap="square" lIns="87630" tIns="87630" rIns="87630" bIns="87630" numCol="1" spcCol="1270" anchor="ctr" anchorCtr="0"/>
        <a:lstStyle/>
        <a:p>
          <a:r>
            <a:rPr lang="en-US" sz="2300" kern="1200" dirty="0"/>
            <a:t>Special thank you to all panelists and Lauren – token of appreciation</a:t>
          </a:r>
        </a:p>
      </dgm:t>
    </dgm:pt>
    <dgm:pt modelId="{CE330522-8503-4894-A9F4-0CBE783948A6}" type="parTrans" cxnId="{E3F1AB1A-5159-4522-97F3-78C59391B48A}">
      <dgm:prSet/>
      <dgm:spPr/>
      <dgm:t>
        <a:bodyPr/>
        <a:lstStyle/>
        <a:p>
          <a:endParaRPr lang="en-US"/>
        </a:p>
      </dgm:t>
    </dgm:pt>
    <dgm:pt modelId="{EF7A9EAD-DE67-4423-B142-59DCD473D4F4}" type="sibTrans" cxnId="{E3F1AB1A-5159-4522-97F3-78C59391B48A}">
      <dgm:prSet/>
      <dgm:spPr/>
      <dgm:t>
        <a:bodyPr/>
        <a:lstStyle/>
        <a:p>
          <a:endParaRPr lang="en-US"/>
        </a:p>
      </dgm:t>
    </dgm:pt>
    <dgm:pt modelId="{9E071C44-C670-4553-BF72-DC0AE2459182}" type="pres">
      <dgm:prSet presAssocID="{35110008-4C87-4383-B8A3-CAA27DB2E01C}" presName="linear" presStyleCnt="0">
        <dgm:presLayoutVars>
          <dgm:animLvl val="lvl"/>
          <dgm:resizeHandles val="exact"/>
        </dgm:presLayoutVars>
      </dgm:prSet>
      <dgm:spPr/>
    </dgm:pt>
    <dgm:pt modelId="{ABF92195-B27D-4BF6-A14E-5D7769CD096E}" type="pres">
      <dgm:prSet presAssocID="{207DB4F8-D6EC-42D2-A9BC-30BE91369A9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5983E3C-7B6A-4595-86F3-19C87B7E1B3D}" type="pres">
      <dgm:prSet presAssocID="{175AA1DD-5940-457D-8572-D79954BC56DA}" presName="spacer" presStyleCnt="0"/>
      <dgm:spPr/>
    </dgm:pt>
    <dgm:pt modelId="{0DBEBD39-03AF-4436-B294-FB35E4E5E8EA}" type="pres">
      <dgm:prSet presAssocID="{AA3101A3-AA31-4D22-8A2A-65E22118AB82}" presName="parentText" presStyleLbl="node1" presStyleIdx="1" presStyleCnt="4">
        <dgm:presLayoutVars>
          <dgm:chMax val="0"/>
          <dgm:bulletEnabled val="1"/>
        </dgm:presLayoutVars>
      </dgm:prSet>
      <dgm:spPr>
        <a:xfrm>
          <a:off x="0" y="1422342"/>
          <a:ext cx="6666833" cy="1271497"/>
        </a:xfrm>
        <a:prstGeom prst="roundRect">
          <a:avLst/>
        </a:prstGeom>
      </dgm:spPr>
    </dgm:pt>
    <dgm:pt modelId="{0D2F30ED-3506-4E5C-AC49-25A9FE030EE4}" type="pres">
      <dgm:prSet presAssocID="{7A8FF8F1-0C7F-4CA8-83B8-00DF879498B0}" presName="spacer" presStyleCnt="0"/>
      <dgm:spPr/>
    </dgm:pt>
    <dgm:pt modelId="{8A617A62-789D-4A45-9CB0-56E81818D57D}" type="pres">
      <dgm:prSet presAssocID="{56D2E24B-1A93-4B8A-8D57-C13A1CDEF6AA}" presName="parentText" presStyleLbl="node1" presStyleIdx="2" presStyleCnt="4">
        <dgm:presLayoutVars>
          <dgm:chMax val="0"/>
          <dgm:bulletEnabled val="1"/>
        </dgm:presLayoutVars>
      </dgm:prSet>
      <dgm:spPr>
        <a:xfrm>
          <a:off x="0" y="2760080"/>
          <a:ext cx="6666833" cy="1286634"/>
        </a:xfrm>
        <a:prstGeom prst="roundRect">
          <a:avLst/>
        </a:prstGeom>
      </dgm:spPr>
    </dgm:pt>
    <dgm:pt modelId="{D0CCA978-0B23-482E-88B1-C7AB48FB7413}" type="pres">
      <dgm:prSet presAssocID="{8AEF9CDD-9E9B-448C-A340-A72D5ED7B88A}" presName="spacer" presStyleCnt="0"/>
      <dgm:spPr/>
    </dgm:pt>
    <dgm:pt modelId="{6573F7ED-6FF7-49AB-9C3F-44E1DFB6C1DB}" type="pres">
      <dgm:prSet presAssocID="{58C1095F-443C-4957-926C-B56616C4C4EA}" presName="parentText" presStyleLbl="node1" presStyleIdx="3" presStyleCnt="4">
        <dgm:presLayoutVars>
          <dgm:chMax val="0"/>
          <dgm:bulletEnabled val="1"/>
        </dgm:presLayoutVars>
      </dgm:prSet>
      <dgm:spPr>
        <a:xfrm>
          <a:off x="0" y="4112954"/>
          <a:ext cx="6666833" cy="1286634"/>
        </a:xfrm>
        <a:prstGeom prst="roundRect">
          <a:avLst/>
        </a:prstGeom>
      </dgm:spPr>
    </dgm:pt>
  </dgm:ptLst>
  <dgm:cxnLst>
    <dgm:cxn modelId="{6B69291A-55BD-49F6-94EB-6ED16C81521A}" srcId="{35110008-4C87-4383-B8A3-CAA27DB2E01C}" destId="{56D2E24B-1A93-4B8A-8D57-C13A1CDEF6AA}" srcOrd="2" destOrd="0" parTransId="{A7C8FC0A-010A-4D61-84E5-505B5FDEE305}" sibTransId="{8AEF9CDD-9E9B-448C-A340-A72D5ED7B88A}"/>
    <dgm:cxn modelId="{E3F1AB1A-5159-4522-97F3-78C59391B48A}" srcId="{35110008-4C87-4383-B8A3-CAA27DB2E01C}" destId="{58C1095F-443C-4957-926C-B56616C4C4EA}" srcOrd="3" destOrd="0" parTransId="{CE330522-8503-4894-A9F4-0CBE783948A6}" sibTransId="{EF7A9EAD-DE67-4423-B142-59DCD473D4F4}"/>
    <dgm:cxn modelId="{9044681C-6268-485E-AC51-D95697AEF9D7}" srcId="{35110008-4C87-4383-B8A3-CAA27DB2E01C}" destId="{AA3101A3-AA31-4D22-8A2A-65E22118AB82}" srcOrd="1" destOrd="0" parTransId="{C9BD318C-8203-4EB7-B4AC-2ABBB3312405}" sibTransId="{7A8FF8F1-0C7F-4CA8-83B8-00DF879498B0}"/>
    <dgm:cxn modelId="{FFC68030-9072-489B-8D42-8F15B53AA6B0}" srcId="{35110008-4C87-4383-B8A3-CAA27DB2E01C}" destId="{207DB4F8-D6EC-42D2-A9BC-30BE91369A9F}" srcOrd="0" destOrd="0" parTransId="{999A0AB6-14B4-4703-804A-13E10D9C5953}" sibTransId="{175AA1DD-5940-457D-8572-D79954BC56DA}"/>
    <dgm:cxn modelId="{EECA573F-F680-42A7-9984-C01679705458}" type="presOf" srcId="{56D2E24B-1A93-4B8A-8D57-C13A1CDEF6AA}" destId="{8A617A62-789D-4A45-9CB0-56E81818D57D}" srcOrd="0" destOrd="0" presId="urn:microsoft.com/office/officeart/2005/8/layout/vList2"/>
    <dgm:cxn modelId="{684A4687-7C4D-4352-8CD6-D5D02FF42361}" type="presOf" srcId="{207DB4F8-D6EC-42D2-A9BC-30BE91369A9F}" destId="{ABF92195-B27D-4BF6-A14E-5D7769CD096E}" srcOrd="0" destOrd="0" presId="urn:microsoft.com/office/officeart/2005/8/layout/vList2"/>
    <dgm:cxn modelId="{20FD42AC-7C61-457D-8C99-4822FA103E61}" type="presOf" srcId="{AA3101A3-AA31-4D22-8A2A-65E22118AB82}" destId="{0DBEBD39-03AF-4436-B294-FB35E4E5E8EA}" srcOrd="0" destOrd="0" presId="urn:microsoft.com/office/officeart/2005/8/layout/vList2"/>
    <dgm:cxn modelId="{2C12CDE8-0727-45CE-918C-448CB2FEFB6A}" type="presOf" srcId="{58C1095F-443C-4957-926C-B56616C4C4EA}" destId="{6573F7ED-6FF7-49AB-9C3F-44E1DFB6C1DB}" srcOrd="0" destOrd="0" presId="urn:microsoft.com/office/officeart/2005/8/layout/vList2"/>
    <dgm:cxn modelId="{AE05ACEE-56AC-424A-8ED8-A1523811F29A}" type="presOf" srcId="{35110008-4C87-4383-B8A3-CAA27DB2E01C}" destId="{9E071C44-C670-4553-BF72-DC0AE2459182}" srcOrd="0" destOrd="0" presId="urn:microsoft.com/office/officeart/2005/8/layout/vList2"/>
    <dgm:cxn modelId="{E415851E-78AC-4E15-8644-F8489A938666}" type="presParOf" srcId="{9E071C44-C670-4553-BF72-DC0AE2459182}" destId="{ABF92195-B27D-4BF6-A14E-5D7769CD096E}" srcOrd="0" destOrd="0" presId="urn:microsoft.com/office/officeart/2005/8/layout/vList2"/>
    <dgm:cxn modelId="{E250012C-4D99-47F7-8048-4C742C86E451}" type="presParOf" srcId="{9E071C44-C670-4553-BF72-DC0AE2459182}" destId="{75983E3C-7B6A-4595-86F3-19C87B7E1B3D}" srcOrd="1" destOrd="0" presId="urn:microsoft.com/office/officeart/2005/8/layout/vList2"/>
    <dgm:cxn modelId="{69B33768-F9BE-4C57-8563-C5F879F2D476}" type="presParOf" srcId="{9E071C44-C670-4553-BF72-DC0AE2459182}" destId="{0DBEBD39-03AF-4436-B294-FB35E4E5E8EA}" srcOrd="2" destOrd="0" presId="urn:microsoft.com/office/officeart/2005/8/layout/vList2"/>
    <dgm:cxn modelId="{2C0A4E7B-5581-4526-A763-D177CBEDDEDF}" type="presParOf" srcId="{9E071C44-C670-4553-BF72-DC0AE2459182}" destId="{0D2F30ED-3506-4E5C-AC49-25A9FE030EE4}" srcOrd="3" destOrd="0" presId="urn:microsoft.com/office/officeart/2005/8/layout/vList2"/>
    <dgm:cxn modelId="{3ED9B305-99A7-445F-818A-980322452D6A}" type="presParOf" srcId="{9E071C44-C670-4553-BF72-DC0AE2459182}" destId="{8A617A62-789D-4A45-9CB0-56E81818D57D}" srcOrd="4" destOrd="0" presId="urn:microsoft.com/office/officeart/2005/8/layout/vList2"/>
    <dgm:cxn modelId="{48BEBC66-68D6-4911-A9BC-4598FB63C846}" type="presParOf" srcId="{9E071C44-C670-4553-BF72-DC0AE2459182}" destId="{D0CCA978-0B23-482E-88B1-C7AB48FB7413}" srcOrd="5" destOrd="0" presId="urn:microsoft.com/office/officeart/2005/8/layout/vList2"/>
    <dgm:cxn modelId="{501525E1-579A-48A7-ADAA-9985858C06CD}" type="presParOf" srcId="{9E071C44-C670-4553-BF72-DC0AE2459182}" destId="{6573F7ED-6FF7-49AB-9C3F-44E1DFB6C1D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110008-4C87-4383-B8A3-CAA27DB2E01C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07DB4F8-D6EC-42D2-A9BC-30BE91369A9F}">
      <dgm:prSet custT="1"/>
      <dgm:spPr>
        <a:gradFill rotWithShape="0">
          <a:gsLst>
            <a:gs pos="0">
              <a:schemeClr val="tx2">
                <a:lumMod val="50000"/>
                <a:lumOff val="5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>
                <a:lumMod val="50000"/>
              </a:schemeClr>
            </a:gs>
          </a:gsLst>
          <a:lin ang="2700000" scaled="1"/>
        </a:gradFill>
      </dgm:spPr>
      <dgm:t>
        <a:bodyPr/>
        <a:lstStyle/>
        <a:p>
          <a:r>
            <a:rPr lang="en-GB" sz="2300" dirty="0"/>
            <a:t>Please return all name badges to the box at the door. </a:t>
          </a:r>
          <a:endParaRPr lang="en-US" sz="2300" dirty="0"/>
        </a:p>
      </dgm:t>
    </dgm:pt>
    <dgm:pt modelId="{999A0AB6-14B4-4703-804A-13E10D9C5953}" type="parTrans" cxnId="{FFC68030-9072-489B-8D42-8F15B53AA6B0}">
      <dgm:prSet/>
      <dgm:spPr/>
      <dgm:t>
        <a:bodyPr/>
        <a:lstStyle/>
        <a:p>
          <a:endParaRPr lang="en-US"/>
        </a:p>
      </dgm:t>
    </dgm:pt>
    <dgm:pt modelId="{175AA1DD-5940-457D-8572-D79954BC56DA}" type="sibTrans" cxnId="{FFC68030-9072-489B-8D42-8F15B53AA6B0}">
      <dgm:prSet/>
      <dgm:spPr/>
      <dgm:t>
        <a:bodyPr/>
        <a:lstStyle/>
        <a:p>
          <a:endParaRPr lang="en-US"/>
        </a:p>
      </dgm:t>
    </dgm:pt>
    <dgm:pt modelId="{AA3101A3-AA31-4D22-8A2A-65E22118AB82}">
      <dgm:prSet custT="1"/>
      <dgm:spPr>
        <a:gradFill rotWithShape="0">
          <a:gsLst>
            <a:gs pos="0">
              <a:srgbClr val="0E2841">
                <a:lumMod val="50000"/>
                <a:lumOff val="50000"/>
              </a:srgbClr>
            </a:gs>
            <a:gs pos="50000">
              <a:srgbClr val="156082">
                <a:lumMod val="75000"/>
              </a:srgbClr>
            </a:gs>
            <a:gs pos="100000">
              <a:srgbClr val="156082">
                <a:lumMod val="50000"/>
              </a:srgbClr>
            </a:gs>
          </a:gsLst>
          <a:lin ang="2700000" scaled="1"/>
        </a:gradFill>
        <a:ln>
          <a:noFill/>
        </a:ln>
        <a:effectLst/>
      </dgm:spPr>
      <dgm:t>
        <a:bodyPr spcFirstLastPara="0" vert="horz" wrap="square" lIns="87630" tIns="87630" rIns="87630" bIns="87630" numCol="1" spcCol="1270" anchor="ctr" anchorCtr="0"/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prstClr val="white"/>
              </a:solidFill>
              <a:latin typeface="Aptos" panose="02110004020202020204"/>
              <a:ea typeface="+mn-ea"/>
              <a:cs typeface="+mn-cs"/>
            </a:rPr>
            <a:t>Closing questions or suggestions from the audience – How do you feel about moving away from a solely presentation orientated GISSA meetings?</a:t>
          </a:r>
        </a:p>
      </dgm:t>
    </dgm:pt>
    <dgm:pt modelId="{C9BD318C-8203-4EB7-B4AC-2ABBB3312405}" type="parTrans" cxnId="{9044681C-6268-485E-AC51-D95697AEF9D7}">
      <dgm:prSet/>
      <dgm:spPr/>
      <dgm:t>
        <a:bodyPr/>
        <a:lstStyle/>
        <a:p>
          <a:endParaRPr lang="en-US"/>
        </a:p>
      </dgm:t>
    </dgm:pt>
    <dgm:pt modelId="{7A8FF8F1-0C7F-4CA8-83B8-00DF879498B0}" type="sibTrans" cxnId="{9044681C-6268-485E-AC51-D95697AEF9D7}">
      <dgm:prSet/>
      <dgm:spPr/>
      <dgm:t>
        <a:bodyPr/>
        <a:lstStyle/>
        <a:p>
          <a:endParaRPr lang="en-US"/>
        </a:p>
      </dgm:t>
    </dgm:pt>
    <dgm:pt modelId="{56D2E24B-1A93-4B8A-8D57-C13A1CDEF6AA}">
      <dgm:prSet custT="1"/>
      <dgm:spPr>
        <a:gradFill rotWithShape="0">
          <a:gsLst>
            <a:gs pos="0">
              <a:srgbClr val="0E2841">
                <a:lumMod val="50000"/>
                <a:lumOff val="50000"/>
              </a:srgbClr>
            </a:gs>
            <a:gs pos="50000">
              <a:srgbClr val="156082">
                <a:lumMod val="75000"/>
              </a:srgbClr>
            </a:gs>
            <a:gs pos="100000">
              <a:srgbClr val="156082">
                <a:lumMod val="50000"/>
              </a:srgbClr>
            </a:gs>
          </a:gsLst>
          <a:lin ang="2700000" scaled="1"/>
        </a:gradFill>
        <a:ln>
          <a:noFill/>
        </a:ln>
        <a:effectLst/>
      </dgm:spPr>
      <dgm:t>
        <a:bodyPr spcFirstLastPara="0" vert="horz" wrap="square" lIns="87630" tIns="87630" rIns="87630" bIns="87630" numCol="1" spcCol="1270" anchor="ctr" anchorCtr="0"/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prstClr val="white"/>
              </a:solidFill>
              <a:latin typeface="Aptos" panose="02110004020202020204"/>
              <a:ea typeface="+mn-ea"/>
              <a:cs typeface="+mn-cs"/>
            </a:rPr>
            <a:t>Should you require any further information (CVs from candidates etc.), please do not hesitate to mail me (Antonie)</a:t>
          </a:r>
        </a:p>
      </dgm:t>
    </dgm:pt>
    <dgm:pt modelId="{A7C8FC0A-010A-4D61-84E5-505B5FDEE305}" type="parTrans" cxnId="{6B69291A-55BD-49F6-94EB-6ED16C81521A}">
      <dgm:prSet/>
      <dgm:spPr/>
      <dgm:t>
        <a:bodyPr/>
        <a:lstStyle/>
        <a:p>
          <a:endParaRPr lang="en-US"/>
        </a:p>
      </dgm:t>
    </dgm:pt>
    <dgm:pt modelId="{8AEF9CDD-9E9B-448C-A340-A72D5ED7B88A}" type="sibTrans" cxnId="{6B69291A-55BD-49F6-94EB-6ED16C81521A}">
      <dgm:prSet/>
      <dgm:spPr/>
      <dgm:t>
        <a:bodyPr/>
        <a:lstStyle/>
        <a:p>
          <a:endParaRPr lang="en-US"/>
        </a:p>
      </dgm:t>
    </dgm:pt>
    <dgm:pt modelId="{58C1095F-443C-4957-926C-B56616C4C4EA}">
      <dgm:prSet custT="1"/>
      <dgm:spPr>
        <a:gradFill rotWithShape="0">
          <a:gsLst>
            <a:gs pos="0">
              <a:srgbClr val="0E2841">
                <a:lumMod val="50000"/>
                <a:lumOff val="50000"/>
              </a:srgbClr>
            </a:gs>
            <a:gs pos="50000">
              <a:srgbClr val="156082">
                <a:lumMod val="75000"/>
              </a:srgbClr>
            </a:gs>
            <a:gs pos="100000">
              <a:srgbClr val="156082">
                <a:lumMod val="50000"/>
              </a:srgbClr>
            </a:gs>
          </a:gsLst>
          <a:lin ang="2700000" scaled="1"/>
        </a:gradFill>
        <a:ln>
          <a:noFill/>
        </a:ln>
        <a:effectLst/>
      </dgm:spPr>
      <dgm:t>
        <a:bodyPr spcFirstLastPara="0" vert="horz" wrap="square" lIns="87630" tIns="87630" rIns="87630" bIns="87630" numCol="1" spcCol="1270" anchor="ctr" anchorCtr="0"/>
        <a:lstStyle/>
        <a:p>
          <a:r>
            <a:rPr lang="en-US" sz="2300" kern="1200" dirty="0"/>
            <a:t>Thank you everyone for joining, drive safe and looking forward to seeing everyone at the next event.</a:t>
          </a:r>
        </a:p>
      </dgm:t>
    </dgm:pt>
    <dgm:pt modelId="{CE330522-8503-4894-A9F4-0CBE783948A6}" type="parTrans" cxnId="{E3F1AB1A-5159-4522-97F3-78C59391B48A}">
      <dgm:prSet/>
      <dgm:spPr/>
      <dgm:t>
        <a:bodyPr/>
        <a:lstStyle/>
        <a:p>
          <a:endParaRPr lang="en-US"/>
        </a:p>
      </dgm:t>
    </dgm:pt>
    <dgm:pt modelId="{EF7A9EAD-DE67-4423-B142-59DCD473D4F4}" type="sibTrans" cxnId="{E3F1AB1A-5159-4522-97F3-78C59391B48A}">
      <dgm:prSet/>
      <dgm:spPr/>
      <dgm:t>
        <a:bodyPr/>
        <a:lstStyle/>
        <a:p>
          <a:endParaRPr lang="en-US"/>
        </a:p>
      </dgm:t>
    </dgm:pt>
    <dgm:pt modelId="{9E071C44-C670-4553-BF72-DC0AE2459182}" type="pres">
      <dgm:prSet presAssocID="{35110008-4C87-4383-B8A3-CAA27DB2E01C}" presName="linear" presStyleCnt="0">
        <dgm:presLayoutVars>
          <dgm:animLvl val="lvl"/>
          <dgm:resizeHandles val="exact"/>
        </dgm:presLayoutVars>
      </dgm:prSet>
      <dgm:spPr/>
    </dgm:pt>
    <dgm:pt modelId="{ABF92195-B27D-4BF6-A14E-5D7769CD096E}" type="pres">
      <dgm:prSet presAssocID="{207DB4F8-D6EC-42D2-A9BC-30BE91369A9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5983E3C-7B6A-4595-86F3-19C87B7E1B3D}" type="pres">
      <dgm:prSet presAssocID="{175AA1DD-5940-457D-8572-D79954BC56DA}" presName="spacer" presStyleCnt="0"/>
      <dgm:spPr/>
    </dgm:pt>
    <dgm:pt modelId="{0DBEBD39-03AF-4436-B294-FB35E4E5E8EA}" type="pres">
      <dgm:prSet presAssocID="{AA3101A3-AA31-4D22-8A2A-65E22118AB82}" presName="parentText" presStyleLbl="node1" presStyleIdx="1" presStyleCnt="4">
        <dgm:presLayoutVars>
          <dgm:chMax val="0"/>
          <dgm:bulletEnabled val="1"/>
        </dgm:presLayoutVars>
      </dgm:prSet>
      <dgm:spPr>
        <a:xfrm>
          <a:off x="0" y="1422342"/>
          <a:ext cx="6666833" cy="1271497"/>
        </a:xfrm>
        <a:prstGeom prst="roundRect">
          <a:avLst/>
        </a:prstGeom>
      </dgm:spPr>
    </dgm:pt>
    <dgm:pt modelId="{0D2F30ED-3506-4E5C-AC49-25A9FE030EE4}" type="pres">
      <dgm:prSet presAssocID="{7A8FF8F1-0C7F-4CA8-83B8-00DF879498B0}" presName="spacer" presStyleCnt="0"/>
      <dgm:spPr/>
    </dgm:pt>
    <dgm:pt modelId="{8A617A62-789D-4A45-9CB0-56E81818D57D}" type="pres">
      <dgm:prSet presAssocID="{56D2E24B-1A93-4B8A-8D57-C13A1CDEF6AA}" presName="parentText" presStyleLbl="node1" presStyleIdx="2" presStyleCnt="4">
        <dgm:presLayoutVars>
          <dgm:chMax val="0"/>
          <dgm:bulletEnabled val="1"/>
        </dgm:presLayoutVars>
      </dgm:prSet>
      <dgm:spPr>
        <a:xfrm>
          <a:off x="0" y="2760080"/>
          <a:ext cx="6666833" cy="1286634"/>
        </a:xfrm>
        <a:prstGeom prst="roundRect">
          <a:avLst/>
        </a:prstGeom>
      </dgm:spPr>
    </dgm:pt>
    <dgm:pt modelId="{D0CCA978-0B23-482E-88B1-C7AB48FB7413}" type="pres">
      <dgm:prSet presAssocID="{8AEF9CDD-9E9B-448C-A340-A72D5ED7B88A}" presName="spacer" presStyleCnt="0"/>
      <dgm:spPr/>
    </dgm:pt>
    <dgm:pt modelId="{6573F7ED-6FF7-49AB-9C3F-44E1DFB6C1DB}" type="pres">
      <dgm:prSet presAssocID="{58C1095F-443C-4957-926C-B56616C4C4EA}" presName="parentText" presStyleLbl="node1" presStyleIdx="3" presStyleCnt="4">
        <dgm:presLayoutVars>
          <dgm:chMax val="0"/>
          <dgm:bulletEnabled val="1"/>
        </dgm:presLayoutVars>
      </dgm:prSet>
      <dgm:spPr>
        <a:xfrm>
          <a:off x="0" y="4112954"/>
          <a:ext cx="6666833" cy="1286634"/>
        </a:xfrm>
        <a:prstGeom prst="roundRect">
          <a:avLst/>
        </a:prstGeom>
      </dgm:spPr>
    </dgm:pt>
  </dgm:ptLst>
  <dgm:cxnLst>
    <dgm:cxn modelId="{6B69291A-55BD-49F6-94EB-6ED16C81521A}" srcId="{35110008-4C87-4383-B8A3-CAA27DB2E01C}" destId="{56D2E24B-1A93-4B8A-8D57-C13A1CDEF6AA}" srcOrd="2" destOrd="0" parTransId="{A7C8FC0A-010A-4D61-84E5-505B5FDEE305}" sibTransId="{8AEF9CDD-9E9B-448C-A340-A72D5ED7B88A}"/>
    <dgm:cxn modelId="{E3F1AB1A-5159-4522-97F3-78C59391B48A}" srcId="{35110008-4C87-4383-B8A3-CAA27DB2E01C}" destId="{58C1095F-443C-4957-926C-B56616C4C4EA}" srcOrd="3" destOrd="0" parTransId="{CE330522-8503-4894-A9F4-0CBE783948A6}" sibTransId="{EF7A9EAD-DE67-4423-B142-59DCD473D4F4}"/>
    <dgm:cxn modelId="{9044681C-6268-485E-AC51-D95697AEF9D7}" srcId="{35110008-4C87-4383-B8A3-CAA27DB2E01C}" destId="{AA3101A3-AA31-4D22-8A2A-65E22118AB82}" srcOrd="1" destOrd="0" parTransId="{C9BD318C-8203-4EB7-B4AC-2ABBB3312405}" sibTransId="{7A8FF8F1-0C7F-4CA8-83B8-00DF879498B0}"/>
    <dgm:cxn modelId="{FFC68030-9072-489B-8D42-8F15B53AA6B0}" srcId="{35110008-4C87-4383-B8A3-CAA27DB2E01C}" destId="{207DB4F8-D6EC-42D2-A9BC-30BE91369A9F}" srcOrd="0" destOrd="0" parTransId="{999A0AB6-14B4-4703-804A-13E10D9C5953}" sibTransId="{175AA1DD-5940-457D-8572-D79954BC56DA}"/>
    <dgm:cxn modelId="{EECA573F-F680-42A7-9984-C01679705458}" type="presOf" srcId="{56D2E24B-1A93-4B8A-8D57-C13A1CDEF6AA}" destId="{8A617A62-789D-4A45-9CB0-56E81818D57D}" srcOrd="0" destOrd="0" presId="urn:microsoft.com/office/officeart/2005/8/layout/vList2"/>
    <dgm:cxn modelId="{684A4687-7C4D-4352-8CD6-D5D02FF42361}" type="presOf" srcId="{207DB4F8-D6EC-42D2-A9BC-30BE91369A9F}" destId="{ABF92195-B27D-4BF6-A14E-5D7769CD096E}" srcOrd="0" destOrd="0" presId="urn:microsoft.com/office/officeart/2005/8/layout/vList2"/>
    <dgm:cxn modelId="{20FD42AC-7C61-457D-8C99-4822FA103E61}" type="presOf" srcId="{AA3101A3-AA31-4D22-8A2A-65E22118AB82}" destId="{0DBEBD39-03AF-4436-B294-FB35E4E5E8EA}" srcOrd="0" destOrd="0" presId="urn:microsoft.com/office/officeart/2005/8/layout/vList2"/>
    <dgm:cxn modelId="{2C12CDE8-0727-45CE-918C-448CB2FEFB6A}" type="presOf" srcId="{58C1095F-443C-4957-926C-B56616C4C4EA}" destId="{6573F7ED-6FF7-49AB-9C3F-44E1DFB6C1DB}" srcOrd="0" destOrd="0" presId="urn:microsoft.com/office/officeart/2005/8/layout/vList2"/>
    <dgm:cxn modelId="{AE05ACEE-56AC-424A-8ED8-A1523811F29A}" type="presOf" srcId="{35110008-4C87-4383-B8A3-CAA27DB2E01C}" destId="{9E071C44-C670-4553-BF72-DC0AE2459182}" srcOrd="0" destOrd="0" presId="urn:microsoft.com/office/officeart/2005/8/layout/vList2"/>
    <dgm:cxn modelId="{E415851E-78AC-4E15-8644-F8489A938666}" type="presParOf" srcId="{9E071C44-C670-4553-BF72-DC0AE2459182}" destId="{ABF92195-B27D-4BF6-A14E-5D7769CD096E}" srcOrd="0" destOrd="0" presId="urn:microsoft.com/office/officeart/2005/8/layout/vList2"/>
    <dgm:cxn modelId="{E250012C-4D99-47F7-8048-4C742C86E451}" type="presParOf" srcId="{9E071C44-C670-4553-BF72-DC0AE2459182}" destId="{75983E3C-7B6A-4595-86F3-19C87B7E1B3D}" srcOrd="1" destOrd="0" presId="urn:microsoft.com/office/officeart/2005/8/layout/vList2"/>
    <dgm:cxn modelId="{69B33768-F9BE-4C57-8563-C5F879F2D476}" type="presParOf" srcId="{9E071C44-C670-4553-BF72-DC0AE2459182}" destId="{0DBEBD39-03AF-4436-B294-FB35E4E5E8EA}" srcOrd="2" destOrd="0" presId="urn:microsoft.com/office/officeart/2005/8/layout/vList2"/>
    <dgm:cxn modelId="{2C0A4E7B-5581-4526-A763-D177CBEDDEDF}" type="presParOf" srcId="{9E071C44-C670-4553-BF72-DC0AE2459182}" destId="{0D2F30ED-3506-4E5C-AC49-25A9FE030EE4}" srcOrd="3" destOrd="0" presId="urn:microsoft.com/office/officeart/2005/8/layout/vList2"/>
    <dgm:cxn modelId="{3ED9B305-99A7-445F-818A-980322452D6A}" type="presParOf" srcId="{9E071C44-C670-4553-BF72-DC0AE2459182}" destId="{8A617A62-789D-4A45-9CB0-56E81818D57D}" srcOrd="4" destOrd="0" presId="urn:microsoft.com/office/officeart/2005/8/layout/vList2"/>
    <dgm:cxn modelId="{48BEBC66-68D6-4911-A9BC-4598FB63C846}" type="presParOf" srcId="{9E071C44-C670-4553-BF72-DC0AE2459182}" destId="{D0CCA978-0B23-482E-88B1-C7AB48FB7413}" srcOrd="5" destOrd="0" presId="urn:microsoft.com/office/officeart/2005/8/layout/vList2"/>
    <dgm:cxn modelId="{501525E1-579A-48A7-ADAA-9985858C06CD}" type="presParOf" srcId="{9E071C44-C670-4553-BF72-DC0AE2459182}" destId="{6573F7ED-6FF7-49AB-9C3F-44E1DFB6C1D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F92195-B27D-4BF6-A14E-5D7769CD096E}">
      <dsp:nvSpPr>
        <dsp:cNvPr id="0" name=""/>
        <dsp:cNvSpPr/>
      </dsp:nvSpPr>
      <dsp:spPr>
        <a:xfrm>
          <a:off x="0" y="12559"/>
          <a:ext cx="6666833" cy="1216800"/>
        </a:xfrm>
        <a:prstGeom prst="roundRect">
          <a:avLst/>
        </a:prstGeom>
        <a:gradFill rotWithShape="0">
          <a:gsLst>
            <a:gs pos="0">
              <a:schemeClr val="tx2">
                <a:lumMod val="50000"/>
                <a:lumOff val="5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>
                <a:lumMod val="50000"/>
              </a:schemeClr>
            </a:gs>
          </a:gsLst>
          <a:lin ang="27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Thank you to all the presenters – token of appreciation.  </a:t>
          </a:r>
          <a:endParaRPr lang="en-US" sz="2300" kern="1200" dirty="0"/>
        </a:p>
      </dsp:txBody>
      <dsp:txXfrm>
        <a:off x="59399" y="71958"/>
        <a:ext cx="6548035" cy="1098002"/>
      </dsp:txXfrm>
    </dsp:sp>
    <dsp:sp modelId="{0DBEBD39-03AF-4436-B294-FB35E4E5E8EA}">
      <dsp:nvSpPr>
        <dsp:cNvPr id="0" name=""/>
        <dsp:cNvSpPr/>
      </dsp:nvSpPr>
      <dsp:spPr>
        <a:xfrm>
          <a:off x="0" y="1416560"/>
          <a:ext cx="6666833" cy="1216800"/>
        </a:xfrm>
        <a:prstGeom prst="roundRect">
          <a:avLst/>
        </a:prstGeom>
        <a:gradFill rotWithShape="0">
          <a:gsLst>
            <a:gs pos="0">
              <a:srgbClr val="0E2841">
                <a:lumMod val="50000"/>
                <a:lumOff val="50000"/>
              </a:srgbClr>
            </a:gs>
            <a:gs pos="50000">
              <a:srgbClr val="156082">
                <a:lumMod val="75000"/>
              </a:srgbClr>
            </a:gs>
            <a:gs pos="100000">
              <a:srgbClr val="156082">
                <a:lumMod val="50000"/>
              </a:srgbClr>
            </a:gs>
          </a:gsLst>
          <a:lin ang="27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>
              <a:solidFill>
                <a:prstClr val="white"/>
              </a:solidFill>
              <a:latin typeface="Aptos" panose="02110004020202020204"/>
              <a:ea typeface="+mn-ea"/>
              <a:cs typeface="+mn-cs"/>
            </a:rPr>
            <a:t>Juniper systems and Esri for hosting the event</a:t>
          </a:r>
          <a:endParaRPr lang="en-US" sz="2300" kern="1200" dirty="0">
            <a:solidFill>
              <a:prstClr val="white"/>
            </a:solidFill>
            <a:latin typeface="Aptos" panose="02110004020202020204"/>
            <a:ea typeface="+mn-ea"/>
            <a:cs typeface="+mn-cs"/>
          </a:endParaRPr>
        </a:p>
      </dsp:txBody>
      <dsp:txXfrm>
        <a:off x="59399" y="1475959"/>
        <a:ext cx="6548035" cy="1098002"/>
      </dsp:txXfrm>
    </dsp:sp>
    <dsp:sp modelId="{8A617A62-789D-4A45-9CB0-56E81818D57D}">
      <dsp:nvSpPr>
        <dsp:cNvPr id="0" name=""/>
        <dsp:cNvSpPr/>
      </dsp:nvSpPr>
      <dsp:spPr>
        <a:xfrm>
          <a:off x="0" y="2820560"/>
          <a:ext cx="6666833" cy="1216800"/>
        </a:xfrm>
        <a:prstGeom prst="roundRect">
          <a:avLst/>
        </a:prstGeom>
        <a:gradFill rotWithShape="0">
          <a:gsLst>
            <a:gs pos="0">
              <a:srgbClr val="0E2841">
                <a:lumMod val="50000"/>
                <a:lumOff val="50000"/>
              </a:srgbClr>
            </a:gs>
            <a:gs pos="50000">
              <a:srgbClr val="156082">
                <a:lumMod val="75000"/>
              </a:srgbClr>
            </a:gs>
            <a:gs pos="100000">
              <a:srgbClr val="156082">
                <a:lumMod val="50000"/>
              </a:srgbClr>
            </a:gs>
          </a:gsLst>
          <a:lin ang="27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>
              <a:solidFill>
                <a:prstClr val="white"/>
              </a:solidFill>
              <a:latin typeface="Aptos" panose="02110004020202020204"/>
              <a:ea typeface="+mn-ea"/>
              <a:cs typeface="+mn-cs"/>
            </a:rPr>
            <a:t>Danie for making the name badges for everyone. Thanks to all the committee members! </a:t>
          </a:r>
          <a:endParaRPr lang="en-US" sz="2300" kern="1200" dirty="0">
            <a:solidFill>
              <a:prstClr val="white"/>
            </a:solidFill>
            <a:latin typeface="Aptos" panose="02110004020202020204"/>
            <a:ea typeface="+mn-ea"/>
            <a:cs typeface="+mn-cs"/>
          </a:endParaRPr>
        </a:p>
      </dsp:txBody>
      <dsp:txXfrm>
        <a:off x="59399" y="2879959"/>
        <a:ext cx="6548035" cy="1098002"/>
      </dsp:txXfrm>
    </dsp:sp>
    <dsp:sp modelId="{6573F7ED-6FF7-49AB-9C3F-44E1DFB6C1DB}">
      <dsp:nvSpPr>
        <dsp:cNvPr id="0" name=""/>
        <dsp:cNvSpPr/>
      </dsp:nvSpPr>
      <dsp:spPr>
        <a:xfrm>
          <a:off x="0" y="4224560"/>
          <a:ext cx="6666833" cy="1216800"/>
        </a:xfrm>
        <a:prstGeom prst="roundRect">
          <a:avLst/>
        </a:prstGeom>
        <a:gradFill rotWithShape="0">
          <a:gsLst>
            <a:gs pos="0">
              <a:srgbClr val="0E2841">
                <a:lumMod val="50000"/>
                <a:lumOff val="50000"/>
              </a:srgbClr>
            </a:gs>
            <a:gs pos="50000">
              <a:srgbClr val="156082">
                <a:lumMod val="75000"/>
              </a:srgbClr>
            </a:gs>
            <a:gs pos="100000">
              <a:srgbClr val="156082">
                <a:lumMod val="50000"/>
              </a:srgbClr>
            </a:gs>
          </a:gsLst>
          <a:lin ang="27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Special thank you to all panelists and Lauren – token of appreciation</a:t>
          </a:r>
        </a:p>
      </dsp:txBody>
      <dsp:txXfrm>
        <a:off x="59399" y="4283959"/>
        <a:ext cx="6548035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F92195-B27D-4BF6-A14E-5D7769CD096E}">
      <dsp:nvSpPr>
        <dsp:cNvPr id="0" name=""/>
        <dsp:cNvSpPr/>
      </dsp:nvSpPr>
      <dsp:spPr>
        <a:xfrm>
          <a:off x="0" y="2591"/>
          <a:ext cx="6666833" cy="1351521"/>
        </a:xfrm>
        <a:prstGeom prst="roundRect">
          <a:avLst/>
        </a:prstGeom>
        <a:gradFill rotWithShape="0">
          <a:gsLst>
            <a:gs pos="0">
              <a:schemeClr val="tx2">
                <a:lumMod val="50000"/>
                <a:lumOff val="5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>
                <a:lumMod val="50000"/>
              </a:schemeClr>
            </a:gs>
          </a:gsLst>
          <a:lin ang="27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Please return all name badges to the box at the door. </a:t>
          </a:r>
          <a:endParaRPr lang="en-US" sz="2300" kern="1200" dirty="0"/>
        </a:p>
      </dsp:txBody>
      <dsp:txXfrm>
        <a:off x="65976" y="68567"/>
        <a:ext cx="6534881" cy="1219569"/>
      </dsp:txXfrm>
    </dsp:sp>
    <dsp:sp modelId="{0DBEBD39-03AF-4436-B294-FB35E4E5E8EA}">
      <dsp:nvSpPr>
        <dsp:cNvPr id="0" name=""/>
        <dsp:cNvSpPr/>
      </dsp:nvSpPr>
      <dsp:spPr>
        <a:xfrm>
          <a:off x="0" y="1368330"/>
          <a:ext cx="6666833" cy="1351521"/>
        </a:xfrm>
        <a:prstGeom prst="roundRect">
          <a:avLst/>
        </a:prstGeom>
        <a:gradFill rotWithShape="0">
          <a:gsLst>
            <a:gs pos="0">
              <a:srgbClr val="0E2841">
                <a:lumMod val="50000"/>
                <a:lumOff val="50000"/>
              </a:srgbClr>
            </a:gs>
            <a:gs pos="50000">
              <a:srgbClr val="156082">
                <a:lumMod val="75000"/>
              </a:srgbClr>
            </a:gs>
            <a:gs pos="100000">
              <a:srgbClr val="156082">
                <a:lumMod val="50000"/>
              </a:srgbClr>
            </a:gs>
          </a:gsLst>
          <a:lin ang="27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prstClr val="white"/>
              </a:solidFill>
              <a:latin typeface="Aptos" panose="02110004020202020204"/>
              <a:ea typeface="+mn-ea"/>
              <a:cs typeface="+mn-cs"/>
            </a:rPr>
            <a:t>Closing questions or suggestions from the audience – How do you feel about moving away from a solely presentation orientated GISSA meetings?</a:t>
          </a:r>
        </a:p>
      </dsp:txBody>
      <dsp:txXfrm>
        <a:off x="65976" y="1434306"/>
        <a:ext cx="6534881" cy="1219569"/>
      </dsp:txXfrm>
    </dsp:sp>
    <dsp:sp modelId="{8A617A62-789D-4A45-9CB0-56E81818D57D}">
      <dsp:nvSpPr>
        <dsp:cNvPr id="0" name=""/>
        <dsp:cNvSpPr/>
      </dsp:nvSpPr>
      <dsp:spPr>
        <a:xfrm>
          <a:off x="0" y="2734068"/>
          <a:ext cx="6666833" cy="1351521"/>
        </a:xfrm>
        <a:prstGeom prst="roundRect">
          <a:avLst/>
        </a:prstGeom>
        <a:gradFill rotWithShape="0">
          <a:gsLst>
            <a:gs pos="0">
              <a:srgbClr val="0E2841">
                <a:lumMod val="50000"/>
                <a:lumOff val="50000"/>
              </a:srgbClr>
            </a:gs>
            <a:gs pos="50000">
              <a:srgbClr val="156082">
                <a:lumMod val="75000"/>
              </a:srgbClr>
            </a:gs>
            <a:gs pos="100000">
              <a:srgbClr val="156082">
                <a:lumMod val="50000"/>
              </a:srgbClr>
            </a:gs>
          </a:gsLst>
          <a:lin ang="27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prstClr val="white"/>
              </a:solidFill>
              <a:latin typeface="Aptos" panose="02110004020202020204"/>
              <a:ea typeface="+mn-ea"/>
              <a:cs typeface="+mn-cs"/>
            </a:rPr>
            <a:t>Should you require any further information (CVs from candidates etc.), please do not hesitate to mail me (Antonie)</a:t>
          </a:r>
        </a:p>
      </dsp:txBody>
      <dsp:txXfrm>
        <a:off x="65976" y="2800044"/>
        <a:ext cx="6534881" cy="1219569"/>
      </dsp:txXfrm>
    </dsp:sp>
    <dsp:sp modelId="{6573F7ED-6FF7-49AB-9C3F-44E1DFB6C1DB}">
      <dsp:nvSpPr>
        <dsp:cNvPr id="0" name=""/>
        <dsp:cNvSpPr/>
      </dsp:nvSpPr>
      <dsp:spPr>
        <a:xfrm>
          <a:off x="0" y="4099807"/>
          <a:ext cx="6666833" cy="1351521"/>
        </a:xfrm>
        <a:prstGeom prst="roundRect">
          <a:avLst/>
        </a:prstGeom>
        <a:gradFill rotWithShape="0">
          <a:gsLst>
            <a:gs pos="0">
              <a:srgbClr val="0E2841">
                <a:lumMod val="50000"/>
                <a:lumOff val="50000"/>
              </a:srgbClr>
            </a:gs>
            <a:gs pos="50000">
              <a:srgbClr val="156082">
                <a:lumMod val="75000"/>
              </a:srgbClr>
            </a:gs>
            <a:gs pos="100000">
              <a:srgbClr val="156082">
                <a:lumMod val="50000"/>
              </a:srgbClr>
            </a:gs>
          </a:gsLst>
          <a:lin ang="27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Thank you everyone for joining, drive safe and looking forward to seeing everyone at the next event.</a:t>
          </a:r>
        </a:p>
      </dsp:txBody>
      <dsp:txXfrm>
        <a:off x="65976" y="4165783"/>
        <a:ext cx="6534881" cy="12195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442298-C547-46F2-854E-00ED81851FBC}" type="datetimeFigureOut">
              <a:rPr lang="en-ZA" smtClean="0"/>
              <a:t>2025/03/07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E9FC1C-3F39-44F1-84EF-2EEBAB79A2C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4870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ICC conference where GISSA was a sponsor and attendee.</a:t>
            </a:r>
          </a:p>
          <a:p>
            <a:r>
              <a:rPr lang="en-ZA" dirty="0"/>
              <a:t>The event was an ideal melting pot of organizations to share their insights in the field but also to broaden their own knowledge.</a:t>
            </a:r>
          </a:p>
          <a:p>
            <a:endParaRPr lang="en-ZA" dirty="0"/>
          </a:p>
          <a:p>
            <a:r>
              <a:rPr lang="en-ZA" dirty="0"/>
              <a:t>The event drew presenters from across the country and from abroad.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80F59C-53D9-47B7-AD2C-99AC64486D48}" type="slidenum">
              <a:rPr lang="en-ZA" smtClean="0"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75740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18CB8B-CB33-2D87-C426-DB0F9064D0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0836E8-2F65-DD92-9014-D55E3EEDA4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0B51F6-63C4-BC8E-8CCD-A4DA8156DA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ICC conference where GISSA was a sponsor and attendee.</a:t>
            </a:r>
          </a:p>
          <a:p>
            <a:r>
              <a:rPr lang="en-ZA" dirty="0"/>
              <a:t>The event was an ideal melting pot of organizations to share their insights in the field but also to broaden their own knowledge.</a:t>
            </a:r>
          </a:p>
          <a:p>
            <a:endParaRPr lang="en-ZA" dirty="0"/>
          </a:p>
          <a:p>
            <a:r>
              <a:rPr lang="en-ZA" dirty="0"/>
              <a:t>The event drew presenters from across the country and from abroad.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33EBD0-F5A8-BA00-3A5E-992A3918FA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80F59C-53D9-47B7-AD2C-99AC64486D48}" type="slidenum">
              <a:rPr lang="en-ZA" smtClean="0"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08919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42A0D-33C9-D5C8-7A71-E209E877F4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9CA67F-548B-3CFB-DA23-EE9A495820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6433A-3179-06CB-73CE-4ABC78E90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032C1-59E7-4C37-B855-B833BB859C6E}" type="datetimeFigureOut">
              <a:rPr lang="en-ZA" smtClean="0"/>
              <a:t>2025/03/07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62402-E879-CE8E-7597-DCA096CD5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1421D-5583-0969-D3D7-0C5185438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3B68-73C6-4525-8983-A8D9B24138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91971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B9AD3-6175-A5EE-53E6-E4B252D9D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E1D6D5-8939-9CE1-F75E-BF4C3ED6C4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571B6-42A2-AC37-403E-C146EADCB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032C1-59E7-4C37-B855-B833BB859C6E}" type="datetimeFigureOut">
              <a:rPr lang="en-ZA" smtClean="0"/>
              <a:t>2025/03/07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308D8-1345-4FD2-90A7-80B31DD65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500DD-95B3-E13A-4EA2-A69625060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3B68-73C6-4525-8983-A8D9B24138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03481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FF94C0-FEFF-0AFA-AF4D-DF69B1DA0A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BBB190-458C-AB62-D089-7CC04CF098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A8077-13DE-B1F0-ABBD-7F03A48A0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032C1-59E7-4C37-B855-B833BB859C6E}" type="datetimeFigureOut">
              <a:rPr lang="en-ZA" smtClean="0"/>
              <a:t>2025/03/07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73B3D-FB6F-C26F-80DF-706BE4208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FB4D2-DE16-3939-8B39-52C27582F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3B68-73C6-4525-8983-A8D9B24138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30326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AC826-D008-DA0C-FC59-5BD8D58F5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6ED5A-3B25-78DD-25C1-FC8961528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3D8D0-4875-B40A-49B0-A0DE0E957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032C1-59E7-4C37-B855-B833BB859C6E}" type="datetimeFigureOut">
              <a:rPr lang="en-ZA" smtClean="0"/>
              <a:t>2025/03/07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8661A-D236-F6D2-0802-595593AEB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BB353-D612-6CE4-F335-E267583FE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3B68-73C6-4525-8983-A8D9B24138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05843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9B609-38FC-7D50-7436-7101F2919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2D2159-36F6-3584-C967-376296323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F9B2A-53DF-7B1B-D405-85BCE34DC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032C1-59E7-4C37-B855-B833BB859C6E}" type="datetimeFigureOut">
              <a:rPr lang="en-ZA" smtClean="0"/>
              <a:t>2025/03/07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0B6EF-45FE-BE68-AEF0-0E8F64B5E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4507A-B4A3-0DFE-67E6-780AB145D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3B68-73C6-4525-8983-A8D9B24138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31600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3AEAC-F845-C854-6B2D-6721E352C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3A96D-9B4A-0A8C-9EC8-8ECF276A51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75FAC0-EDFB-C362-E7BE-707138AC5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416EE-6A00-43A2-CE2C-916A399AA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032C1-59E7-4C37-B855-B833BB859C6E}" type="datetimeFigureOut">
              <a:rPr lang="en-ZA" smtClean="0"/>
              <a:t>2025/03/07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299CBF-3D13-CB81-9BC0-6EFF4BC8B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5F2654-43FF-83BA-8494-9E2326291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3B68-73C6-4525-8983-A8D9B24138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74199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A9FC4-DFBB-8FCB-7D64-DE86535D9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CC07D4-4877-0B53-3229-852C2D2EC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A5055-B929-8F6A-A8C0-BB567529C3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D19F43-3B0E-0DD1-4CAE-5941CBF058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63563F-7BA4-0D7A-0FB3-1D3BE36DC3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5CF707-3E05-4F86-A946-66966AF55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032C1-59E7-4C37-B855-B833BB859C6E}" type="datetimeFigureOut">
              <a:rPr lang="en-ZA" smtClean="0"/>
              <a:t>2025/03/07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CDB62D-613E-1F41-B8D2-AA731F56C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22920C-9A4F-9CA0-93BB-F0A302D55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3B68-73C6-4525-8983-A8D9B24138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2119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28603-88CB-9C7E-600C-67CFC6311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265359-3314-D576-EA91-214085BC1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032C1-59E7-4C37-B855-B833BB859C6E}" type="datetimeFigureOut">
              <a:rPr lang="en-ZA" smtClean="0"/>
              <a:t>2025/03/07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EFDBD7-7767-5E57-6042-D201642E8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140C4E-043E-8F74-D303-22DA3C4EE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3B68-73C6-4525-8983-A8D9B24138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39628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F9C768-129E-E8FD-4C92-36B444E81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032C1-59E7-4C37-B855-B833BB859C6E}" type="datetimeFigureOut">
              <a:rPr lang="en-ZA" smtClean="0"/>
              <a:t>2025/03/07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B505D9-D6A6-3AC1-E643-7E916988F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A0A913-CCB4-F8E6-6459-BABE96339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3B68-73C6-4525-8983-A8D9B24138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12294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44553-D78C-4539-2BEE-563C943EC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18E81-3B60-1EFF-61F1-629A7CF4E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83E586-4AFE-8B86-EF7A-B7D9365840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A6554F-86A7-D758-28F7-0F3866535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032C1-59E7-4C37-B855-B833BB859C6E}" type="datetimeFigureOut">
              <a:rPr lang="en-ZA" smtClean="0"/>
              <a:t>2025/03/07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4D450E-D152-FB1D-05BF-E85B48D8A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274B35-22AA-4740-C14F-3A5521041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3B68-73C6-4525-8983-A8D9B24138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88361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245B8-AE01-034D-6E98-84A0FF61E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32B2BD-1DD7-8922-D4D2-8CD28D3608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518AE1-EC1C-4F8C-E789-AAB01D18F7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08A5E8-6C40-28C9-47C9-8BB05CBEF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032C1-59E7-4C37-B855-B833BB859C6E}" type="datetimeFigureOut">
              <a:rPr lang="en-ZA" smtClean="0"/>
              <a:t>2025/03/07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C2B132-4F84-A2F0-CB4D-A307A8C09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E68CB8-F90D-56FF-8B32-FA58BCB88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3B68-73C6-4525-8983-A8D9B24138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26272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6858EE-56BE-D9D6-A4CC-607E8ED7A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143534-DEFA-220C-EA53-4B21DD1B9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08345-9D47-AF75-7EF9-6F5E29C073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5032C1-59E7-4C37-B855-B833BB859C6E}" type="datetimeFigureOut">
              <a:rPr lang="en-ZA" smtClean="0"/>
              <a:t>2025/03/07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4DCB3-D4A4-204A-AFDF-D2E2D3D94D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FA9AE-2631-2CF1-C946-9E96B76676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013B68-73C6-4525-8983-A8D9B241387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26163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fif"/><Relationship Id="rId3" Type="http://schemas.microsoft.com/office/2007/relationships/hdphoto" Target="../media/hdphoto1.wdp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10" Type="http://schemas.openxmlformats.org/officeDocument/2006/relationships/image" Target="../media/image10.jpe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61C2EE7-58E9-6749-AD82-25E3B6D52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3" y="0"/>
            <a:ext cx="121465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009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3A521DC-E83C-02D2-5F71-20077B1B4A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294963"/>
              </p:ext>
            </p:extLst>
          </p:nvPr>
        </p:nvGraphicFramePr>
        <p:xfrm>
          <a:off x="799921" y="457200"/>
          <a:ext cx="10592159" cy="5943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0318">
                  <a:extLst>
                    <a:ext uri="{9D8B030D-6E8A-4147-A177-3AD203B41FA5}">
                      <a16:colId xmlns:a16="http://schemas.microsoft.com/office/drawing/2014/main" val="2736921243"/>
                    </a:ext>
                  </a:extLst>
                </a:gridCol>
                <a:gridCol w="2873953">
                  <a:extLst>
                    <a:ext uri="{9D8B030D-6E8A-4147-A177-3AD203B41FA5}">
                      <a16:colId xmlns:a16="http://schemas.microsoft.com/office/drawing/2014/main" val="2179585744"/>
                    </a:ext>
                  </a:extLst>
                </a:gridCol>
                <a:gridCol w="2996764">
                  <a:extLst>
                    <a:ext uri="{9D8B030D-6E8A-4147-A177-3AD203B41FA5}">
                      <a16:colId xmlns:a16="http://schemas.microsoft.com/office/drawing/2014/main" val="3851137492"/>
                    </a:ext>
                  </a:extLst>
                </a:gridCol>
                <a:gridCol w="1981124">
                  <a:extLst>
                    <a:ext uri="{9D8B030D-6E8A-4147-A177-3AD203B41FA5}">
                      <a16:colId xmlns:a16="http://schemas.microsoft.com/office/drawing/2014/main" val="2140035427"/>
                    </a:ext>
                  </a:extLst>
                </a:gridCol>
              </a:tblGrid>
              <a:tr h="863056">
                <a:tc>
                  <a:txBody>
                    <a:bodyPr/>
                    <a:lstStyle/>
                    <a:p>
                      <a:pPr algn="l" fontAlgn="ctr"/>
                      <a:r>
                        <a:rPr lang="en-ZA" sz="2600" b="1" u="none" strike="noStrike">
                          <a:effectLst/>
                        </a:rPr>
                        <a:t>Region</a:t>
                      </a:r>
                      <a:endParaRPr lang="en-ZA" sz="2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37" marR="12537" marT="1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600" b="1" u="none" strike="noStrike">
                          <a:effectLst/>
                        </a:rPr>
                        <a:t>Membership October 2023</a:t>
                      </a:r>
                      <a:endParaRPr lang="en-ZA" sz="2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37" marR="12537" marT="1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600" b="1" u="none" strike="noStrike">
                          <a:effectLst/>
                        </a:rPr>
                        <a:t>Membership November 2024</a:t>
                      </a:r>
                      <a:endParaRPr lang="en-ZA" sz="2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37" marR="12537" marT="1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600" b="1" u="none" strike="noStrike">
                          <a:effectLst/>
                        </a:rPr>
                        <a:t>change</a:t>
                      </a:r>
                      <a:endParaRPr lang="en-ZA" sz="2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37" marR="12537" marT="12537" marB="0" anchor="ctr"/>
                </a:tc>
                <a:extLst>
                  <a:ext uri="{0D108BD9-81ED-4DB2-BD59-A6C34878D82A}">
                    <a16:rowId xmlns:a16="http://schemas.microsoft.com/office/drawing/2014/main" val="3401614436"/>
                  </a:ext>
                </a:extLst>
              </a:tr>
              <a:tr h="461868">
                <a:tc>
                  <a:txBody>
                    <a:bodyPr/>
                    <a:lstStyle/>
                    <a:p>
                      <a:pPr algn="l" fontAlgn="b"/>
                      <a:r>
                        <a:rPr lang="en-ZA" sz="2600" b="1" u="none" strike="noStrike">
                          <a:effectLst/>
                        </a:rPr>
                        <a:t>EC</a:t>
                      </a:r>
                      <a:endParaRPr lang="en-ZA" sz="2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37" marR="12537" marT="1253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600" b="1" u="none" strike="noStrike">
                          <a:effectLst/>
                        </a:rPr>
                        <a:t>32</a:t>
                      </a:r>
                      <a:endParaRPr lang="en-ZA" sz="2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37" marR="12537" marT="1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600" b="1" u="none" strike="noStrike">
                          <a:effectLst/>
                        </a:rPr>
                        <a:t>30</a:t>
                      </a:r>
                      <a:endParaRPr lang="en-ZA" sz="2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37" marR="12537" marT="1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600" b="1" u="none" strike="noStrike">
                          <a:effectLst/>
                        </a:rPr>
                        <a:t>-2</a:t>
                      </a:r>
                      <a:endParaRPr lang="en-ZA" sz="2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37" marR="12537" marT="12537" marB="0" anchor="ctr"/>
                </a:tc>
                <a:extLst>
                  <a:ext uri="{0D108BD9-81ED-4DB2-BD59-A6C34878D82A}">
                    <a16:rowId xmlns:a16="http://schemas.microsoft.com/office/drawing/2014/main" val="3905344256"/>
                  </a:ext>
                </a:extLst>
              </a:tr>
              <a:tr h="461868">
                <a:tc>
                  <a:txBody>
                    <a:bodyPr/>
                    <a:lstStyle/>
                    <a:p>
                      <a:pPr algn="l" fontAlgn="b"/>
                      <a:r>
                        <a:rPr lang="en-ZA" sz="2600" b="1" u="none" strike="noStrike">
                          <a:effectLst/>
                        </a:rPr>
                        <a:t>WC</a:t>
                      </a:r>
                      <a:endParaRPr lang="en-ZA" sz="2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37" marR="12537" marT="1253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600" b="1" u="none" strike="noStrike">
                          <a:effectLst/>
                        </a:rPr>
                        <a:t>143</a:t>
                      </a:r>
                      <a:endParaRPr lang="en-ZA" sz="2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37" marR="12537" marT="1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600" b="1" u="none" strike="noStrike">
                          <a:effectLst/>
                        </a:rPr>
                        <a:t>138</a:t>
                      </a:r>
                      <a:endParaRPr lang="en-ZA" sz="2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37" marR="12537" marT="1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600" b="1" u="none" strike="noStrike">
                          <a:effectLst/>
                        </a:rPr>
                        <a:t>-5</a:t>
                      </a:r>
                      <a:endParaRPr lang="en-ZA" sz="2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37" marR="12537" marT="12537" marB="0" anchor="ctr"/>
                </a:tc>
                <a:extLst>
                  <a:ext uri="{0D108BD9-81ED-4DB2-BD59-A6C34878D82A}">
                    <a16:rowId xmlns:a16="http://schemas.microsoft.com/office/drawing/2014/main" val="2240949693"/>
                  </a:ext>
                </a:extLst>
              </a:tr>
              <a:tr h="461868">
                <a:tc>
                  <a:txBody>
                    <a:bodyPr/>
                    <a:lstStyle/>
                    <a:p>
                      <a:pPr algn="l" fontAlgn="b"/>
                      <a:r>
                        <a:rPr lang="en-ZA" sz="2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GP</a:t>
                      </a:r>
                      <a:endParaRPr lang="en-ZA" sz="2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37" marR="12537" marT="1253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220</a:t>
                      </a:r>
                      <a:endParaRPr lang="en-ZA" sz="2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37" marR="12537" marT="1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229</a:t>
                      </a:r>
                      <a:endParaRPr lang="en-ZA" sz="2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37" marR="12537" marT="1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6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9</a:t>
                      </a:r>
                      <a:endParaRPr lang="en-ZA" sz="2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37" marR="12537" marT="12537" marB="0" anchor="ctr"/>
                </a:tc>
                <a:extLst>
                  <a:ext uri="{0D108BD9-81ED-4DB2-BD59-A6C34878D82A}">
                    <a16:rowId xmlns:a16="http://schemas.microsoft.com/office/drawing/2014/main" val="986454902"/>
                  </a:ext>
                </a:extLst>
              </a:tr>
              <a:tr h="461868">
                <a:tc>
                  <a:txBody>
                    <a:bodyPr/>
                    <a:lstStyle/>
                    <a:p>
                      <a:pPr algn="l" fontAlgn="b"/>
                      <a:r>
                        <a:rPr lang="en-ZA" sz="2600" b="1" u="none" strike="noStrike">
                          <a:effectLst/>
                        </a:rPr>
                        <a:t>KZN</a:t>
                      </a:r>
                      <a:endParaRPr lang="en-ZA" sz="2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37" marR="12537" marT="1253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600" b="1" u="none" strike="noStrike">
                          <a:effectLst/>
                        </a:rPr>
                        <a:t>55</a:t>
                      </a:r>
                      <a:endParaRPr lang="en-ZA" sz="2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37" marR="12537" marT="1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600" b="1" u="none" strike="noStrike">
                          <a:effectLst/>
                        </a:rPr>
                        <a:t>49</a:t>
                      </a:r>
                      <a:endParaRPr lang="en-ZA" sz="2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37" marR="12537" marT="1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600" b="1" u="none" strike="noStrike" dirty="0">
                          <a:effectLst/>
                        </a:rPr>
                        <a:t>-6</a:t>
                      </a:r>
                      <a:endParaRPr lang="en-ZA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37" marR="12537" marT="12537" marB="0" anchor="ctr"/>
                </a:tc>
                <a:extLst>
                  <a:ext uri="{0D108BD9-81ED-4DB2-BD59-A6C34878D82A}">
                    <a16:rowId xmlns:a16="http://schemas.microsoft.com/office/drawing/2014/main" val="762803972"/>
                  </a:ext>
                </a:extLst>
              </a:tr>
              <a:tr h="461868">
                <a:tc>
                  <a:txBody>
                    <a:bodyPr/>
                    <a:lstStyle/>
                    <a:p>
                      <a:pPr algn="l" fontAlgn="b"/>
                      <a:r>
                        <a:rPr lang="en-ZA" sz="2600" b="1" u="none" strike="noStrike">
                          <a:effectLst/>
                        </a:rPr>
                        <a:t>FS</a:t>
                      </a:r>
                      <a:endParaRPr lang="en-ZA" sz="2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37" marR="12537" marT="1253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600" b="1" u="none" strike="noStrike">
                          <a:effectLst/>
                        </a:rPr>
                        <a:t>8</a:t>
                      </a:r>
                      <a:endParaRPr lang="en-ZA" sz="2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37" marR="12537" marT="1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600" b="1" u="none" strike="noStrike">
                          <a:effectLst/>
                        </a:rPr>
                        <a:t>10</a:t>
                      </a:r>
                      <a:endParaRPr lang="en-ZA" sz="2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37" marR="12537" marT="1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600" b="1" u="none" strike="noStrike">
                          <a:effectLst/>
                        </a:rPr>
                        <a:t>2</a:t>
                      </a:r>
                      <a:endParaRPr lang="en-ZA" sz="2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37" marR="12537" marT="12537" marB="0" anchor="ctr"/>
                </a:tc>
                <a:extLst>
                  <a:ext uri="{0D108BD9-81ED-4DB2-BD59-A6C34878D82A}">
                    <a16:rowId xmlns:a16="http://schemas.microsoft.com/office/drawing/2014/main" val="2888134850"/>
                  </a:ext>
                </a:extLst>
              </a:tr>
              <a:tr h="461868">
                <a:tc>
                  <a:txBody>
                    <a:bodyPr/>
                    <a:lstStyle/>
                    <a:p>
                      <a:pPr algn="l" fontAlgn="b"/>
                      <a:r>
                        <a:rPr lang="en-ZA" sz="2600" b="1" u="none" strike="noStrike">
                          <a:effectLst/>
                        </a:rPr>
                        <a:t>LP</a:t>
                      </a:r>
                      <a:endParaRPr lang="en-ZA" sz="2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37" marR="12537" marT="1253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600" b="1" u="none" strike="noStrike">
                          <a:effectLst/>
                        </a:rPr>
                        <a:t>16</a:t>
                      </a:r>
                      <a:endParaRPr lang="en-ZA" sz="2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37" marR="12537" marT="1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600" b="1" u="none" strike="noStrike">
                          <a:effectLst/>
                        </a:rPr>
                        <a:t>20</a:t>
                      </a:r>
                      <a:endParaRPr lang="en-ZA" sz="2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37" marR="12537" marT="1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600" b="1" u="none" strike="noStrike">
                          <a:effectLst/>
                        </a:rPr>
                        <a:t>4</a:t>
                      </a:r>
                      <a:endParaRPr lang="en-ZA" sz="2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37" marR="12537" marT="12537" marB="0" anchor="ctr"/>
                </a:tc>
                <a:extLst>
                  <a:ext uri="{0D108BD9-81ED-4DB2-BD59-A6C34878D82A}">
                    <a16:rowId xmlns:a16="http://schemas.microsoft.com/office/drawing/2014/main" val="4127217407"/>
                  </a:ext>
                </a:extLst>
              </a:tr>
              <a:tr h="461868">
                <a:tc>
                  <a:txBody>
                    <a:bodyPr/>
                    <a:lstStyle/>
                    <a:p>
                      <a:pPr algn="l" fontAlgn="b"/>
                      <a:r>
                        <a:rPr lang="en-ZA" sz="2600" b="1" u="none" strike="noStrike">
                          <a:effectLst/>
                        </a:rPr>
                        <a:t>MP</a:t>
                      </a:r>
                      <a:endParaRPr lang="en-ZA" sz="2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37" marR="12537" marT="1253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600" b="1" u="none" strike="noStrike">
                          <a:effectLst/>
                        </a:rPr>
                        <a:t>31</a:t>
                      </a:r>
                      <a:endParaRPr lang="en-ZA" sz="2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37" marR="12537" marT="1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600" b="1" u="none" strike="noStrike">
                          <a:effectLst/>
                        </a:rPr>
                        <a:t>23</a:t>
                      </a:r>
                      <a:endParaRPr lang="en-ZA" sz="2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37" marR="12537" marT="1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600" b="1" u="none" strike="noStrike">
                          <a:effectLst/>
                        </a:rPr>
                        <a:t>-8</a:t>
                      </a:r>
                      <a:endParaRPr lang="en-ZA" sz="2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37" marR="12537" marT="12537" marB="0" anchor="ctr"/>
                </a:tc>
                <a:extLst>
                  <a:ext uri="{0D108BD9-81ED-4DB2-BD59-A6C34878D82A}">
                    <a16:rowId xmlns:a16="http://schemas.microsoft.com/office/drawing/2014/main" val="1071218296"/>
                  </a:ext>
                </a:extLst>
              </a:tr>
              <a:tr h="461868">
                <a:tc>
                  <a:txBody>
                    <a:bodyPr/>
                    <a:lstStyle/>
                    <a:p>
                      <a:pPr algn="l" fontAlgn="b"/>
                      <a:r>
                        <a:rPr lang="en-ZA" sz="2600" b="1" u="none" strike="noStrike">
                          <a:effectLst/>
                        </a:rPr>
                        <a:t>NC</a:t>
                      </a:r>
                      <a:endParaRPr lang="en-ZA" sz="2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37" marR="12537" marT="1253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600" b="1" u="none" strike="noStrike">
                          <a:effectLst/>
                        </a:rPr>
                        <a:t>2</a:t>
                      </a:r>
                      <a:endParaRPr lang="en-ZA" sz="2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37" marR="12537" marT="1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600" b="1" u="none" strike="noStrike">
                          <a:effectLst/>
                        </a:rPr>
                        <a:t>2</a:t>
                      </a:r>
                      <a:endParaRPr lang="en-ZA" sz="2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37" marR="12537" marT="1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600" b="1" u="none" strike="noStrike">
                          <a:effectLst/>
                        </a:rPr>
                        <a:t>0</a:t>
                      </a:r>
                      <a:endParaRPr lang="en-ZA" sz="2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37" marR="12537" marT="12537" marB="0" anchor="ctr"/>
                </a:tc>
                <a:extLst>
                  <a:ext uri="{0D108BD9-81ED-4DB2-BD59-A6C34878D82A}">
                    <a16:rowId xmlns:a16="http://schemas.microsoft.com/office/drawing/2014/main" val="3262500481"/>
                  </a:ext>
                </a:extLst>
              </a:tr>
              <a:tr h="461868">
                <a:tc>
                  <a:txBody>
                    <a:bodyPr/>
                    <a:lstStyle/>
                    <a:p>
                      <a:pPr algn="l" fontAlgn="b"/>
                      <a:r>
                        <a:rPr lang="en-ZA" sz="2600" b="1" u="none" strike="noStrike">
                          <a:effectLst/>
                        </a:rPr>
                        <a:t>Int</a:t>
                      </a:r>
                      <a:endParaRPr lang="en-ZA" sz="2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37" marR="12537" marT="1253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600" b="1" u="none" strike="noStrike">
                          <a:effectLst/>
                        </a:rPr>
                        <a:t>4</a:t>
                      </a:r>
                      <a:endParaRPr lang="en-ZA" sz="2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37" marR="12537" marT="1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600" b="1" u="none" strike="noStrike">
                          <a:effectLst/>
                        </a:rPr>
                        <a:t>1</a:t>
                      </a:r>
                      <a:endParaRPr lang="en-ZA" sz="2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37" marR="12537" marT="1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600" b="1" u="none" strike="noStrike">
                          <a:effectLst/>
                        </a:rPr>
                        <a:t>-3</a:t>
                      </a:r>
                      <a:endParaRPr lang="en-ZA" sz="2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37" marR="12537" marT="12537" marB="0" anchor="ctr"/>
                </a:tc>
                <a:extLst>
                  <a:ext uri="{0D108BD9-81ED-4DB2-BD59-A6C34878D82A}">
                    <a16:rowId xmlns:a16="http://schemas.microsoft.com/office/drawing/2014/main" val="3526007945"/>
                  </a:ext>
                </a:extLst>
              </a:tr>
              <a:tr h="461868">
                <a:tc>
                  <a:txBody>
                    <a:bodyPr/>
                    <a:lstStyle/>
                    <a:p>
                      <a:pPr algn="l" fontAlgn="b"/>
                      <a:r>
                        <a:rPr lang="en-ZA" sz="2600" b="1" u="none" strike="noStrike">
                          <a:effectLst/>
                        </a:rPr>
                        <a:t>NW</a:t>
                      </a:r>
                      <a:endParaRPr lang="en-ZA" sz="2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37" marR="12537" marT="1253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600" b="1" u="none" strike="noStrike">
                          <a:effectLst/>
                        </a:rPr>
                        <a:t>11</a:t>
                      </a:r>
                      <a:endParaRPr lang="en-ZA" sz="2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37" marR="12537" marT="1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600" b="1" u="none" strike="noStrike">
                          <a:effectLst/>
                        </a:rPr>
                        <a:t>9</a:t>
                      </a:r>
                      <a:endParaRPr lang="en-ZA" sz="2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37" marR="12537" marT="1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600" b="1" u="none" strike="noStrike">
                          <a:effectLst/>
                        </a:rPr>
                        <a:t>-2</a:t>
                      </a:r>
                      <a:endParaRPr lang="en-ZA" sz="2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37" marR="12537" marT="12537" marB="0" anchor="ctr"/>
                </a:tc>
                <a:extLst>
                  <a:ext uri="{0D108BD9-81ED-4DB2-BD59-A6C34878D82A}">
                    <a16:rowId xmlns:a16="http://schemas.microsoft.com/office/drawing/2014/main" val="1349647228"/>
                  </a:ext>
                </a:extLst>
              </a:tr>
              <a:tr h="461868">
                <a:tc>
                  <a:txBody>
                    <a:bodyPr/>
                    <a:lstStyle/>
                    <a:p>
                      <a:pPr algn="l" fontAlgn="b"/>
                      <a:r>
                        <a:rPr lang="en-ZA" sz="2600" b="1" u="none" strike="noStrike">
                          <a:effectLst/>
                        </a:rPr>
                        <a:t> </a:t>
                      </a:r>
                      <a:endParaRPr lang="en-ZA" sz="2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37" marR="12537" marT="1253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600" b="1" u="none" strike="noStrike">
                          <a:effectLst/>
                        </a:rPr>
                        <a:t>522</a:t>
                      </a:r>
                      <a:endParaRPr lang="en-ZA" sz="2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37" marR="12537" marT="1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600" b="1" u="none" strike="noStrike">
                          <a:effectLst/>
                        </a:rPr>
                        <a:t>511</a:t>
                      </a:r>
                      <a:endParaRPr lang="en-ZA" sz="2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37" marR="12537" marT="125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600" b="1" u="none" strike="noStrike" dirty="0">
                          <a:effectLst/>
                        </a:rPr>
                        <a:t>-11</a:t>
                      </a:r>
                      <a:endParaRPr lang="en-ZA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537" marR="12537" marT="12537" marB="0" anchor="ctr"/>
                </a:tc>
                <a:extLst>
                  <a:ext uri="{0D108BD9-81ED-4DB2-BD59-A6C34878D82A}">
                    <a16:rowId xmlns:a16="http://schemas.microsoft.com/office/drawing/2014/main" val="37256390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1446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37457BA-E676-F526-B3DD-80E2C437A3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2411888"/>
              </p:ext>
            </p:extLst>
          </p:nvPr>
        </p:nvGraphicFramePr>
        <p:xfrm>
          <a:off x="957547" y="457200"/>
          <a:ext cx="10276907" cy="59436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73645">
                  <a:extLst>
                    <a:ext uri="{9D8B030D-6E8A-4147-A177-3AD203B41FA5}">
                      <a16:colId xmlns:a16="http://schemas.microsoft.com/office/drawing/2014/main" val="2213323792"/>
                    </a:ext>
                  </a:extLst>
                </a:gridCol>
                <a:gridCol w="4142935">
                  <a:extLst>
                    <a:ext uri="{9D8B030D-6E8A-4147-A177-3AD203B41FA5}">
                      <a16:colId xmlns:a16="http://schemas.microsoft.com/office/drawing/2014/main" val="453455118"/>
                    </a:ext>
                  </a:extLst>
                </a:gridCol>
                <a:gridCol w="3360327">
                  <a:extLst>
                    <a:ext uri="{9D8B030D-6E8A-4147-A177-3AD203B41FA5}">
                      <a16:colId xmlns:a16="http://schemas.microsoft.com/office/drawing/2014/main" val="1766737216"/>
                    </a:ext>
                  </a:extLst>
                </a:gridCol>
              </a:tblGrid>
              <a:tr h="8996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700" kern="100">
                          <a:effectLst/>
                          <a:latin typeface="+mn-lt"/>
                        </a:rPr>
                        <a:t>Region</a:t>
                      </a:r>
                      <a:endParaRPr lang="en-ZA" sz="27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756" marR="927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700" kern="100">
                          <a:effectLst/>
                          <a:latin typeface="+mn-lt"/>
                        </a:rPr>
                        <a:t>Membership November 2024</a:t>
                      </a:r>
                      <a:endParaRPr lang="en-ZA" sz="27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756" marR="927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700" kern="100">
                          <a:effectLst/>
                          <a:latin typeface="+mn-lt"/>
                        </a:rPr>
                        <a:t>Membership March 2025</a:t>
                      </a:r>
                      <a:endParaRPr lang="en-ZA" sz="27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756" marR="92756" marT="0" marB="0" anchor="ctr"/>
                </a:tc>
                <a:extLst>
                  <a:ext uri="{0D108BD9-81ED-4DB2-BD59-A6C34878D82A}">
                    <a16:rowId xmlns:a16="http://schemas.microsoft.com/office/drawing/2014/main" val="1564340100"/>
                  </a:ext>
                </a:extLst>
              </a:tr>
              <a:tr h="4585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700" kern="100">
                          <a:effectLst/>
                          <a:latin typeface="+mn-lt"/>
                        </a:rPr>
                        <a:t>EC</a:t>
                      </a:r>
                      <a:endParaRPr lang="en-ZA" sz="27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756" marR="9275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700" kern="100">
                          <a:effectLst/>
                          <a:latin typeface="+mn-lt"/>
                        </a:rPr>
                        <a:t>30</a:t>
                      </a:r>
                      <a:endParaRPr lang="en-ZA" sz="27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756" marR="927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700" kern="100">
                          <a:effectLst/>
                          <a:latin typeface="+mn-lt"/>
                        </a:rPr>
                        <a:t>30</a:t>
                      </a:r>
                      <a:endParaRPr lang="en-ZA" sz="27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756" marR="92756" marT="0" marB="0" anchor="ctr"/>
                </a:tc>
                <a:extLst>
                  <a:ext uri="{0D108BD9-81ED-4DB2-BD59-A6C34878D82A}">
                    <a16:rowId xmlns:a16="http://schemas.microsoft.com/office/drawing/2014/main" val="601614580"/>
                  </a:ext>
                </a:extLst>
              </a:tr>
              <a:tr h="4585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700" kern="100">
                          <a:effectLst/>
                          <a:latin typeface="+mn-lt"/>
                        </a:rPr>
                        <a:t>WC</a:t>
                      </a:r>
                      <a:endParaRPr lang="en-ZA" sz="27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756" marR="9275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700" kern="100">
                          <a:effectLst/>
                          <a:latin typeface="+mn-lt"/>
                        </a:rPr>
                        <a:t>138</a:t>
                      </a:r>
                      <a:endParaRPr lang="en-ZA" sz="27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756" marR="927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700" kern="100">
                          <a:effectLst/>
                          <a:latin typeface="+mn-lt"/>
                        </a:rPr>
                        <a:t>155</a:t>
                      </a:r>
                      <a:endParaRPr lang="en-ZA" sz="27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756" marR="92756" marT="0" marB="0" anchor="ctr"/>
                </a:tc>
                <a:extLst>
                  <a:ext uri="{0D108BD9-81ED-4DB2-BD59-A6C34878D82A}">
                    <a16:rowId xmlns:a16="http://schemas.microsoft.com/office/drawing/2014/main" val="1337004430"/>
                  </a:ext>
                </a:extLst>
              </a:tr>
              <a:tr h="4585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700" kern="10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GP</a:t>
                      </a:r>
                      <a:endParaRPr lang="en-ZA" sz="2700" kern="100">
                        <a:solidFill>
                          <a:srgbClr val="FF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756" marR="9275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700" kern="10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229</a:t>
                      </a:r>
                      <a:endParaRPr lang="en-ZA" sz="2700" kern="100">
                        <a:solidFill>
                          <a:srgbClr val="FF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756" marR="927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700" kern="1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243</a:t>
                      </a:r>
                      <a:endParaRPr lang="en-ZA" sz="2700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756" marR="92756" marT="0" marB="0" anchor="ctr"/>
                </a:tc>
                <a:extLst>
                  <a:ext uri="{0D108BD9-81ED-4DB2-BD59-A6C34878D82A}">
                    <a16:rowId xmlns:a16="http://schemas.microsoft.com/office/drawing/2014/main" val="196063519"/>
                  </a:ext>
                </a:extLst>
              </a:tr>
              <a:tr h="4585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700" kern="100">
                          <a:effectLst/>
                          <a:latin typeface="+mn-lt"/>
                        </a:rPr>
                        <a:t>KZN</a:t>
                      </a:r>
                      <a:endParaRPr lang="en-ZA" sz="27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756" marR="9275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700" kern="100">
                          <a:effectLst/>
                          <a:latin typeface="+mn-lt"/>
                        </a:rPr>
                        <a:t>49</a:t>
                      </a:r>
                      <a:endParaRPr lang="en-ZA" sz="27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756" marR="927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70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marL="92756" marR="92756" marT="0" marB="0" anchor="ctr"/>
                </a:tc>
                <a:extLst>
                  <a:ext uri="{0D108BD9-81ED-4DB2-BD59-A6C34878D82A}">
                    <a16:rowId xmlns:a16="http://schemas.microsoft.com/office/drawing/2014/main" val="624986926"/>
                  </a:ext>
                </a:extLst>
              </a:tr>
              <a:tr h="4585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700" kern="100">
                          <a:effectLst/>
                          <a:latin typeface="+mn-lt"/>
                        </a:rPr>
                        <a:t>FS</a:t>
                      </a:r>
                      <a:endParaRPr lang="en-ZA" sz="27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756" marR="9275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700" kern="100">
                          <a:effectLst/>
                          <a:latin typeface="+mn-lt"/>
                        </a:rPr>
                        <a:t>10</a:t>
                      </a:r>
                      <a:endParaRPr lang="en-ZA" sz="27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756" marR="927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700" kern="100">
                          <a:effectLst/>
                          <a:latin typeface="+mn-lt"/>
                        </a:rPr>
                        <a:t>11</a:t>
                      </a:r>
                      <a:endParaRPr lang="en-ZA" sz="27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756" marR="92756" marT="0" marB="0" anchor="ctr"/>
                </a:tc>
                <a:extLst>
                  <a:ext uri="{0D108BD9-81ED-4DB2-BD59-A6C34878D82A}">
                    <a16:rowId xmlns:a16="http://schemas.microsoft.com/office/drawing/2014/main" val="3238841871"/>
                  </a:ext>
                </a:extLst>
              </a:tr>
              <a:tr h="4585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700" kern="100">
                          <a:effectLst/>
                          <a:latin typeface="+mn-lt"/>
                        </a:rPr>
                        <a:t>LP</a:t>
                      </a:r>
                      <a:endParaRPr lang="en-ZA" sz="27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756" marR="9275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700" kern="100">
                          <a:effectLst/>
                          <a:latin typeface="+mn-lt"/>
                        </a:rPr>
                        <a:t>20</a:t>
                      </a:r>
                      <a:endParaRPr lang="en-ZA" sz="27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756" marR="927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700" kern="100">
                          <a:effectLst/>
                          <a:latin typeface="+mn-lt"/>
                        </a:rPr>
                        <a:t>20</a:t>
                      </a:r>
                      <a:endParaRPr lang="en-ZA" sz="27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756" marR="92756" marT="0" marB="0" anchor="ctr"/>
                </a:tc>
                <a:extLst>
                  <a:ext uri="{0D108BD9-81ED-4DB2-BD59-A6C34878D82A}">
                    <a16:rowId xmlns:a16="http://schemas.microsoft.com/office/drawing/2014/main" val="2790327045"/>
                  </a:ext>
                </a:extLst>
              </a:tr>
              <a:tr h="4585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700" kern="100">
                          <a:effectLst/>
                          <a:latin typeface="+mn-lt"/>
                        </a:rPr>
                        <a:t>MP</a:t>
                      </a:r>
                      <a:endParaRPr lang="en-ZA" sz="27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756" marR="9275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700" kern="100">
                          <a:effectLst/>
                          <a:latin typeface="+mn-lt"/>
                        </a:rPr>
                        <a:t>23</a:t>
                      </a:r>
                      <a:endParaRPr lang="en-ZA" sz="27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756" marR="927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700" kern="100">
                          <a:effectLst/>
                          <a:latin typeface="+mn-lt"/>
                        </a:rPr>
                        <a:t>29</a:t>
                      </a:r>
                      <a:endParaRPr lang="en-ZA" sz="27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756" marR="92756" marT="0" marB="0" anchor="ctr"/>
                </a:tc>
                <a:extLst>
                  <a:ext uri="{0D108BD9-81ED-4DB2-BD59-A6C34878D82A}">
                    <a16:rowId xmlns:a16="http://schemas.microsoft.com/office/drawing/2014/main" val="502239341"/>
                  </a:ext>
                </a:extLst>
              </a:tr>
              <a:tr h="4585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700" kern="100">
                          <a:effectLst/>
                          <a:latin typeface="+mn-lt"/>
                        </a:rPr>
                        <a:t>NC</a:t>
                      </a:r>
                      <a:endParaRPr lang="en-ZA" sz="27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756" marR="9275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700" kern="100">
                          <a:effectLst/>
                          <a:latin typeface="+mn-lt"/>
                        </a:rPr>
                        <a:t>2</a:t>
                      </a:r>
                      <a:endParaRPr lang="en-ZA" sz="27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756" marR="927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700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2756" marR="92756" marT="0" marB="0" anchor="ctr"/>
                </a:tc>
                <a:extLst>
                  <a:ext uri="{0D108BD9-81ED-4DB2-BD59-A6C34878D82A}">
                    <a16:rowId xmlns:a16="http://schemas.microsoft.com/office/drawing/2014/main" val="381417410"/>
                  </a:ext>
                </a:extLst>
              </a:tr>
              <a:tr h="4585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700" kern="100">
                          <a:effectLst/>
                          <a:latin typeface="+mn-lt"/>
                        </a:rPr>
                        <a:t>Int</a:t>
                      </a:r>
                      <a:endParaRPr lang="en-ZA" sz="27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756" marR="9275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700" kern="100">
                          <a:effectLst/>
                          <a:latin typeface="+mn-lt"/>
                        </a:rPr>
                        <a:t>1</a:t>
                      </a:r>
                      <a:endParaRPr lang="en-ZA" sz="27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756" marR="927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700" kern="10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2756" marR="92756" marT="0" marB="0" anchor="ctr"/>
                </a:tc>
                <a:extLst>
                  <a:ext uri="{0D108BD9-81ED-4DB2-BD59-A6C34878D82A}">
                    <a16:rowId xmlns:a16="http://schemas.microsoft.com/office/drawing/2014/main" val="2322746868"/>
                  </a:ext>
                </a:extLst>
              </a:tr>
              <a:tr h="4585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700" kern="100">
                          <a:effectLst/>
                          <a:latin typeface="+mn-lt"/>
                        </a:rPr>
                        <a:t>NW</a:t>
                      </a:r>
                      <a:endParaRPr lang="en-ZA" sz="27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756" marR="9275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700" kern="100">
                          <a:effectLst/>
                          <a:latin typeface="+mn-lt"/>
                        </a:rPr>
                        <a:t>9</a:t>
                      </a:r>
                      <a:endParaRPr lang="en-ZA" sz="27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756" marR="927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700" kern="100">
                          <a:effectLst/>
                          <a:latin typeface="+mn-lt"/>
                        </a:rPr>
                        <a:t>12</a:t>
                      </a:r>
                      <a:endParaRPr lang="en-ZA" sz="27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756" marR="92756" marT="0" marB="0" anchor="ctr"/>
                </a:tc>
                <a:extLst>
                  <a:ext uri="{0D108BD9-81ED-4DB2-BD59-A6C34878D82A}">
                    <a16:rowId xmlns:a16="http://schemas.microsoft.com/office/drawing/2014/main" val="1634347777"/>
                  </a:ext>
                </a:extLst>
              </a:tr>
              <a:tr h="4585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ZA" sz="2700" kern="100">
                        <a:effectLst/>
                        <a:latin typeface="+mn-lt"/>
                      </a:endParaRPr>
                    </a:p>
                  </a:txBody>
                  <a:tcPr marL="92756" marR="9275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700" kern="100">
                          <a:effectLst/>
                          <a:latin typeface="+mn-lt"/>
                        </a:rPr>
                        <a:t>511</a:t>
                      </a:r>
                      <a:endParaRPr lang="en-ZA" sz="2700" kern="10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756" marR="927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2700" kern="100" dirty="0">
                          <a:effectLst/>
                          <a:latin typeface="+mn-lt"/>
                        </a:rPr>
                        <a:t>554*</a:t>
                      </a:r>
                      <a:endParaRPr lang="en-ZA" sz="270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756" marR="92756" marT="0" marB="0" anchor="ctr"/>
                </a:tc>
                <a:extLst>
                  <a:ext uri="{0D108BD9-81ED-4DB2-BD59-A6C34878D82A}">
                    <a16:rowId xmlns:a16="http://schemas.microsoft.com/office/drawing/2014/main" val="3063302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0992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C554A3-9F9C-5E90-6C11-799A4CA49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425367F-B096-0E80-300E-7356B973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3AC13E1-CF09-5D83-C281-23E60EC47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CF0629A-8E8E-17FA-4389-EBC91687D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74950DB-8487-E816-5F3C-97BDEF530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24568AC-9A29-470D-0F1C-DE3C3072F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453098D-C00E-4FE9-241E-F3156F03F264}"/>
              </a:ext>
            </a:extLst>
          </p:cNvPr>
          <p:cNvSpPr txBox="1">
            <a:spLocks/>
          </p:cNvSpPr>
          <p:nvPr/>
        </p:nvSpPr>
        <p:spPr>
          <a:xfrm>
            <a:off x="1386865" y="818984"/>
            <a:ext cx="6596245" cy="32685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Aft>
                <a:spcPts val="600"/>
              </a:spcAft>
            </a:pPr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National Secretariat Report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0897BEF-164B-7CEC-3855-4F9AF3180C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6153EE3-48B7-DE76-7521-C28E65DA58B0}"/>
              </a:ext>
            </a:extLst>
          </p:cNvPr>
          <p:cNvSpPr txBox="1">
            <a:spLocks/>
          </p:cNvSpPr>
          <p:nvPr/>
        </p:nvSpPr>
        <p:spPr>
          <a:xfrm>
            <a:off x="1931874" y="4797188"/>
            <a:ext cx="6051236" cy="1241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6 March 2025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12E0C0B-1055-EF67-51AD-2707151E3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94BDF6-24EE-BEFB-B3C5-59340CB8D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603" y="1677421"/>
            <a:ext cx="1119187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179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E394E"/>
            </a:gs>
            <a:gs pos="13000">
              <a:srgbClr val="145A7A"/>
            </a:gs>
            <a:gs pos="84000">
              <a:schemeClr val="accent1">
                <a:lumMod val="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52263">
              <a:srgbClr val="092837"/>
            </a:gs>
            <a:gs pos="100000">
              <a:schemeClr val="accent1">
                <a:lumMod val="71000"/>
                <a:lumOff val="29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6B3128-AAEE-F7C3-B2B0-58CDEF1AD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24499B3E-6129-24E2-63B0-E3B3BA82B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C1E5312-C623-A97F-AA22-42B4BD84E3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0F51F9F-021B-B2B8-E9BC-320585DD9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7200" y="8482"/>
            <a:ext cx="3568276" cy="6858000"/>
          </a:xfrm>
          <a:prstGeom prst="rect">
            <a:avLst/>
          </a:prstGeom>
          <a:gradFill>
            <a:gsLst>
              <a:gs pos="0">
                <a:schemeClr val="accent1">
                  <a:alpha val="32000"/>
                </a:schemeClr>
              </a:gs>
              <a:gs pos="7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799CDBD-86C8-CA0B-74EC-22B4EA4E8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58A87B4-043F-DE3C-97E1-C4A948BDE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57967E-E319-5CA4-1748-E81211A7F6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292"/>
          <a:stretch/>
        </p:blipFill>
        <p:spPr>
          <a:xfrm>
            <a:off x="4143840" y="4316373"/>
            <a:ext cx="4962453" cy="2398932"/>
          </a:xfrm>
          <a:prstGeom prst="rect">
            <a:avLst/>
          </a:prstGeom>
          <a:ln w="38100" cap="sq">
            <a:solidFill>
              <a:srgbClr val="0E394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89ED2BD-BD9A-68D5-80A1-ECCAD37035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365" y="142695"/>
            <a:ext cx="10640760" cy="660763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58035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E2841">
                <a:lumMod val="50000"/>
                <a:lumOff val="50000"/>
              </a:srgbClr>
            </a:gs>
            <a:gs pos="50000">
              <a:srgbClr val="156082">
                <a:lumMod val="75000"/>
              </a:srgbClr>
            </a:gs>
            <a:gs pos="100000">
              <a:srgbClr val="156082">
                <a:lumMod val="50000"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8298EB-9EE9-043E-C376-83EC8999F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GB" sz="2800">
                <a:solidFill>
                  <a:srgbClr val="FFFFFF"/>
                </a:solidFill>
              </a:rPr>
              <a:t>Acknowledgments</a:t>
            </a:r>
            <a:endParaRPr lang="en-ZA" sz="2800">
              <a:solidFill>
                <a:srgbClr val="FFFFFF"/>
              </a:solidFill>
            </a:endParaRPr>
          </a:p>
        </p:txBody>
      </p:sp>
      <p:graphicFrame>
        <p:nvGraphicFramePr>
          <p:cNvPr id="37" name="Content Placeholder 2">
            <a:extLst>
              <a:ext uri="{FF2B5EF4-FFF2-40B4-BE49-F238E27FC236}">
                <a16:creationId xmlns:a16="http://schemas.microsoft.com/office/drawing/2014/main" id="{E8C42DA1-D7CC-BB9D-7560-DBA66094DE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1963345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8573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E2841">
                <a:lumMod val="50000"/>
                <a:lumOff val="50000"/>
              </a:srgbClr>
            </a:gs>
            <a:gs pos="50000">
              <a:srgbClr val="156082">
                <a:lumMod val="75000"/>
              </a:srgbClr>
            </a:gs>
            <a:gs pos="100000">
              <a:srgbClr val="156082">
                <a:lumMod val="50000"/>
              </a:srgbClr>
            </a:gs>
          </a:gsLst>
          <a:lin ang="27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6028ED-DAB6-D8AB-C383-A3BCCC4DAF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404C703B-677E-6C3A-3645-F77E466F8B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153CFF5-6AD3-7033-1754-E915821D3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2C998F3-9CEB-33EF-EC2F-4BBE784C1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B446A2E-2384-681C-DB02-BC3867894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3E4F7F4E-99D8-88B6-9BB5-CAD7AE9C2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F995984-4A1A-18F4-DFEB-AA2C4E621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CB9200-AC97-C8EB-041C-2383AE6B8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GB" sz="2800" dirty="0">
                <a:solidFill>
                  <a:srgbClr val="FFFFFF"/>
                </a:solidFill>
              </a:rPr>
              <a:t>Closing – Questions and Suggestions</a:t>
            </a:r>
            <a:endParaRPr lang="en-ZA" sz="2800" dirty="0">
              <a:solidFill>
                <a:srgbClr val="FFFFFF"/>
              </a:solidFill>
            </a:endParaRPr>
          </a:p>
        </p:txBody>
      </p:sp>
      <p:graphicFrame>
        <p:nvGraphicFramePr>
          <p:cNvPr id="37" name="Content Placeholder 2">
            <a:extLst>
              <a:ext uri="{FF2B5EF4-FFF2-40B4-BE49-F238E27FC236}">
                <a16:creationId xmlns:a16="http://schemas.microsoft.com/office/drawing/2014/main" id="{BED8F250-C613-BBAE-5138-F8D8590013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7281845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7198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D94A43-2090-2D8D-F1C1-8BE23F415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5014DEE-EA04-1E20-A3F8-903A4EF9A1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BB10003-4CC1-4205-5E9D-C9B39308A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87B3FF2-5692-95D6-6F4C-A1D2F21BF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1FB5C9C-24F8-0E8E-1B60-91FC2555D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876D672-4418-C901-D1C3-A738A899C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CCEBD58-7C3D-DC7B-444F-A23550F20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52EDB73-1B8A-BAF7-478F-0DC47BA27F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85FF6F07-EB78-8CB4-D799-EE1708C786B7}"/>
              </a:ext>
            </a:extLst>
          </p:cNvPr>
          <p:cNvSpPr txBox="1">
            <a:spLocks/>
          </p:cNvSpPr>
          <p:nvPr/>
        </p:nvSpPr>
        <p:spPr>
          <a:xfrm>
            <a:off x="569090" y="2443895"/>
            <a:ext cx="5458838" cy="19828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Considering the diverse applications of GIS, which three of these SAGC 11 core competencies do you consider the most critical in your sector, and why?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A07823B-6682-824B-4925-1F3990C074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852489"/>
              </p:ext>
            </p:extLst>
          </p:nvPr>
        </p:nvGraphicFramePr>
        <p:xfrm>
          <a:off x="6392254" y="1546587"/>
          <a:ext cx="5230656" cy="3777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7897">
                  <a:extLst>
                    <a:ext uri="{9D8B030D-6E8A-4147-A177-3AD203B41FA5}">
                      <a16:colId xmlns:a16="http://schemas.microsoft.com/office/drawing/2014/main" val="4215547079"/>
                    </a:ext>
                  </a:extLst>
                </a:gridCol>
                <a:gridCol w="2392759">
                  <a:extLst>
                    <a:ext uri="{9D8B030D-6E8A-4147-A177-3AD203B41FA5}">
                      <a16:colId xmlns:a16="http://schemas.microsoft.com/office/drawing/2014/main" val="3007792370"/>
                    </a:ext>
                  </a:extLst>
                </a:gridCol>
              </a:tblGrid>
              <a:tr h="546435"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Core Competencies</a:t>
                      </a:r>
                      <a:endParaRPr lang="en-ZA" sz="2000" dirty="0"/>
                    </a:p>
                  </a:txBody>
                  <a:tcPr marL="99651" marR="99651" marT="49826" marB="49826"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6200198"/>
                  </a:ext>
                </a:extLst>
              </a:tr>
              <a:tr h="72495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Data Collection, Capture, and Processing</a:t>
                      </a:r>
                    </a:p>
                  </a:txBody>
                  <a:tcPr marL="10380" marR="10380" marT="103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7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Database and Spatial Modelling</a:t>
                      </a:r>
                    </a:p>
                  </a:txBody>
                  <a:tcPr marL="10380" marR="10380" marT="10380" marB="0" anchor="ctr"/>
                </a:tc>
                <a:extLst>
                  <a:ext uri="{0D108BD9-81ED-4DB2-BD59-A6C34878D82A}">
                    <a16:rowId xmlns:a16="http://schemas.microsoft.com/office/drawing/2014/main" val="1032403949"/>
                  </a:ext>
                </a:extLst>
              </a:tr>
              <a:tr h="393786">
                <a:tc>
                  <a:txBody>
                    <a:bodyPr/>
                    <a:lstStyle/>
                    <a:p>
                      <a:pPr algn="l" fontAlgn="ctr"/>
                      <a:r>
                        <a:rPr lang="en-ZA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Map Production</a:t>
                      </a:r>
                    </a:p>
                  </a:txBody>
                  <a:tcPr marL="10380" marR="10380" marT="103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7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Spatial Analysis</a:t>
                      </a:r>
                    </a:p>
                  </a:txBody>
                  <a:tcPr marL="10380" marR="10380" marT="10380" marB="0" anchor="ctr"/>
                </a:tc>
                <a:extLst>
                  <a:ext uri="{0D108BD9-81ED-4DB2-BD59-A6C34878D82A}">
                    <a16:rowId xmlns:a16="http://schemas.microsoft.com/office/drawing/2014/main" val="2128422849"/>
                  </a:ext>
                </a:extLst>
              </a:tr>
              <a:tr h="724959">
                <a:tc>
                  <a:txBody>
                    <a:bodyPr/>
                    <a:lstStyle/>
                    <a:p>
                      <a:pPr algn="l" fontAlgn="ctr"/>
                      <a:r>
                        <a:rPr lang="en-ZA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Project Management</a:t>
                      </a:r>
                    </a:p>
                  </a:txBody>
                  <a:tcPr marL="10380" marR="10380" marT="103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Remote Sensing and Photogrammetry</a:t>
                      </a:r>
                    </a:p>
                  </a:txBody>
                  <a:tcPr marL="10380" marR="10380" marT="10380" marB="0" anchor="ctr"/>
                </a:tc>
                <a:extLst>
                  <a:ext uri="{0D108BD9-81ED-4DB2-BD59-A6C34878D82A}">
                    <a16:rowId xmlns:a16="http://schemas.microsoft.com/office/drawing/2014/main" val="2272615738"/>
                  </a:ext>
                </a:extLst>
              </a:tr>
              <a:tr h="1387305">
                <a:tc>
                  <a:txBody>
                    <a:bodyPr/>
                    <a:lstStyle/>
                    <a:p>
                      <a:pPr algn="l" fontAlgn="ctr"/>
                      <a:r>
                        <a:rPr lang="en-ZA" sz="17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Data Manipulation</a:t>
                      </a:r>
                    </a:p>
                  </a:txBody>
                  <a:tcPr marL="10380" marR="10380" marT="1038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Spatial Information Management, Manipulation, and Recovery</a:t>
                      </a:r>
                    </a:p>
                  </a:txBody>
                  <a:tcPr marL="10380" marR="10380" marT="10380" marB="0" anchor="ctr"/>
                </a:tc>
                <a:extLst>
                  <a:ext uri="{0D108BD9-81ED-4DB2-BD59-A6C34878D82A}">
                    <a16:rowId xmlns:a16="http://schemas.microsoft.com/office/drawing/2014/main" val="1087648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2628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15DA53-62E0-DD5A-27ED-EFDD92EC1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40" y="457034"/>
            <a:ext cx="9957410" cy="7907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2025 Planning 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00284A-2098-7FAA-BD95-3E2596E82B7B}"/>
              </a:ext>
            </a:extLst>
          </p:cNvPr>
          <p:cNvSpPr txBox="1"/>
          <p:nvPr/>
        </p:nvSpPr>
        <p:spPr>
          <a:xfrm>
            <a:off x="678730" y="1247775"/>
            <a:ext cx="1120847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Based on comments and results: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Meeting dates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6 March	In-Person meeting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21 May	Hybrid Meeting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20 August	Event – In-Person Meeting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29 October 	Online Meeting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Meetings are to be equally distributed over Gauteng and not solely in Pretoria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Make it more appealing for presenters to present and for members to attend in-person events.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u="sng" dirty="0">
                <a:solidFill>
                  <a:schemeClr val="bg1"/>
                </a:solidFill>
              </a:rPr>
              <a:t>National:</a:t>
            </a:r>
            <a:r>
              <a:rPr lang="en-GB" dirty="0">
                <a:solidFill>
                  <a:schemeClr val="bg1"/>
                </a:solidFill>
              </a:rPr>
              <a:t> Only registered GISSA members attending meetings will be submitted to SAGC for CPD points.</a:t>
            </a:r>
            <a:endParaRPr lang="en-GB" u="sng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999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E394E"/>
            </a:gs>
            <a:gs pos="13000">
              <a:srgbClr val="145A7A"/>
            </a:gs>
            <a:gs pos="84000">
              <a:schemeClr val="accent1">
                <a:lumMod val="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52263">
              <a:srgbClr val="092837"/>
            </a:gs>
            <a:gs pos="100000">
              <a:schemeClr val="accent1">
                <a:lumMod val="71000"/>
                <a:lumOff val="2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9CB95732-565A-4D2C-A3AB-CC460C0D3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7F1AF47-AE98-4034-BD91-1976FA4D9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EC0EE2B-2029-48DD-893D-F528E651B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7200" y="8482"/>
            <a:ext cx="3568276" cy="6858000"/>
          </a:xfrm>
          <a:prstGeom prst="rect">
            <a:avLst/>
          </a:prstGeom>
          <a:gradFill>
            <a:gsLst>
              <a:gs pos="0">
                <a:schemeClr val="accent1">
                  <a:alpha val="32000"/>
                </a:schemeClr>
              </a:gs>
              <a:gs pos="7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45AE1D08-1ED1-4F59-B42F-4D8EA33DC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A79B912-88EA-4640-BDEB-51B3B11A0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A13489-14F8-B846-9868-7A9FD2B8A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4" y="160355"/>
            <a:ext cx="10658475" cy="65542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68788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0000">
              <a:srgbClr val="0E394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64335E01-392B-AB36-BE37-01AC74396EBE}"/>
              </a:ext>
            </a:extLst>
          </p:cNvPr>
          <p:cNvSpPr/>
          <p:nvPr/>
        </p:nvSpPr>
        <p:spPr>
          <a:xfrm>
            <a:off x="2545638" y="1944185"/>
            <a:ext cx="8358796" cy="3576917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758E429-1D41-9FF0-1CE0-03B879DA49C3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3200" dirty="0"/>
              <a:t>                     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GISSA GAUTENG COMMITTEE MEMBERS 2025</a:t>
            </a:r>
            <a:endParaRPr lang="en-ZA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D47CBE-ABB0-2541-15CE-58DE5C76EE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854"/>
          <a:stretch/>
        </p:blipFill>
        <p:spPr>
          <a:xfrm>
            <a:off x="7151987" y="4065441"/>
            <a:ext cx="1971127" cy="1732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A person wearing a white shirt and red tie&#10;&#10;Description automatically generated">
            <a:extLst>
              <a:ext uri="{FF2B5EF4-FFF2-40B4-BE49-F238E27FC236}">
                <a16:creationId xmlns:a16="http://schemas.microsoft.com/office/drawing/2014/main" id="{510FD848-7446-096B-362A-7822A7E177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508" y="995424"/>
            <a:ext cx="1925274" cy="17202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 descr="Medium shot of a person wearing glasses&#10;&#10;Description automatically generated">
            <a:extLst>
              <a:ext uri="{FF2B5EF4-FFF2-40B4-BE49-F238E27FC236}">
                <a16:creationId xmlns:a16="http://schemas.microsoft.com/office/drawing/2014/main" id="{337E7049-B332-D1AB-1632-ACF40F3B96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556" y="995423"/>
            <a:ext cx="1925274" cy="17202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 descr="A person smiling for a picture&#10;&#10;Description automatically generated">
            <a:extLst>
              <a:ext uri="{FF2B5EF4-FFF2-40B4-BE49-F238E27FC236}">
                <a16:creationId xmlns:a16="http://schemas.microsoft.com/office/drawing/2014/main" id="{04D6B070-7B45-D1D8-6D28-C99929B617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2853" y="4065441"/>
            <a:ext cx="1930376" cy="1720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 descr="A person wearing glasses and a lanyard&#10;&#10;Description automatically generated">
            <a:extLst>
              <a:ext uri="{FF2B5EF4-FFF2-40B4-BE49-F238E27FC236}">
                <a16:creationId xmlns:a16="http://schemas.microsoft.com/office/drawing/2014/main" id="{4524FC7A-E34E-E4E3-03A0-649CE81B76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15358" y="995423"/>
            <a:ext cx="1925274" cy="17202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462EA4D-4354-7B85-B0F4-D8133DC9E5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0" t="26006" r="29007" b="26729"/>
          <a:stretch/>
        </p:blipFill>
        <p:spPr>
          <a:xfrm>
            <a:off x="1581985" y="4079772"/>
            <a:ext cx="1992020" cy="16915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Picture 6">
            <a:extLst>
              <a:ext uri="{FF2B5EF4-FFF2-40B4-BE49-F238E27FC236}">
                <a16:creationId xmlns:a16="http://schemas.microsoft.com/office/drawing/2014/main" id="{332F59BF-4774-38A5-D321-0F63EA503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8"/>
            <a:ext cx="2577995" cy="57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E3A2B3D-0FF6-93F8-0375-4BA312C2B900}"/>
              </a:ext>
            </a:extLst>
          </p:cNvPr>
          <p:cNvSpPr txBox="1"/>
          <p:nvPr/>
        </p:nvSpPr>
        <p:spPr>
          <a:xfrm>
            <a:off x="1587191" y="2836549"/>
            <a:ext cx="19920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GB" dirty="0"/>
              <a:t> Audrey Mbatha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72A3C92-CE24-5291-A343-C6E719BBCFCD}"/>
              </a:ext>
            </a:extLst>
          </p:cNvPr>
          <p:cNvSpPr txBox="1"/>
          <p:nvPr/>
        </p:nvSpPr>
        <p:spPr>
          <a:xfrm>
            <a:off x="4373594" y="2836549"/>
            <a:ext cx="19902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Pieter Otto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E7D36E5-DD3E-7E7B-BC74-16473AFD1E47}"/>
              </a:ext>
            </a:extLst>
          </p:cNvPr>
          <p:cNvSpPr txBox="1"/>
          <p:nvPr/>
        </p:nvSpPr>
        <p:spPr>
          <a:xfrm>
            <a:off x="7142420" y="2836549"/>
            <a:ext cx="19902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en-GB" dirty="0"/>
              <a:t>Samy Katumba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FDD0A95-DD8A-8A33-9AEF-9BFC46D8BC71}"/>
              </a:ext>
            </a:extLst>
          </p:cNvPr>
          <p:cNvSpPr txBox="1"/>
          <p:nvPr/>
        </p:nvSpPr>
        <p:spPr>
          <a:xfrm>
            <a:off x="7185789" y="5892494"/>
            <a:ext cx="19373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Antonie Peens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79D3A39-CE18-6D46-1E47-973FE47DC067}"/>
              </a:ext>
            </a:extLst>
          </p:cNvPr>
          <p:cNvSpPr txBox="1"/>
          <p:nvPr/>
        </p:nvSpPr>
        <p:spPr>
          <a:xfrm>
            <a:off x="1468555" y="5892494"/>
            <a:ext cx="22188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err="1"/>
              <a:t>Thiasha</a:t>
            </a:r>
            <a:r>
              <a:rPr lang="en-GB" dirty="0"/>
              <a:t> </a:t>
            </a:r>
            <a:r>
              <a:rPr lang="en-GB" dirty="0" err="1"/>
              <a:t>Vythilingam</a:t>
            </a:r>
            <a:endParaRPr lang="en-GB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E492934-65DB-55EC-1509-DADABDAD50F2}"/>
              </a:ext>
            </a:extLst>
          </p:cNvPr>
          <p:cNvSpPr txBox="1"/>
          <p:nvPr/>
        </p:nvSpPr>
        <p:spPr>
          <a:xfrm>
            <a:off x="4394508" y="5892494"/>
            <a:ext cx="19806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Danie Jooste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BEB393-5F95-91F7-D77E-F6249F0922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12" b="21712"/>
          <a:stretch/>
        </p:blipFill>
        <p:spPr>
          <a:xfrm>
            <a:off x="9911246" y="2441882"/>
            <a:ext cx="1992020" cy="1720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A9439A-DCEE-D914-AA0B-108BAE076F99}"/>
              </a:ext>
            </a:extLst>
          </p:cNvPr>
          <p:cNvSpPr txBox="1"/>
          <p:nvPr/>
        </p:nvSpPr>
        <p:spPr>
          <a:xfrm>
            <a:off x="9877086" y="4287610"/>
            <a:ext cx="20676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Laurette Coetzee</a:t>
            </a:r>
          </a:p>
        </p:txBody>
      </p:sp>
      <p:pic>
        <p:nvPicPr>
          <p:cNvPr id="10" name="Picture 9" descr="A person smiling at the camera&#10;&#10;AI-generated content may be incorrect.">
            <a:extLst>
              <a:ext uri="{FF2B5EF4-FFF2-40B4-BE49-F238E27FC236}">
                <a16:creationId xmlns:a16="http://schemas.microsoft.com/office/drawing/2014/main" id="{FBBF80E1-F358-EF9E-1A0D-5C950529241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66"/>
          <a:stretch/>
        </p:blipFill>
        <p:spPr>
          <a:xfrm>
            <a:off x="10063641" y="2497125"/>
            <a:ext cx="1771073" cy="158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42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98F3DEE-0E56-499F-AFAE-C2DA7C2C8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2A21FE-C56B-42B6-82D1-D3F0C4A47A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4BE011A-C166-4E7B-A300-186767380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7200" y="8482"/>
            <a:ext cx="3568276" cy="6858000"/>
          </a:xfrm>
          <a:prstGeom prst="rect">
            <a:avLst/>
          </a:prstGeom>
          <a:gradFill>
            <a:gsLst>
              <a:gs pos="0">
                <a:schemeClr val="accent1">
                  <a:alpha val="32000"/>
                </a:schemeClr>
              </a:gs>
              <a:gs pos="7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261A9AF-2897-4CFD-9D9D-17105C8A2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EDA5F4-B73A-7F67-D07B-7B93A33EB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62" y="887539"/>
            <a:ext cx="3195714" cy="69973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LinkedIn posts</a:t>
            </a: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Social Media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55E56EF-ADF6-479C-99B3-ADDDE6959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83596" y="3602565"/>
            <a:ext cx="2469272" cy="4040742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2127F9-8303-DA6A-8964-C3D67E091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2880" y="3429000"/>
            <a:ext cx="4040743" cy="34127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DB7861E-87D0-DE0E-D6A4-7CAB284591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547" y="1826629"/>
            <a:ext cx="3814744" cy="46788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1093F2-A49D-20AF-B953-D229707DFB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7833" y="-17820"/>
            <a:ext cx="4083427" cy="34249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E710A6-4D8B-60C7-12CA-C21B91E401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1164" y="0"/>
            <a:ext cx="3973747" cy="34070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A04FB7-CA74-D387-2388-14DDB8CE1C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7833" y="3429000"/>
            <a:ext cx="4083427" cy="34127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BBB29E-2351-E4BA-771D-91A4895FB0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1164" y="3434670"/>
            <a:ext cx="3973746" cy="340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80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289812-CC36-CB0C-1F98-45D2FF063C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FDC3636-3331-40AC-42DC-A4CF00C2F6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804A353-D10A-364C-FDB0-A602CA3832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B287E8-E14A-A91B-F505-47AF4B21E7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7200" y="8482"/>
            <a:ext cx="3568276" cy="6858000"/>
          </a:xfrm>
          <a:prstGeom prst="rect">
            <a:avLst/>
          </a:prstGeom>
          <a:gradFill>
            <a:gsLst>
              <a:gs pos="0">
                <a:schemeClr val="accent1">
                  <a:alpha val="32000"/>
                </a:schemeClr>
              </a:gs>
              <a:gs pos="7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E069220-DC80-2BAB-B682-C3EC6248E9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8FE78D-8B92-315D-8E7B-75B56582F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62" y="887539"/>
            <a:ext cx="3195714" cy="69973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National Website Management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6DFCA9F-F167-FE52-0BA8-94A33B49F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83596" y="3602565"/>
            <a:ext cx="2469272" cy="4040742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FCC25B4-80DB-E067-A7C5-E78408DF3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47" y="1826629"/>
            <a:ext cx="3814744" cy="46788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0519CD-F34F-A423-7C43-192E961273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8322" y="112002"/>
            <a:ext cx="4022448" cy="32950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16FEEE-253E-82A9-FDA1-3DA79DE9A8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8"/>
          <a:stretch/>
        </p:blipFill>
        <p:spPr>
          <a:xfrm>
            <a:off x="8191164" y="112002"/>
            <a:ext cx="3973747" cy="33169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5F2C1E-6F97-1B0A-7004-235FA67C72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0"/>
          <a:stretch/>
        </p:blipFill>
        <p:spPr>
          <a:xfrm>
            <a:off x="4054286" y="3687804"/>
            <a:ext cx="4083427" cy="29819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E91A044-1640-FDD9-40E2-7D493C03D0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3210" y="3705315"/>
            <a:ext cx="3929654" cy="260284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2A8834B-5B97-601E-F1F4-B32AC47E35BE}"/>
              </a:ext>
            </a:extLst>
          </p:cNvPr>
          <p:cNvSpPr txBox="1"/>
          <p:nvPr/>
        </p:nvSpPr>
        <p:spPr>
          <a:xfrm>
            <a:off x="185797" y="2380082"/>
            <a:ext cx="3734244" cy="4080469"/>
          </a:xfrm>
          <a:prstGeom prst="rect">
            <a:avLst/>
          </a:prstGeom>
          <a:solidFill>
            <a:srgbClr val="0E394C"/>
          </a:solidFill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pic>
        <p:nvPicPr>
          <p:cNvPr id="8" name="Picture 7" descr="A person in a suit and tie&#10;&#10;AI-generated content may be incorrect.">
            <a:extLst>
              <a:ext uri="{FF2B5EF4-FFF2-40B4-BE49-F238E27FC236}">
                <a16:creationId xmlns:a16="http://schemas.microsoft.com/office/drawing/2014/main" id="{8A8F24E2-D5DE-48CB-C37E-DC963492C418}"/>
              </a:ext>
            </a:extLst>
          </p:cNvPr>
          <p:cNvPicPr>
            <a:picLocks noChangeAspect="1"/>
          </p:cNvPicPr>
          <p:nvPr/>
        </p:nvPicPr>
        <p:blipFill>
          <a:blip r:embed="rId8">
            <a:grayscl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24" y="2903819"/>
            <a:ext cx="2632005" cy="29502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D2C424-8979-49BE-38C6-1B36E4708C0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17329" y="5651244"/>
            <a:ext cx="1229724" cy="65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96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F9471B-0C98-127F-1936-615C3B07A1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D3F1F89A-2775-65DC-4D7A-07BE5A98E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4F86FA8-49B5-3C58-E7F3-D7CC432510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293BF1F-1275-5981-6D38-3AE2204F5F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A9B10DB-F6AC-8A02-21C8-286469942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D5FEB2E-184A-C870-550C-829E8CCA2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BA9D0CC-3F3F-BED1-55E4-88E2842070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7C7DF59-A923-F27C-BDA4-A98DA01F5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50C2E0-C295-11ED-48B0-9DEFB2689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796" y="360758"/>
            <a:ext cx="6036406" cy="611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70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CE110C-143C-C008-148D-EB3D7E77B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DDE7654-36AA-9DB4-8499-F39DD44D31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C31FD12-5C87-C00E-46E7-B858B5D37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631BEE9-1525-1224-DEF0-7576D678A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F4C08D1-8FBA-2F53-38B2-6A476D1ED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0B9EC9D-1AE9-CE02-8F93-86B8E1905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3F17A5-948D-B620-3017-B643F3267AC7}"/>
              </a:ext>
            </a:extLst>
          </p:cNvPr>
          <p:cNvSpPr txBox="1">
            <a:spLocks/>
          </p:cNvSpPr>
          <p:nvPr/>
        </p:nvSpPr>
        <p:spPr>
          <a:xfrm>
            <a:off x="1386865" y="818984"/>
            <a:ext cx="6596245" cy="32685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Aft>
                <a:spcPts val="600"/>
              </a:spcAft>
            </a:pP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National </a:t>
            </a:r>
            <a:r>
              <a:rPr lang="en-US" sz="4800" dirty="0">
                <a:solidFill>
                  <a:srgbClr val="FFFFFF"/>
                </a:solidFill>
              </a:rPr>
              <a:t>Financial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Report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4C73DA0-CB60-ED24-B7DA-2926EB23C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BC1B988-4FAC-CF1A-0F9E-130EFF4ED493}"/>
              </a:ext>
            </a:extLst>
          </p:cNvPr>
          <p:cNvSpPr txBox="1">
            <a:spLocks/>
          </p:cNvSpPr>
          <p:nvPr/>
        </p:nvSpPr>
        <p:spPr>
          <a:xfrm>
            <a:off x="1931874" y="4797188"/>
            <a:ext cx="6051236" cy="1241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6 March 2025</a:t>
            </a:r>
          </a:p>
          <a:p>
            <a:pPr marL="0" indent="0" algn="r">
              <a:buNone/>
            </a:pPr>
            <a:r>
              <a:rPr lang="en-US" sz="2400" dirty="0">
                <a:solidFill>
                  <a:srgbClr val="FFFFFF"/>
                </a:solidFill>
              </a:rPr>
              <a:t>Manie</a:t>
            </a:r>
            <a:endParaRPr lang="en-US" sz="24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5B8D0F7-730D-7457-C7AA-F7F1C4718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530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4216</TotalTime>
  <Words>503</Words>
  <Application>Microsoft Office PowerPoint</Application>
  <PresentationFormat>Widescreen</PresentationFormat>
  <Paragraphs>144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2025 Planning </vt:lpstr>
      <vt:lpstr>PowerPoint Presentation</vt:lpstr>
      <vt:lpstr>PowerPoint Presentation</vt:lpstr>
      <vt:lpstr>LinkedIn posts Social Media</vt:lpstr>
      <vt:lpstr>National Website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Acknowledgments</vt:lpstr>
      <vt:lpstr>Closing – Questions and Suggestions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Ayrrion  Jermaine Appels</dc:creator>
  <cp:lastModifiedBy>Ewoud Van der Merwe</cp:lastModifiedBy>
  <cp:revision>8</cp:revision>
  <dcterms:created xsi:type="dcterms:W3CDTF">2024-03-11T11:04:43Z</dcterms:created>
  <dcterms:modified xsi:type="dcterms:W3CDTF">2025-03-07T11:53:02Z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6b8b282-039c-4268-b238-c39b5146964b_Enabled">
    <vt:lpwstr>true</vt:lpwstr>
  </property>
  <property fmtid="{D5CDD505-2E9C-101B-9397-08002B2CF9AE}" pid="3" name="MSIP_Label_06b8b282-039c-4268-b238-c39b5146964b_SetDate">
    <vt:lpwstr>2025-03-07T11:49:45Z</vt:lpwstr>
  </property>
  <property fmtid="{D5CDD505-2E9C-101B-9397-08002B2CF9AE}" pid="4" name="MSIP_Label_06b8b282-039c-4268-b238-c39b5146964b_Method">
    <vt:lpwstr>Standard</vt:lpwstr>
  </property>
  <property fmtid="{D5CDD505-2E9C-101B-9397-08002B2CF9AE}" pid="5" name="MSIP_Label_06b8b282-039c-4268-b238-c39b5146964b_Name">
    <vt:lpwstr>COT General</vt:lpwstr>
  </property>
  <property fmtid="{D5CDD505-2E9C-101B-9397-08002B2CF9AE}" pid="6" name="MSIP_Label_06b8b282-039c-4268-b238-c39b5146964b_SiteId">
    <vt:lpwstr>611657a8-674f-4ffa-bf4b-95a387d65525</vt:lpwstr>
  </property>
  <property fmtid="{D5CDD505-2E9C-101B-9397-08002B2CF9AE}" pid="7" name="MSIP_Label_06b8b282-039c-4268-b238-c39b5146964b_ActionId">
    <vt:lpwstr>350c0962-f7ba-44c7-8211-a576bde5f459</vt:lpwstr>
  </property>
  <property fmtid="{D5CDD505-2E9C-101B-9397-08002B2CF9AE}" pid="8" name="MSIP_Label_06b8b282-039c-4268-b238-c39b5146964b_ContentBits">
    <vt:lpwstr>0</vt:lpwstr>
  </property>
  <property fmtid="{D5CDD505-2E9C-101B-9397-08002B2CF9AE}" pid="9" name="MSIP_Label_06b8b282-039c-4268-b238-c39b5146964b_Tag">
    <vt:lpwstr>10, 3, 0, 1</vt:lpwstr>
  </property>
</Properties>
</file>