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618" r:id="rId3"/>
    <p:sldId id="780" r:id="rId4"/>
    <p:sldId id="799" r:id="rId5"/>
    <p:sldId id="798" r:id="rId6"/>
    <p:sldId id="658" r:id="rId7"/>
    <p:sldId id="783" r:id="rId8"/>
    <p:sldId id="681" r:id="rId9"/>
    <p:sldId id="788" r:id="rId10"/>
    <p:sldId id="789" r:id="rId11"/>
    <p:sldId id="790" r:id="rId12"/>
    <p:sldId id="791" r:id="rId13"/>
    <p:sldId id="792" r:id="rId14"/>
    <p:sldId id="784" r:id="rId15"/>
    <p:sldId id="797" r:id="rId16"/>
    <p:sldId id="793" r:id="rId17"/>
    <p:sldId id="796" r:id="rId18"/>
    <p:sldId id="7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ena S. Satikge" initials="SSS" lastIdx="1" clrIdx="0">
    <p:extLst>
      <p:ext uri="{19B8F6BF-5375-455C-9EA6-DF929625EA0E}">
        <p15:presenceInfo xmlns:p15="http://schemas.microsoft.com/office/powerpoint/2012/main" userId="S::Sheena.Satikge@drdlr.gov.za::15362a17-12f1-47bf-ab75-0c60e4deaa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9730"/>
    <a:srgbClr val="88612D"/>
    <a:srgbClr val="AB7C2B"/>
    <a:srgbClr val="1C5E85"/>
    <a:srgbClr val="50BE9B"/>
    <a:srgbClr val="338770"/>
    <a:srgbClr val="E9A932"/>
    <a:srgbClr val="4472A7"/>
    <a:srgbClr val="EEA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8484" autoAdjust="0"/>
  </p:normalViewPr>
  <p:slideViewPr>
    <p:cSldViewPr snapToGrid="0">
      <p:cViewPr varScale="1">
        <p:scale>
          <a:sx n="79" d="100"/>
          <a:sy n="79" d="100"/>
        </p:scale>
        <p:origin x="96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7A243-357A-4E80-AECC-987EB36A632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D1AB4C4-776A-4422-92BD-170B83A51968}">
      <dgm:prSet phldrT="[Text]"/>
      <dgm:spPr>
        <a:solidFill>
          <a:srgbClr val="1C5E85"/>
        </a:solidFill>
      </dgm:spPr>
      <dgm:t>
        <a:bodyPr/>
        <a:lstStyle/>
        <a:p>
          <a:r>
            <a:rPr lang="en-US" dirty="0"/>
            <a:t>Championed</a:t>
          </a:r>
        </a:p>
      </dgm:t>
    </dgm:pt>
    <dgm:pt modelId="{157DA14D-732C-4DE6-8CBB-2E7DF7538839}" type="parTrans" cxnId="{85A1AEEB-2B39-4166-BCEA-AA0ECB1304CD}">
      <dgm:prSet/>
      <dgm:spPr/>
      <dgm:t>
        <a:bodyPr/>
        <a:lstStyle/>
        <a:p>
          <a:endParaRPr lang="en-US"/>
        </a:p>
      </dgm:t>
    </dgm:pt>
    <dgm:pt modelId="{66210E2A-EA31-468C-9F26-6074AC6DD6EB}" type="sibTrans" cxnId="{85A1AEEB-2B39-4166-BCEA-AA0ECB1304CD}">
      <dgm:prSet/>
      <dgm:spPr/>
      <dgm:t>
        <a:bodyPr/>
        <a:lstStyle/>
        <a:p>
          <a:endParaRPr lang="en-US"/>
        </a:p>
      </dgm:t>
    </dgm:pt>
    <dgm:pt modelId="{B2184F1A-67AA-448C-A415-37772F9CF34E}">
      <dgm:prSet phldrT="[Text]"/>
      <dgm:spPr>
        <a:solidFill>
          <a:srgbClr val="338770"/>
        </a:solidFill>
      </dgm:spPr>
      <dgm:t>
        <a:bodyPr/>
        <a:lstStyle/>
        <a:p>
          <a:r>
            <a:rPr lang="en-US" dirty="0"/>
            <a:t>Communicated</a:t>
          </a:r>
        </a:p>
      </dgm:t>
    </dgm:pt>
    <dgm:pt modelId="{E6A4D008-9A09-4463-B8EC-DDC5CD3E483E}" type="parTrans" cxnId="{54FD7FF9-2B7F-4244-AC4A-2298D5E79A22}">
      <dgm:prSet/>
      <dgm:spPr/>
      <dgm:t>
        <a:bodyPr/>
        <a:lstStyle/>
        <a:p>
          <a:endParaRPr lang="en-US"/>
        </a:p>
      </dgm:t>
    </dgm:pt>
    <dgm:pt modelId="{7C488118-39D7-4BF7-B18D-1050EFB7D797}" type="sibTrans" cxnId="{54FD7FF9-2B7F-4244-AC4A-2298D5E79A22}">
      <dgm:prSet/>
      <dgm:spPr/>
      <dgm:t>
        <a:bodyPr/>
        <a:lstStyle/>
        <a:p>
          <a:endParaRPr lang="en-US"/>
        </a:p>
      </dgm:t>
    </dgm:pt>
    <dgm:pt modelId="{78A9E9B1-9143-425E-B7DE-E45E0B4ACDF9}">
      <dgm:prSet phldrT="[Text]"/>
      <dgm:spPr>
        <a:solidFill>
          <a:srgbClr val="AB7C2B"/>
        </a:solidFill>
      </dgm:spPr>
      <dgm:t>
        <a:bodyPr/>
        <a:lstStyle/>
        <a:p>
          <a:r>
            <a:rPr lang="en-US" dirty="0" err="1"/>
            <a:t>Institutionalised</a:t>
          </a:r>
          <a:r>
            <a:rPr lang="en-US" dirty="0"/>
            <a:t> at the Centre of Government</a:t>
          </a:r>
        </a:p>
      </dgm:t>
    </dgm:pt>
    <dgm:pt modelId="{5300F1C8-E62D-460D-964B-58D19570B7FD}" type="parTrans" cxnId="{31E7D152-53C4-4E42-8EF6-82AACA12EDB5}">
      <dgm:prSet/>
      <dgm:spPr/>
      <dgm:t>
        <a:bodyPr/>
        <a:lstStyle/>
        <a:p>
          <a:endParaRPr lang="en-US"/>
        </a:p>
      </dgm:t>
    </dgm:pt>
    <dgm:pt modelId="{AE7DCDA2-F396-451C-8077-62E3FD75630F}" type="sibTrans" cxnId="{31E7D152-53C4-4E42-8EF6-82AACA12EDB5}">
      <dgm:prSet/>
      <dgm:spPr/>
      <dgm:t>
        <a:bodyPr/>
        <a:lstStyle/>
        <a:p>
          <a:endParaRPr lang="en-US"/>
        </a:p>
      </dgm:t>
    </dgm:pt>
    <dgm:pt modelId="{9D6C322E-E0CE-4BD7-B81E-9CCFFB52EF6C}">
      <dgm:prSet phldrT="[Text]"/>
      <dgm:spPr>
        <a:solidFill>
          <a:srgbClr val="E9A932"/>
        </a:solidFill>
      </dgm:spPr>
      <dgm:t>
        <a:bodyPr/>
        <a:lstStyle/>
        <a:p>
          <a:r>
            <a:rPr lang="en-US" dirty="0"/>
            <a:t>Actioned</a:t>
          </a:r>
        </a:p>
      </dgm:t>
    </dgm:pt>
    <dgm:pt modelId="{A9D53889-76D0-44B2-BBCC-95B29BC54CD0}" type="parTrans" cxnId="{AF64440E-9AB0-4E1C-849A-FCEC39B2DB25}">
      <dgm:prSet/>
      <dgm:spPr/>
      <dgm:t>
        <a:bodyPr/>
        <a:lstStyle/>
        <a:p>
          <a:endParaRPr lang="en-US"/>
        </a:p>
      </dgm:t>
    </dgm:pt>
    <dgm:pt modelId="{6C28F1E7-03E2-4D9B-BC83-C5646E4AFBD6}" type="sibTrans" cxnId="{AF64440E-9AB0-4E1C-849A-FCEC39B2DB25}">
      <dgm:prSet/>
      <dgm:spPr/>
      <dgm:t>
        <a:bodyPr/>
        <a:lstStyle/>
        <a:p>
          <a:endParaRPr lang="en-US"/>
        </a:p>
      </dgm:t>
    </dgm:pt>
    <dgm:pt modelId="{713F71BD-A4BC-4EF8-8999-9F06BBF92798}">
      <dgm:prSet phldrT="[Text]"/>
      <dgm:spPr>
        <a:solidFill>
          <a:srgbClr val="50BE9B"/>
        </a:solidFill>
      </dgm:spPr>
      <dgm:t>
        <a:bodyPr/>
        <a:lstStyle/>
        <a:p>
          <a:r>
            <a:rPr lang="en-US" dirty="0"/>
            <a:t>Embedded</a:t>
          </a:r>
        </a:p>
      </dgm:t>
    </dgm:pt>
    <dgm:pt modelId="{22B21399-9228-4CF2-8292-D16633CA1C8F}" type="parTrans" cxnId="{65E201FF-18A2-4499-B4ED-C218A8E98645}">
      <dgm:prSet/>
      <dgm:spPr/>
      <dgm:t>
        <a:bodyPr/>
        <a:lstStyle/>
        <a:p>
          <a:endParaRPr lang="en-US"/>
        </a:p>
      </dgm:t>
    </dgm:pt>
    <dgm:pt modelId="{F6DAFE85-F769-4439-AB91-2F1D5D5BBB75}" type="sibTrans" cxnId="{65E201FF-18A2-4499-B4ED-C218A8E98645}">
      <dgm:prSet/>
      <dgm:spPr/>
      <dgm:t>
        <a:bodyPr/>
        <a:lstStyle/>
        <a:p>
          <a:endParaRPr lang="en-US"/>
        </a:p>
      </dgm:t>
    </dgm:pt>
    <dgm:pt modelId="{67F75732-2D56-450B-9B90-0EE6ED83DB01}" type="pres">
      <dgm:prSet presAssocID="{8207A243-357A-4E80-AECC-987EB36A6326}" presName="Name0" presStyleCnt="0">
        <dgm:presLayoutVars>
          <dgm:dir/>
          <dgm:resizeHandles val="exact"/>
        </dgm:presLayoutVars>
      </dgm:prSet>
      <dgm:spPr/>
      <dgm:t>
        <a:bodyPr/>
        <a:lstStyle/>
        <a:p>
          <a:endParaRPr lang="en-ZA"/>
        </a:p>
      </dgm:t>
    </dgm:pt>
    <dgm:pt modelId="{7C03FB23-58D2-49C0-8023-61A74977EB4F}" type="pres">
      <dgm:prSet presAssocID="{8207A243-357A-4E80-AECC-987EB36A6326}" presName="cycle" presStyleCnt="0"/>
      <dgm:spPr/>
    </dgm:pt>
    <dgm:pt modelId="{2079B3EE-F1EE-4DD8-9288-79498A80B9C0}" type="pres">
      <dgm:prSet presAssocID="{8D1AB4C4-776A-4422-92BD-170B83A51968}" presName="nodeFirstNode" presStyleLbl="node1" presStyleIdx="0" presStyleCnt="5">
        <dgm:presLayoutVars>
          <dgm:bulletEnabled val="1"/>
        </dgm:presLayoutVars>
      </dgm:prSet>
      <dgm:spPr/>
      <dgm:t>
        <a:bodyPr/>
        <a:lstStyle/>
        <a:p>
          <a:endParaRPr lang="en-ZA"/>
        </a:p>
      </dgm:t>
    </dgm:pt>
    <dgm:pt modelId="{993F4BAC-8086-4C2A-B1D9-64119691FC10}" type="pres">
      <dgm:prSet presAssocID="{66210E2A-EA31-468C-9F26-6074AC6DD6EB}" presName="sibTransFirstNode" presStyleLbl="bgShp" presStyleIdx="0" presStyleCnt="1"/>
      <dgm:spPr/>
      <dgm:t>
        <a:bodyPr/>
        <a:lstStyle/>
        <a:p>
          <a:endParaRPr lang="en-ZA"/>
        </a:p>
      </dgm:t>
    </dgm:pt>
    <dgm:pt modelId="{B8CE4971-5E15-4DEB-A27E-81E3BD2C87B5}" type="pres">
      <dgm:prSet presAssocID="{B2184F1A-67AA-448C-A415-37772F9CF34E}" presName="nodeFollowingNodes" presStyleLbl="node1" presStyleIdx="1" presStyleCnt="5">
        <dgm:presLayoutVars>
          <dgm:bulletEnabled val="1"/>
        </dgm:presLayoutVars>
      </dgm:prSet>
      <dgm:spPr/>
      <dgm:t>
        <a:bodyPr/>
        <a:lstStyle/>
        <a:p>
          <a:endParaRPr lang="en-ZA"/>
        </a:p>
      </dgm:t>
    </dgm:pt>
    <dgm:pt modelId="{083E45AD-0227-40FC-8200-B5BC2DE8F47B}" type="pres">
      <dgm:prSet presAssocID="{78A9E9B1-9143-425E-B7DE-E45E0B4ACDF9}" presName="nodeFollowingNodes" presStyleLbl="node1" presStyleIdx="2" presStyleCnt="5" custRadScaleRad="96635" custRadScaleInc="-24555">
        <dgm:presLayoutVars>
          <dgm:bulletEnabled val="1"/>
        </dgm:presLayoutVars>
      </dgm:prSet>
      <dgm:spPr/>
      <dgm:t>
        <a:bodyPr/>
        <a:lstStyle/>
        <a:p>
          <a:endParaRPr lang="en-ZA"/>
        </a:p>
      </dgm:t>
    </dgm:pt>
    <dgm:pt modelId="{E6E3E5D0-7A6B-4F7D-ADAE-5E75BB773CFD}" type="pres">
      <dgm:prSet presAssocID="{713F71BD-A4BC-4EF8-8999-9F06BBF92798}" presName="nodeFollowingNodes" presStyleLbl="node1" presStyleIdx="3" presStyleCnt="5" custRadScaleRad="97594" custRadScaleInc="25319">
        <dgm:presLayoutVars>
          <dgm:bulletEnabled val="1"/>
        </dgm:presLayoutVars>
      </dgm:prSet>
      <dgm:spPr/>
      <dgm:t>
        <a:bodyPr/>
        <a:lstStyle/>
        <a:p>
          <a:endParaRPr lang="en-ZA"/>
        </a:p>
      </dgm:t>
    </dgm:pt>
    <dgm:pt modelId="{81D274AC-3E7E-46E3-AF30-06AEF712215C}" type="pres">
      <dgm:prSet presAssocID="{9D6C322E-E0CE-4BD7-B81E-9CCFFB52EF6C}" presName="nodeFollowingNodes" presStyleLbl="node1" presStyleIdx="4" presStyleCnt="5">
        <dgm:presLayoutVars>
          <dgm:bulletEnabled val="1"/>
        </dgm:presLayoutVars>
      </dgm:prSet>
      <dgm:spPr/>
      <dgm:t>
        <a:bodyPr/>
        <a:lstStyle/>
        <a:p>
          <a:endParaRPr lang="en-ZA"/>
        </a:p>
      </dgm:t>
    </dgm:pt>
  </dgm:ptLst>
  <dgm:cxnLst>
    <dgm:cxn modelId="{732829C6-BD67-4AE2-83D4-4DA87794BF19}" type="presOf" srcId="{8D1AB4C4-776A-4422-92BD-170B83A51968}" destId="{2079B3EE-F1EE-4DD8-9288-79498A80B9C0}" srcOrd="0" destOrd="0" presId="urn:microsoft.com/office/officeart/2005/8/layout/cycle3"/>
    <dgm:cxn modelId="{5A13DC62-35AA-483F-A0A4-8B2AFDCFD6F1}" type="presOf" srcId="{B2184F1A-67AA-448C-A415-37772F9CF34E}" destId="{B8CE4971-5E15-4DEB-A27E-81E3BD2C87B5}" srcOrd="0" destOrd="0" presId="urn:microsoft.com/office/officeart/2005/8/layout/cycle3"/>
    <dgm:cxn modelId="{65E201FF-18A2-4499-B4ED-C218A8E98645}" srcId="{8207A243-357A-4E80-AECC-987EB36A6326}" destId="{713F71BD-A4BC-4EF8-8999-9F06BBF92798}" srcOrd="3" destOrd="0" parTransId="{22B21399-9228-4CF2-8292-D16633CA1C8F}" sibTransId="{F6DAFE85-F769-4439-AB91-2F1D5D5BBB75}"/>
    <dgm:cxn modelId="{4A1BD462-C41A-4F99-8713-4551B2A79AB2}" type="presOf" srcId="{78A9E9B1-9143-425E-B7DE-E45E0B4ACDF9}" destId="{083E45AD-0227-40FC-8200-B5BC2DE8F47B}" srcOrd="0" destOrd="0" presId="urn:microsoft.com/office/officeart/2005/8/layout/cycle3"/>
    <dgm:cxn modelId="{8A02E40B-2AA9-44B1-A6E9-A5E1B1466D94}" type="presOf" srcId="{8207A243-357A-4E80-AECC-987EB36A6326}" destId="{67F75732-2D56-450B-9B90-0EE6ED83DB01}" srcOrd="0" destOrd="0" presId="urn:microsoft.com/office/officeart/2005/8/layout/cycle3"/>
    <dgm:cxn modelId="{0CCCE126-681B-496B-92E3-28B46B957ADE}" type="presOf" srcId="{9D6C322E-E0CE-4BD7-B81E-9CCFFB52EF6C}" destId="{81D274AC-3E7E-46E3-AF30-06AEF712215C}" srcOrd="0" destOrd="0" presId="urn:microsoft.com/office/officeart/2005/8/layout/cycle3"/>
    <dgm:cxn modelId="{13D9EA6F-0F47-42B5-A524-2B0B02F058CE}" type="presOf" srcId="{66210E2A-EA31-468C-9F26-6074AC6DD6EB}" destId="{993F4BAC-8086-4C2A-B1D9-64119691FC10}" srcOrd="0" destOrd="0" presId="urn:microsoft.com/office/officeart/2005/8/layout/cycle3"/>
    <dgm:cxn modelId="{31E7D152-53C4-4E42-8EF6-82AACA12EDB5}" srcId="{8207A243-357A-4E80-AECC-987EB36A6326}" destId="{78A9E9B1-9143-425E-B7DE-E45E0B4ACDF9}" srcOrd="2" destOrd="0" parTransId="{5300F1C8-E62D-460D-964B-58D19570B7FD}" sibTransId="{AE7DCDA2-F396-451C-8077-62E3FD75630F}"/>
    <dgm:cxn modelId="{CB18CA41-99A0-4BE0-A122-9123FE909757}" type="presOf" srcId="{713F71BD-A4BC-4EF8-8999-9F06BBF92798}" destId="{E6E3E5D0-7A6B-4F7D-ADAE-5E75BB773CFD}" srcOrd="0" destOrd="0" presId="urn:microsoft.com/office/officeart/2005/8/layout/cycle3"/>
    <dgm:cxn modelId="{85A1AEEB-2B39-4166-BCEA-AA0ECB1304CD}" srcId="{8207A243-357A-4E80-AECC-987EB36A6326}" destId="{8D1AB4C4-776A-4422-92BD-170B83A51968}" srcOrd="0" destOrd="0" parTransId="{157DA14D-732C-4DE6-8CBB-2E7DF7538839}" sibTransId="{66210E2A-EA31-468C-9F26-6074AC6DD6EB}"/>
    <dgm:cxn modelId="{54FD7FF9-2B7F-4244-AC4A-2298D5E79A22}" srcId="{8207A243-357A-4E80-AECC-987EB36A6326}" destId="{B2184F1A-67AA-448C-A415-37772F9CF34E}" srcOrd="1" destOrd="0" parTransId="{E6A4D008-9A09-4463-B8EC-DDC5CD3E483E}" sibTransId="{7C488118-39D7-4BF7-B18D-1050EFB7D797}"/>
    <dgm:cxn modelId="{AF64440E-9AB0-4E1C-849A-FCEC39B2DB25}" srcId="{8207A243-357A-4E80-AECC-987EB36A6326}" destId="{9D6C322E-E0CE-4BD7-B81E-9CCFFB52EF6C}" srcOrd="4" destOrd="0" parTransId="{A9D53889-76D0-44B2-BBCC-95B29BC54CD0}" sibTransId="{6C28F1E7-03E2-4D9B-BC83-C5646E4AFBD6}"/>
    <dgm:cxn modelId="{A91FA2C3-BEB9-448E-95B0-7E027D302426}" type="presParOf" srcId="{67F75732-2D56-450B-9B90-0EE6ED83DB01}" destId="{7C03FB23-58D2-49C0-8023-61A74977EB4F}" srcOrd="0" destOrd="0" presId="urn:microsoft.com/office/officeart/2005/8/layout/cycle3"/>
    <dgm:cxn modelId="{B0A0286D-E69B-4CAD-9442-75B085449CA6}" type="presParOf" srcId="{7C03FB23-58D2-49C0-8023-61A74977EB4F}" destId="{2079B3EE-F1EE-4DD8-9288-79498A80B9C0}" srcOrd="0" destOrd="0" presId="urn:microsoft.com/office/officeart/2005/8/layout/cycle3"/>
    <dgm:cxn modelId="{0DC0B305-E697-4EBD-B527-DB4246CC143F}" type="presParOf" srcId="{7C03FB23-58D2-49C0-8023-61A74977EB4F}" destId="{993F4BAC-8086-4C2A-B1D9-64119691FC10}" srcOrd="1" destOrd="0" presId="urn:microsoft.com/office/officeart/2005/8/layout/cycle3"/>
    <dgm:cxn modelId="{24421EFA-1D6A-4694-8FF9-FC334E4D1F98}" type="presParOf" srcId="{7C03FB23-58D2-49C0-8023-61A74977EB4F}" destId="{B8CE4971-5E15-4DEB-A27E-81E3BD2C87B5}" srcOrd="2" destOrd="0" presId="urn:microsoft.com/office/officeart/2005/8/layout/cycle3"/>
    <dgm:cxn modelId="{C647D044-FBF0-44E8-AFF6-B66A1B59F00D}" type="presParOf" srcId="{7C03FB23-58D2-49C0-8023-61A74977EB4F}" destId="{083E45AD-0227-40FC-8200-B5BC2DE8F47B}" srcOrd="3" destOrd="0" presId="urn:microsoft.com/office/officeart/2005/8/layout/cycle3"/>
    <dgm:cxn modelId="{431504A1-8E84-4696-89CC-5388DA132A68}" type="presParOf" srcId="{7C03FB23-58D2-49C0-8023-61A74977EB4F}" destId="{E6E3E5D0-7A6B-4F7D-ADAE-5E75BB773CFD}" srcOrd="4" destOrd="0" presId="urn:microsoft.com/office/officeart/2005/8/layout/cycle3"/>
    <dgm:cxn modelId="{628AA72C-36BC-4288-9ADB-47E998EF4395}" type="presParOf" srcId="{7C03FB23-58D2-49C0-8023-61A74977EB4F}" destId="{81D274AC-3E7E-46E3-AF30-06AEF712215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F4BAC-8086-4C2A-B1D9-64119691FC10}">
      <dsp:nvSpPr>
        <dsp:cNvPr id="0" name=""/>
        <dsp:cNvSpPr/>
      </dsp:nvSpPr>
      <dsp:spPr>
        <a:xfrm>
          <a:off x="3613432" y="-27413"/>
          <a:ext cx="4320665" cy="4320665"/>
        </a:xfrm>
        <a:prstGeom prst="circularArrow">
          <a:avLst>
            <a:gd name="adj1" fmla="val 5544"/>
            <a:gd name="adj2" fmla="val 330680"/>
            <a:gd name="adj3" fmla="val 13726138"/>
            <a:gd name="adj4" fmla="val 1741633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9B3EE-F1EE-4DD8-9288-79498A80B9C0}">
      <dsp:nvSpPr>
        <dsp:cNvPr id="0" name=""/>
        <dsp:cNvSpPr/>
      </dsp:nvSpPr>
      <dsp:spPr>
        <a:xfrm>
          <a:off x="4740520" y="2533"/>
          <a:ext cx="2066489" cy="1033244"/>
        </a:xfrm>
        <a:prstGeom prst="roundRect">
          <a:avLst/>
        </a:prstGeom>
        <a:solidFill>
          <a:srgbClr val="1C5E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Championed</a:t>
          </a:r>
        </a:p>
      </dsp:txBody>
      <dsp:txXfrm>
        <a:off x="4790959" y="52972"/>
        <a:ext cx="1965611" cy="932366"/>
      </dsp:txXfrm>
    </dsp:sp>
    <dsp:sp modelId="{B8CE4971-5E15-4DEB-A27E-81E3BD2C87B5}">
      <dsp:nvSpPr>
        <dsp:cNvPr id="0" name=""/>
        <dsp:cNvSpPr/>
      </dsp:nvSpPr>
      <dsp:spPr>
        <a:xfrm>
          <a:off x="6492843" y="1275670"/>
          <a:ext cx="2066489" cy="1033244"/>
        </a:xfrm>
        <a:prstGeom prst="roundRect">
          <a:avLst/>
        </a:prstGeom>
        <a:solidFill>
          <a:srgbClr val="338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Communicated</a:t>
          </a:r>
        </a:p>
      </dsp:txBody>
      <dsp:txXfrm>
        <a:off x="6543282" y="1326109"/>
        <a:ext cx="1965611" cy="932366"/>
      </dsp:txXfrm>
    </dsp:sp>
    <dsp:sp modelId="{083E45AD-0227-40FC-8200-B5BC2DE8F47B}">
      <dsp:nvSpPr>
        <dsp:cNvPr id="0" name=""/>
        <dsp:cNvSpPr/>
      </dsp:nvSpPr>
      <dsp:spPr>
        <a:xfrm>
          <a:off x="6118993" y="2971976"/>
          <a:ext cx="2066489" cy="1033244"/>
        </a:xfrm>
        <a:prstGeom prst="roundRect">
          <a:avLst/>
        </a:prstGeom>
        <a:solidFill>
          <a:srgbClr val="AB7C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Institutionalised</a:t>
          </a:r>
          <a:r>
            <a:rPr lang="en-US" sz="1800" kern="1200" dirty="0"/>
            <a:t> at the Centre of Government</a:t>
          </a:r>
        </a:p>
      </dsp:txBody>
      <dsp:txXfrm>
        <a:off x="6169432" y="3022415"/>
        <a:ext cx="1965611" cy="932366"/>
      </dsp:txXfrm>
    </dsp:sp>
    <dsp:sp modelId="{E6E3E5D0-7A6B-4F7D-ADAE-5E75BB773CFD}">
      <dsp:nvSpPr>
        <dsp:cNvPr id="0" name=""/>
        <dsp:cNvSpPr/>
      </dsp:nvSpPr>
      <dsp:spPr>
        <a:xfrm>
          <a:off x="3339306" y="2971985"/>
          <a:ext cx="2066489" cy="1033244"/>
        </a:xfrm>
        <a:prstGeom prst="roundRect">
          <a:avLst/>
        </a:prstGeom>
        <a:solidFill>
          <a:srgbClr val="50BE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Embedded</a:t>
          </a:r>
        </a:p>
      </dsp:txBody>
      <dsp:txXfrm>
        <a:off x="3389745" y="3022424"/>
        <a:ext cx="1965611" cy="932366"/>
      </dsp:txXfrm>
    </dsp:sp>
    <dsp:sp modelId="{81D274AC-3E7E-46E3-AF30-06AEF712215C}">
      <dsp:nvSpPr>
        <dsp:cNvPr id="0" name=""/>
        <dsp:cNvSpPr/>
      </dsp:nvSpPr>
      <dsp:spPr>
        <a:xfrm>
          <a:off x="2988197" y="1275670"/>
          <a:ext cx="2066489" cy="1033244"/>
        </a:xfrm>
        <a:prstGeom prst="roundRect">
          <a:avLst/>
        </a:prstGeom>
        <a:solidFill>
          <a:srgbClr val="E9A9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Actioned</a:t>
          </a:r>
        </a:p>
      </dsp:txBody>
      <dsp:txXfrm>
        <a:off x="3038636" y="1326109"/>
        <a:ext cx="1965611" cy="93236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8C4C71-8C96-476C-A7F7-96C731E30BC5}" type="datetimeFigureOut">
              <a:rPr lang="en-ZA" smtClean="0"/>
              <a:t>2020/02/28</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FEDFB0-5711-42BA-B6F5-89F92B470B28}" type="slidenum">
              <a:rPr lang="en-ZA" smtClean="0"/>
              <a:t>‹#›</a:t>
            </a:fld>
            <a:endParaRPr lang="en-ZA"/>
          </a:p>
        </p:txBody>
      </p:sp>
    </p:spTree>
    <p:extLst>
      <p:ext uri="{BB962C8B-B14F-4D97-AF65-F5344CB8AC3E}">
        <p14:creationId xmlns:p14="http://schemas.microsoft.com/office/powerpoint/2010/main" val="39319853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16948-EEED-4004-8095-F200D5D88312}"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1EAE2-26ED-43C1-B62E-6F279FE0E992}" type="slidenum">
              <a:rPr lang="en-US" smtClean="0"/>
              <a:t>‹#›</a:t>
            </a:fld>
            <a:endParaRPr lang="en-US"/>
          </a:p>
        </p:txBody>
      </p:sp>
    </p:spTree>
    <p:extLst>
      <p:ext uri="{BB962C8B-B14F-4D97-AF65-F5344CB8AC3E}">
        <p14:creationId xmlns:p14="http://schemas.microsoft.com/office/powerpoint/2010/main" val="19353526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1468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PROPOSALS OVERVIEW:</a:t>
            </a:r>
          </a:p>
          <a:p>
            <a:pPr marL="171450" indent="-171450">
              <a:buFont typeface="Arial" panose="020B0604020202020204" pitchFamily="34" charset="0"/>
              <a:buChar char="•"/>
            </a:pPr>
            <a:r>
              <a:rPr lang="en-US" sz="1800" dirty="0"/>
              <a:t>Support large-scale regional economic and employment change through innovation, diversification, adaptation and repurposing of existing industrial land and infrastructure</a:t>
            </a:r>
          </a:p>
          <a:p>
            <a:pPr marL="171450" indent="-171450">
              <a:buFont typeface="Arial" panose="020B0604020202020204" pitchFamily="34" charset="0"/>
              <a:buChar char="•"/>
            </a:pPr>
            <a:r>
              <a:rPr lang="en-US" sz="1800" dirty="0"/>
              <a:t>Expedite urban and rural land reform</a:t>
            </a:r>
          </a:p>
          <a:p>
            <a:pPr marL="171450" indent="-171450">
              <a:buFont typeface="Arial" panose="020B0604020202020204" pitchFamily="34" charset="0"/>
              <a:buChar char="•"/>
            </a:pPr>
            <a:r>
              <a:rPr lang="en-US" sz="1800" dirty="0"/>
              <a:t>Consolidate existing small-and-medium-scale agriculture support </a:t>
            </a:r>
            <a:r>
              <a:rPr lang="en-US" sz="1800" dirty="0" err="1"/>
              <a:t>programmes</a:t>
            </a:r>
            <a:endParaRPr lang="en-US" sz="1800" dirty="0"/>
          </a:p>
          <a:p>
            <a:pPr marL="171450" indent="-171450">
              <a:buFont typeface="Arial" panose="020B0604020202020204" pitchFamily="34" charset="0"/>
              <a:buChar char="•"/>
            </a:pPr>
            <a:r>
              <a:rPr lang="en-US" sz="1800" dirty="0"/>
              <a:t>Protect and optimize high-value agricultural land and optimize job-intensive </a:t>
            </a:r>
            <a:r>
              <a:rPr lang="en-US" sz="1800" dirty="0" err="1"/>
              <a:t>agro</a:t>
            </a:r>
            <a:r>
              <a:rPr lang="en-US" sz="1800" dirty="0"/>
              <a:t>-processing</a:t>
            </a:r>
          </a:p>
          <a:p>
            <a:pPr marL="171450" indent="-171450">
              <a:buFont typeface="Arial" panose="020B0604020202020204" pitchFamily="34" charset="0"/>
              <a:buChar char="•"/>
            </a:pPr>
            <a:r>
              <a:rPr lang="en-US" sz="1800" dirty="0"/>
              <a:t>Introduce a special collaborative </a:t>
            </a:r>
            <a:r>
              <a:rPr lang="en-US" sz="1800" dirty="0" err="1"/>
              <a:t>programme</a:t>
            </a:r>
            <a:r>
              <a:rPr lang="en-US" sz="1800" dirty="0"/>
              <a:t> in government, involving universities, research councils, the private sector and communities, to ensure (1) innovation and economic diversification, and (2) quality human settlement development and job-creation at scale</a:t>
            </a:r>
          </a:p>
          <a:p>
            <a:endParaRPr lang="en-US" dirty="0"/>
          </a:p>
          <a:p>
            <a:endParaRPr lang="en-US" dirty="0"/>
          </a:p>
          <a:p>
            <a:endParaRPr lang="en-US" dirty="0"/>
          </a:p>
          <a:p>
            <a:r>
              <a:rPr lang="en-US" dirty="0"/>
              <a:t>CENTRAL INNOVATION BELT</a:t>
            </a:r>
          </a:p>
          <a:p>
            <a:r>
              <a:rPr lang="en-US" dirty="0"/>
              <a:t>Introduce a special collaborative </a:t>
            </a:r>
            <a:r>
              <a:rPr lang="en-US" dirty="0" err="1"/>
              <a:t>programme</a:t>
            </a:r>
            <a:r>
              <a:rPr lang="en-US" dirty="0"/>
              <a:t> in government (including DMR, DTI, CoGTA, DRDLR, DPME, NT, provincial sector department and municipalities) with a specific focus on ensuring…. quality human settlement development in the region... </a:t>
            </a:r>
          </a:p>
          <a:p>
            <a:r>
              <a:rPr lang="en-US" dirty="0"/>
              <a:t>Establish a joint public-private action group to manage the… impact of formal and informal urban sprawl….</a:t>
            </a:r>
          </a:p>
          <a:p>
            <a:endParaRPr lang="en-ZA" dirty="0"/>
          </a:p>
        </p:txBody>
      </p:sp>
    </p:spTree>
    <p:extLst>
      <p:ext uri="{BB962C8B-B14F-4D97-AF65-F5344CB8AC3E}">
        <p14:creationId xmlns:p14="http://schemas.microsoft.com/office/powerpoint/2010/main" val="24705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RESOURCE RISK AREA - trade-offs between water, food and energy security in these areas and the ecological implications.</a:t>
            </a:r>
          </a:p>
          <a:p>
            <a:endParaRPr lang="en-US" dirty="0"/>
          </a:p>
          <a:p>
            <a:r>
              <a:rPr lang="en-US" dirty="0"/>
              <a:t>Upper-Vaal, Olifants, Waterberg, Umgeni, Berg and Breede River Catchments</a:t>
            </a:r>
          </a:p>
          <a:p>
            <a:endParaRPr lang="en-US" dirty="0"/>
          </a:p>
          <a:p>
            <a:endParaRPr lang="en-ZA" dirty="0"/>
          </a:p>
          <a:p>
            <a:pPr marL="0" marR="0" lvl="0" indent="0" algn="l" defTabSz="914400" rtl="0" eaLnBrk="1" fontAlgn="t"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effectLst/>
                <a:latin typeface="+mn-lt"/>
                <a:ea typeface="+mn-ea"/>
                <a:cs typeface="+mn-cs"/>
              </a:rPr>
              <a:t>(3) National Resource Risk Area</a:t>
            </a:r>
            <a:r>
              <a:rPr lang="en-ZA" sz="1200" b="0" i="0" u="none" strike="noStrike" kern="1200" baseline="0" dirty="0">
                <a:solidFill>
                  <a:schemeClr val="tx1"/>
                </a:solidFill>
                <a:effectLst/>
                <a:latin typeface="+mn-lt"/>
                <a:ea typeface="+mn-ea"/>
                <a:cs typeface="+mn-cs"/>
              </a:rPr>
              <a:t> - </a:t>
            </a:r>
            <a:r>
              <a:rPr lang="en-ZA" sz="1200" b="1" i="0" u="none" strike="noStrike" kern="1200" baseline="0" dirty="0">
                <a:solidFill>
                  <a:schemeClr val="tx1"/>
                </a:solidFill>
                <a:effectLst/>
                <a:latin typeface="+mn-lt"/>
                <a:ea typeface="+mn-ea"/>
                <a:cs typeface="+mn-cs"/>
              </a:rPr>
              <a:t>uMngeni River Catchment - </a:t>
            </a:r>
            <a:r>
              <a:rPr lang="en-US" dirty="0"/>
              <a:t>Water supply for eThekwini, intensive agriculture and expanding settlements</a:t>
            </a:r>
          </a:p>
          <a:p>
            <a:pPr rtl="0" eaLnBrk="1" fontAlgn="auto" latinLnBrk="0" hangingPunct="1"/>
            <a:r>
              <a:rPr lang="en-ZA" sz="1200" b="1" i="0" u="none" strike="noStrike" kern="1200" baseline="0" dirty="0">
                <a:solidFill>
                  <a:schemeClr val="tx1"/>
                </a:solidFill>
                <a:effectLst/>
                <a:latin typeface="+mn-lt"/>
                <a:ea typeface="+mn-ea"/>
                <a:cs typeface="+mn-cs"/>
              </a:rPr>
              <a:t>Urban Core: </a:t>
            </a:r>
            <a:r>
              <a:rPr lang="en-ZA" sz="1200" b="0" i="0" u="none" strike="noStrike" kern="1200" baseline="0" dirty="0">
                <a:solidFill>
                  <a:schemeClr val="tx1"/>
                </a:solidFill>
                <a:effectLst/>
                <a:latin typeface="+mn-lt"/>
                <a:ea typeface="+mn-ea"/>
                <a:cs typeface="+mn-cs"/>
              </a:rPr>
              <a:t>eThekwini (including </a:t>
            </a:r>
            <a:r>
              <a:rPr lang="en-ZA" sz="1200" b="0" i="0" u="none" strike="noStrike" kern="1200" baseline="0" dirty="0" err="1">
                <a:solidFill>
                  <a:schemeClr val="tx1"/>
                </a:solidFill>
                <a:effectLst/>
                <a:latin typeface="+mn-lt"/>
                <a:ea typeface="+mn-ea"/>
                <a:cs typeface="+mn-cs"/>
              </a:rPr>
              <a:t>Pietermarizburg</a:t>
            </a:r>
            <a:r>
              <a:rPr lang="en-ZA" sz="1200" b="0" i="0" u="none" strike="noStrike" kern="1200" baseline="0" dirty="0">
                <a:solidFill>
                  <a:schemeClr val="tx1"/>
                </a:solidFill>
                <a:effectLst/>
                <a:latin typeface="+mn-lt"/>
                <a:ea typeface="+mn-ea"/>
                <a:cs typeface="+mn-cs"/>
              </a:rPr>
              <a:t>)</a:t>
            </a:r>
            <a:endParaRPr lang="en-ZA" sz="1200" b="0"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baseline="0" dirty="0">
                <a:solidFill>
                  <a:schemeClr val="tx1"/>
                </a:solidFill>
                <a:effectLst/>
                <a:latin typeface="+mn-lt"/>
                <a:ea typeface="+mn-ea"/>
                <a:cs typeface="+mn-cs"/>
              </a:rPr>
              <a:t>Regional Development Anchors: </a:t>
            </a:r>
            <a:r>
              <a:rPr lang="en-US" sz="1200" b="0" i="0" u="none" strike="noStrike" kern="1200" baseline="0" dirty="0">
                <a:solidFill>
                  <a:schemeClr val="tx1"/>
                </a:solidFill>
                <a:effectLst/>
                <a:latin typeface="+mn-lt"/>
                <a:ea typeface="+mn-ea"/>
                <a:cs typeface="+mn-cs"/>
              </a:rPr>
              <a:t>n/a</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Rural Service Centres: </a:t>
            </a:r>
            <a:r>
              <a:rPr lang="en-ZA" sz="1200" b="0" i="0" u="none" strike="noStrike" kern="1200" baseline="0" dirty="0" err="1">
                <a:solidFill>
                  <a:schemeClr val="tx1"/>
                </a:solidFill>
                <a:effectLst/>
                <a:latin typeface="+mn-lt"/>
                <a:ea typeface="+mn-ea"/>
                <a:cs typeface="+mn-cs"/>
              </a:rPr>
              <a:t>GaKeta</a:t>
            </a:r>
            <a:r>
              <a:rPr lang="en-ZA" sz="1200" b="0" i="0" u="none" strike="noStrike" kern="1200" baseline="0" dirty="0">
                <a:solidFill>
                  <a:schemeClr val="tx1"/>
                </a:solidFill>
                <a:effectLst/>
                <a:latin typeface="+mn-lt"/>
                <a:ea typeface="+mn-ea"/>
                <a:cs typeface="+mn-cs"/>
              </a:rPr>
              <a:t>, Dalton</a:t>
            </a:r>
            <a:endParaRPr lang="en-ZA" sz="1200" b="0" i="0" u="none" strike="noStrike" kern="1200" dirty="0">
              <a:solidFill>
                <a:schemeClr val="tx1"/>
              </a:solidFill>
              <a:effectLst/>
              <a:latin typeface="+mn-lt"/>
              <a:ea typeface="+mn-ea"/>
              <a:cs typeface="+mn-cs"/>
            </a:endParaRPr>
          </a:p>
          <a:p>
            <a:endParaRPr lang="en-ZA" dirty="0"/>
          </a:p>
        </p:txBody>
      </p:sp>
    </p:spTree>
    <p:extLst>
      <p:ext uri="{BB962C8B-B14F-4D97-AF65-F5344CB8AC3E}">
        <p14:creationId xmlns:p14="http://schemas.microsoft.com/office/powerpoint/2010/main" val="106848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r>
              <a:rPr lang="en-US" dirty="0"/>
              <a:t> </a:t>
            </a:r>
            <a:r>
              <a:rPr kumimoji="0" lang="en-ZA" sz="1600" b="1" i="0" u="none" strike="noStrike" kern="1200" cap="none" spc="0" normalizeH="0" baseline="0" noProof="0" dirty="0">
                <a:ln>
                  <a:noFill/>
                </a:ln>
                <a:solidFill>
                  <a:prstClr val="black"/>
                </a:solidFill>
                <a:effectLst/>
                <a:uLnTx/>
                <a:uFillTx/>
                <a:latin typeface="+mn-lt"/>
                <a:ea typeface="+mn-ea"/>
                <a:cs typeface="+mn-cs"/>
              </a:rPr>
              <a:t>NATIONAL URBAN REGIONS</a:t>
            </a: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endParaRPr kumimoji="0" lang="en-ZA" sz="1600" b="1"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 </a:t>
            </a:r>
            <a:r>
              <a:rPr kumimoji="0" lang="en-US" sz="1600" b="1" i="0" u="none" strike="noStrike" kern="1200" cap="none" spc="0" normalizeH="0" baseline="0" noProof="0" dirty="0">
                <a:ln>
                  <a:noFill/>
                </a:ln>
                <a:solidFill>
                  <a:prstClr val="black"/>
                </a:solidFill>
                <a:effectLst/>
                <a:uLnTx/>
                <a:uFillTx/>
                <a:latin typeface="+mn-lt"/>
                <a:ea typeface="+mn-ea"/>
                <a:cs typeface="+mn-cs"/>
              </a:rPr>
              <a:t>More than half of the country’s population already live in urban regions – majority of high value economic activities – Jobs prospects – social, economic significance.</a:t>
            </a: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endParaRPr kumimoji="0" lang="en-ZA" sz="1600" b="1" i="0" u="none" strike="noStrike" kern="1200" cap="none" spc="0" normalizeH="0" baseline="0" noProof="0" dirty="0">
              <a:ln>
                <a:noFill/>
              </a:ln>
              <a:solidFill>
                <a:prstClr val="black"/>
              </a:solidFill>
              <a:effectLst/>
              <a:uLnTx/>
              <a:uFillTx/>
              <a:latin typeface="+mn-lt"/>
              <a:ea typeface="+mn-ea"/>
              <a:cs typeface="+mn-cs"/>
            </a:endParaRPr>
          </a:p>
          <a:p>
            <a:pPr marL="534988" marR="0" lvl="1" indent="-357188"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mn-lt"/>
                <a:ea typeface="+mn-ea"/>
                <a:cs typeface="+mn-cs"/>
              </a:rPr>
              <a:t>Develop specific funding</a:t>
            </a:r>
            <a:r>
              <a:rPr kumimoji="0" lang="en-ZA" sz="1600" b="0" i="1" u="none" strike="noStrike" kern="1200" cap="none" spc="0" normalizeH="0" baseline="0" noProof="0" dirty="0">
                <a:ln>
                  <a:noFill/>
                </a:ln>
                <a:solidFill>
                  <a:prstClr val="black"/>
                </a:solidFill>
                <a:effectLst/>
                <a:uLnTx/>
                <a:uFillTx/>
                <a:latin typeface="+mn-lt"/>
                <a:ea typeface="+mn-ea"/>
                <a:cs typeface="+mn-cs"/>
              </a:rPr>
              <a:t>, land access, land tenure and service </a:t>
            </a:r>
            <a:r>
              <a:rPr kumimoji="0" lang="en-ZA" sz="1600" b="0" i="0" u="none" strike="noStrike" kern="1200" cap="none" spc="0" normalizeH="0" baseline="0" noProof="0" dirty="0">
                <a:ln>
                  <a:noFill/>
                </a:ln>
                <a:solidFill>
                  <a:prstClr val="black"/>
                </a:solidFill>
                <a:effectLst/>
                <a:uLnTx/>
                <a:uFillTx/>
                <a:latin typeface="+mn-lt"/>
                <a:ea typeface="+mn-ea"/>
                <a:cs typeface="+mn-cs"/>
              </a:rPr>
              <a:t>provision mechanisms to (1) </a:t>
            </a:r>
            <a:r>
              <a:rPr kumimoji="0" lang="en-ZA" sz="1600" b="0" i="1" u="none" strike="noStrike" kern="1200" cap="none" spc="0" normalizeH="0" baseline="0" noProof="0" dirty="0">
                <a:ln>
                  <a:noFill/>
                </a:ln>
                <a:solidFill>
                  <a:prstClr val="black"/>
                </a:solidFill>
                <a:effectLst/>
                <a:uLnTx/>
                <a:uFillTx/>
                <a:latin typeface="+mn-lt"/>
                <a:ea typeface="+mn-ea"/>
                <a:cs typeface="+mn-cs"/>
              </a:rPr>
              <a:t>enable higher residential densities</a:t>
            </a:r>
            <a:r>
              <a:rPr kumimoji="0" lang="en-ZA" sz="1600" b="0" i="0" u="none" strike="noStrike" kern="1200" cap="none" spc="0" normalizeH="0" baseline="0" noProof="0" dirty="0">
                <a:ln>
                  <a:noFill/>
                </a:ln>
                <a:solidFill>
                  <a:prstClr val="black"/>
                </a:solidFill>
                <a:effectLst/>
                <a:uLnTx/>
                <a:uFillTx/>
                <a:latin typeface="+mn-lt"/>
                <a:ea typeface="+mn-ea"/>
                <a:cs typeface="+mn-cs"/>
              </a:rPr>
              <a:t>, (2) provide a range of</a:t>
            </a:r>
            <a:r>
              <a:rPr kumimoji="0" lang="en-ZA" sz="1600" b="0" i="1" u="none" strike="noStrike" kern="1200" cap="none" spc="0" normalizeH="0" baseline="0" noProof="0" dirty="0">
                <a:ln>
                  <a:noFill/>
                </a:ln>
                <a:solidFill>
                  <a:prstClr val="black"/>
                </a:solidFill>
                <a:effectLst/>
                <a:uLnTx/>
                <a:uFillTx/>
                <a:latin typeface="+mn-lt"/>
                <a:ea typeface="+mn-ea"/>
                <a:cs typeface="+mn-cs"/>
              </a:rPr>
              <a:t> housing options,</a:t>
            </a:r>
            <a:r>
              <a:rPr kumimoji="0" lang="en-ZA" sz="1600" b="0" i="0" u="none" strike="noStrike" kern="1200" cap="none" spc="0" normalizeH="0" baseline="0" noProof="0" dirty="0">
                <a:ln>
                  <a:noFill/>
                </a:ln>
                <a:solidFill>
                  <a:prstClr val="black"/>
                </a:solidFill>
                <a:effectLst/>
                <a:uLnTx/>
                <a:uFillTx/>
                <a:latin typeface="+mn-lt"/>
                <a:ea typeface="+mn-ea"/>
                <a:cs typeface="+mn-cs"/>
              </a:rPr>
              <a:t> (3) alleviate pressure on basic and social service provision, (4) optimise </a:t>
            </a:r>
            <a:r>
              <a:rPr kumimoji="0" lang="en-ZA" sz="1600" b="0" i="1" u="none" strike="noStrike" kern="1200" cap="none" spc="0" normalizeH="0" baseline="0" noProof="0" dirty="0">
                <a:ln>
                  <a:noFill/>
                </a:ln>
                <a:solidFill>
                  <a:prstClr val="black"/>
                </a:solidFill>
                <a:effectLst/>
                <a:uLnTx/>
                <a:uFillTx/>
                <a:latin typeface="+mn-lt"/>
                <a:ea typeface="+mn-ea"/>
                <a:cs typeface="+mn-cs"/>
              </a:rPr>
              <a:t>all urban land reform </a:t>
            </a:r>
            <a:r>
              <a:rPr kumimoji="0" lang="en-ZA" sz="1600" b="0" i="0" u="none" strike="noStrike" kern="1200" cap="none" spc="0" normalizeH="0" baseline="0" noProof="0" dirty="0">
                <a:ln>
                  <a:noFill/>
                </a:ln>
                <a:solidFill>
                  <a:prstClr val="black"/>
                </a:solidFill>
                <a:effectLst/>
                <a:uLnTx/>
                <a:uFillTx/>
                <a:latin typeface="+mn-lt"/>
                <a:ea typeface="+mn-ea"/>
                <a:cs typeface="+mn-cs"/>
              </a:rPr>
              <a:t>dividends, (5) manage urban growth, and (6) provide effective mass public transport; </a:t>
            </a:r>
          </a:p>
          <a:p>
            <a:endParaRPr lang="en-US" dirty="0"/>
          </a:p>
          <a:p>
            <a:r>
              <a:rPr lang="en-US" b="1" dirty="0"/>
              <a:t>National Urban Regions </a:t>
            </a:r>
          </a:p>
          <a:p>
            <a:pPr marL="171450" indent="-171450">
              <a:buFont typeface="Arial" panose="020B0604020202020204" pitchFamily="34" charset="0"/>
              <a:buChar char="•"/>
            </a:pPr>
            <a:r>
              <a:rPr lang="en-US" dirty="0"/>
              <a:t>Consolidate </a:t>
            </a:r>
            <a:r>
              <a:rPr lang="en-US" dirty="0" err="1"/>
              <a:t>urbanisation</a:t>
            </a:r>
            <a:r>
              <a:rPr lang="en-US" dirty="0"/>
              <a:t> in compact, productive, sustainable, inclusive and well-governed urban core regions.</a:t>
            </a:r>
          </a:p>
          <a:p>
            <a:pPr marL="171450" indent="-171450">
              <a:buFont typeface="Arial" panose="020B0604020202020204" pitchFamily="34" charset="0"/>
              <a:buChar char="•"/>
            </a:pPr>
            <a:r>
              <a:rPr lang="en-US" dirty="0" err="1"/>
              <a:t>Prioritise</a:t>
            </a:r>
            <a:r>
              <a:rPr lang="en-US" dirty="0"/>
              <a:t> infrastructure maintenance to mitigate against the expected impact of natural and climate change-related hazards on large numbers of people, especially the poor and most vulnerable members of society, and avoid repetitive infrastructure-repair costs.</a:t>
            </a:r>
          </a:p>
          <a:p>
            <a:pPr marL="171450" indent="-171450">
              <a:buFont typeface="Arial" panose="020B0604020202020204" pitchFamily="34" charset="0"/>
              <a:buChar char="•"/>
            </a:pPr>
            <a:r>
              <a:rPr lang="en-US" dirty="0"/>
              <a:t>Manage demand and maintain, expand and refocus our infrastructure network, to enable and sustain bulk water supply and energy distribution within and to urban regions.</a:t>
            </a:r>
          </a:p>
          <a:p>
            <a:pPr marL="171450" indent="-171450">
              <a:buFont typeface="Arial" panose="020B0604020202020204" pitchFamily="34" charset="0"/>
              <a:buChar char="•"/>
            </a:pPr>
            <a:r>
              <a:rPr lang="en-US" dirty="0"/>
              <a:t>Effectively </a:t>
            </a:r>
            <a:r>
              <a:rPr lang="en-US" dirty="0" err="1"/>
              <a:t>utilise</a:t>
            </a:r>
            <a:r>
              <a:rPr lang="en-US" dirty="0"/>
              <a:t>, protect and manage high-value agricultural lands, ecological infrastructure and national manmade and natural environmental assets, and mitigate down-stream impacts on water bodies, water catchments and other natural resources.</a:t>
            </a:r>
          </a:p>
          <a:p>
            <a:pPr marL="171450" indent="-171450">
              <a:buFont typeface="Arial" panose="020B0604020202020204" pitchFamily="34" charset="0"/>
              <a:buChar char="•"/>
            </a:pPr>
            <a:r>
              <a:rPr lang="en-US" dirty="0"/>
              <a:t>Actively support national and international </a:t>
            </a:r>
            <a:r>
              <a:rPr lang="en-US" dirty="0" err="1"/>
              <a:t>programmes</a:t>
            </a:r>
            <a:r>
              <a:rPr lang="en-US" dirty="0"/>
              <a:t> aimed at climate change mitigation of CO2 emissions, and introduce local policies and measures to assist such </a:t>
            </a:r>
            <a:r>
              <a:rPr lang="en-US" dirty="0" err="1"/>
              <a:t>programmes</a:t>
            </a:r>
            <a:r>
              <a:rPr lang="en-US" dirty="0"/>
              <a:t>.</a:t>
            </a:r>
          </a:p>
          <a:p>
            <a:pPr marL="171450" indent="-171450">
              <a:buFont typeface="Arial" panose="020B0604020202020204" pitchFamily="34" charset="0"/>
              <a:buChar char="•"/>
            </a:pPr>
            <a:r>
              <a:rPr lang="en-US" dirty="0" err="1"/>
              <a:t>Utilise</a:t>
            </a:r>
            <a:r>
              <a:rPr lang="en-US" dirty="0"/>
              <a:t> innovation, enterprise development and job creation opportunities in (1) </a:t>
            </a:r>
            <a:r>
              <a:rPr lang="en-US" dirty="0" err="1"/>
              <a:t>agro</a:t>
            </a:r>
            <a:r>
              <a:rPr lang="en-US" dirty="0"/>
              <a:t>-eco-industries, (2) tertiary and service sectors, (3) tourism, (4) knowledge-creation, and (5) cultural and entertainment industries.</a:t>
            </a:r>
          </a:p>
          <a:p>
            <a:pPr marL="171450" indent="-171450">
              <a:buFont typeface="Arial" panose="020B0604020202020204" pitchFamily="34" charset="0"/>
              <a:buChar char="•"/>
            </a:pPr>
            <a:r>
              <a:rPr lang="en-US" dirty="0"/>
              <a:t>Maintain and upgrade road and rail routes in urban regions. </a:t>
            </a:r>
            <a:r>
              <a:rPr lang="en-US" dirty="0" err="1"/>
              <a:t>Prioritise</a:t>
            </a:r>
            <a:r>
              <a:rPr lang="en-US" dirty="0"/>
              <a:t> rail for bulk freight, and improve the affordability of intercity public passenger transport.</a:t>
            </a:r>
          </a:p>
          <a:p>
            <a:r>
              <a:rPr lang="en-US" dirty="0"/>
              <a:t>(Strengthen and Consolidate Existing Urban Regions)</a:t>
            </a:r>
          </a:p>
          <a:p>
            <a:endParaRPr lang="en-US" dirty="0"/>
          </a:p>
          <a:p>
            <a:pPr rtl="0" eaLnBrk="1" fontAlgn="t" latinLnBrk="0" hangingPunct="1"/>
            <a:r>
              <a:rPr lang="en-ZA" sz="1200" b="1" i="0" u="none" strike="noStrike" kern="1200" baseline="0" dirty="0">
                <a:solidFill>
                  <a:schemeClr val="tx1"/>
                </a:solidFill>
                <a:effectLst/>
                <a:latin typeface="+mn-lt"/>
                <a:ea typeface="+mn-ea"/>
                <a:cs typeface="+mn-cs"/>
              </a:rPr>
              <a:t>(1) Greater eThekwini Region</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National Urban Region:</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Urban Core: </a:t>
            </a:r>
            <a:r>
              <a:rPr lang="en-ZA" sz="1200" b="0" i="0" u="none" strike="noStrike" kern="1200" baseline="0" dirty="0">
                <a:solidFill>
                  <a:schemeClr val="tx1"/>
                </a:solidFill>
                <a:effectLst/>
                <a:latin typeface="+mn-lt"/>
                <a:ea typeface="+mn-ea"/>
                <a:cs typeface="+mn-cs"/>
              </a:rPr>
              <a:t>Durban, </a:t>
            </a:r>
            <a:r>
              <a:rPr lang="en-ZA" sz="1200" b="0" i="0" u="none" strike="noStrike" kern="1200" baseline="0" dirty="0" err="1">
                <a:solidFill>
                  <a:schemeClr val="tx1"/>
                </a:solidFill>
                <a:effectLst/>
                <a:latin typeface="+mn-lt"/>
                <a:ea typeface="+mn-ea"/>
                <a:cs typeface="+mn-cs"/>
              </a:rPr>
              <a:t>Pietermarizburg</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Regional Development Anchors: </a:t>
            </a:r>
            <a:r>
              <a:rPr lang="en-ZA" sz="1200" b="0" i="0" u="none" strike="noStrike" kern="1200" baseline="0" dirty="0" err="1">
                <a:solidFill>
                  <a:schemeClr val="tx1"/>
                </a:solidFill>
                <a:effectLst/>
                <a:latin typeface="+mn-lt"/>
                <a:ea typeface="+mn-ea"/>
                <a:cs typeface="+mn-cs"/>
              </a:rPr>
              <a:t>Scottsburgh</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Rural Service Centres: </a:t>
            </a:r>
            <a:r>
              <a:rPr lang="en-ZA" sz="1200" b="0" i="0" u="none" strike="noStrike" kern="1200" baseline="0" dirty="0">
                <a:solidFill>
                  <a:schemeClr val="tx1"/>
                </a:solidFill>
                <a:effectLst/>
                <a:latin typeface="+mn-lt"/>
                <a:ea typeface="+mn-ea"/>
                <a:cs typeface="+mn-cs"/>
              </a:rPr>
              <a:t>Howick, </a:t>
            </a:r>
            <a:r>
              <a:rPr lang="en-ZA" sz="1200" b="0" i="0" u="none" strike="noStrike" kern="1200" baseline="0" dirty="0" err="1">
                <a:solidFill>
                  <a:schemeClr val="tx1"/>
                </a:solidFill>
                <a:effectLst/>
                <a:latin typeface="+mn-lt"/>
                <a:ea typeface="+mn-ea"/>
                <a:cs typeface="+mn-cs"/>
              </a:rPr>
              <a:t>Merrivale</a:t>
            </a:r>
            <a:r>
              <a:rPr lang="en-ZA" sz="1200" b="0" i="0" u="none" strike="noStrike" kern="1200" baseline="0" dirty="0">
                <a:solidFill>
                  <a:schemeClr val="tx1"/>
                </a:solidFill>
                <a:effectLst/>
                <a:latin typeface="+mn-lt"/>
                <a:ea typeface="+mn-ea"/>
                <a:cs typeface="+mn-cs"/>
              </a:rPr>
              <a:t>, Hilton, Edendale, Ashburton, </a:t>
            </a:r>
            <a:r>
              <a:rPr lang="en-ZA" sz="1200" b="0" i="0" u="none" strike="noStrike" kern="1200" baseline="0" dirty="0" err="1">
                <a:solidFill>
                  <a:schemeClr val="tx1"/>
                </a:solidFill>
                <a:effectLst/>
                <a:latin typeface="+mn-lt"/>
                <a:ea typeface="+mn-ea"/>
                <a:cs typeface="+mn-cs"/>
              </a:rPr>
              <a:t>Hammarsdale</a:t>
            </a:r>
            <a:endParaRPr lang="en-ZA" sz="1200" b="0" i="0" u="none" strike="noStrike" kern="1200" dirty="0">
              <a:solidFill>
                <a:schemeClr val="tx1"/>
              </a:solidFill>
              <a:effectLst/>
              <a:latin typeface="+mn-lt"/>
              <a:ea typeface="+mn-ea"/>
              <a:cs typeface="+mn-cs"/>
            </a:endParaRPr>
          </a:p>
          <a:p>
            <a:endParaRPr lang="en-US" dirty="0"/>
          </a:p>
          <a:p>
            <a:endParaRPr lang="en-ZA" dirty="0"/>
          </a:p>
        </p:txBody>
      </p:sp>
    </p:spTree>
    <p:extLst>
      <p:ext uri="{BB962C8B-B14F-4D97-AF65-F5344CB8AC3E}">
        <p14:creationId xmlns:p14="http://schemas.microsoft.com/office/powerpoint/2010/main" val="55678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ARID-INNOVATION REGION</a:t>
            </a:r>
          </a:p>
          <a:p>
            <a:pPr marL="171450" indent="-171450">
              <a:buFont typeface="Arial" panose="020B0604020202020204" pitchFamily="34" charset="0"/>
              <a:buChar char="•"/>
            </a:pPr>
            <a:r>
              <a:rPr lang="en-US" dirty="0"/>
              <a:t>Western and southwestern central parts of the country. </a:t>
            </a:r>
          </a:p>
          <a:p>
            <a:pPr marL="171450" indent="-171450">
              <a:buFont typeface="Arial" panose="020B0604020202020204" pitchFamily="34" charset="0"/>
              <a:buChar char="•"/>
            </a:pPr>
            <a:r>
              <a:rPr lang="en-US" dirty="0"/>
              <a:t>Arid and sparsely populated. It is set to be significantly affected by future climate change trends, notably </a:t>
            </a:r>
          </a:p>
          <a:p>
            <a:pPr marL="171450" indent="-171450">
              <a:buFont typeface="Arial" panose="020B0604020202020204" pitchFamily="34" charset="0"/>
              <a:buChar char="•"/>
            </a:pPr>
            <a:r>
              <a:rPr lang="en-US" dirty="0"/>
              <a:t>(1) much higher temperatures – speculated 4 degrees</a:t>
            </a:r>
          </a:p>
          <a:p>
            <a:pPr marL="171450" indent="-171450">
              <a:buFont typeface="Arial" panose="020B0604020202020204" pitchFamily="34" charset="0"/>
              <a:buChar char="•"/>
            </a:pPr>
            <a:r>
              <a:rPr lang="en-US" dirty="0"/>
              <a:t>Very limited availability of water</a:t>
            </a:r>
          </a:p>
          <a:p>
            <a:pPr marL="171450" indent="-171450">
              <a:buFont typeface="Arial" panose="020B0604020202020204" pitchFamily="34" charset="0"/>
              <a:buChar char="•"/>
            </a:pPr>
            <a:r>
              <a:rPr lang="en-US" dirty="0"/>
              <a:t>(2) less rainfall in large parts of the region, requiring a consolidated response.</a:t>
            </a:r>
          </a:p>
          <a:p>
            <a:pPr marL="171450" indent="-171450">
              <a:buFont typeface="Arial" panose="020B0604020202020204" pitchFamily="34" charset="0"/>
              <a:buChar char="•"/>
            </a:pPr>
            <a:r>
              <a:rPr lang="en-US" dirty="0"/>
              <a:t>Heavily reliant on a single economic sector, typically agriculture or mining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Pursue regional adaptation, economic diversification and </a:t>
            </a:r>
            <a:r>
              <a:rPr lang="en-US" dirty="0" err="1"/>
              <a:t>agri</a:t>
            </a:r>
            <a:r>
              <a:rPr lang="en-US" dirty="0"/>
              <a:t>-innovation at scale, to ensure greater resilience of livelihoods in the </a:t>
            </a:r>
            <a:r>
              <a:rPr lang="en-US" dirty="0" err="1"/>
              <a:t>region;I</a:t>
            </a:r>
            <a:endParaRPr lang="en-US" dirty="0"/>
          </a:p>
          <a:p>
            <a:pPr marL="171450" indent="-171450">
              <a:buFont typeface="Arial" panose="020B0604020202020204" pitchFamily="34" charset="0"/>
              <a:buChar char="•"/>
            </a:pPr>
            <a:r>
              <a:rPr lang="en-US" dirty="0"/>
              <a:t>t is also important to harness the nationally significant opportunities of this region, including its niche agricultural activities and fisheries, mineral deposits, potential for alternative energy generation and contribution to the international scientific community through the SKA.</a:t>
            </a:r>
          </a:p>
          <a:p>
            <a:pPr marL="171450" indent="-171450">
              <a:buFont typeface="Arial" panose="020B0604020202020204" pitchFamily="34" charset="0"/>
              <a:buChar char="•"/>
            </a:pPr>
            <a:r>
              <a:rPr lang="en-US" dirty="0"/>
              <a:t>Limit expansion and development of new settlements in very arid areas. Pursue and support compact settlement development around social service nodes and taxi routes in towns and villages, within assured water availability limits; </a:t>
            </a:r>
          </a:p>
          <a:p>
            <a:endParaRPr lang="en-ZA" dirty="0"/>
          </a:p>
        </p:txBody>
      </p:sp>
    </p:spTree>
    <p:extLst>
      <p:ext uri="{BB962C8B-B14F-4D97-AF65-F5344CB8AC3E}">
        <p14:creationId xmlns:p14="http://schemas.microsoft.com/office/powerpoint/2010/main" val="267600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9696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634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524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t>
            </a:r>
          </a:p>
          <a:p>
            <a:r>
              <a:rPr lang="en-US" dirty="0"/>
              <a:t>Making our Common Desired Spatial Future Together Through Better Planning, Investment, Delivery and Monitoring</a:t>
            </a:r>
          </a:p>
          <a:p>
            <a:endParaRPr lang="en-US" dirty="0"/>
          </a:p>
        </p:txBody>
      </p:sp>
    </p:spTree>
    <p:extLst>
      <p:ext uri="{BB962C8B-B14F-4D97-AF65-F5344CB8AC3E}">
        <p14:creationId xmlns:p14="http://schemas.microsoft.com/office/powerpoint/2010/main" val="52325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Beneficiaries</a:t>
            </a:r>
          </a:p>
          <a:p>
            <a:r>
              <a:rPr lang="en-US" dirty="0"/>
              <a:t>Placing the interests and benefit of ‘the many’ at </a:t>
            </a:r>
            <a:r>
              <a:rPr lang="en-US" dirty="0" err="1"/>
              <a:t>centre</a:t>
            </a:r>
            <a:r>
              <a:rPr lang="en-US" dirty="0"/>
              <a:t> stage, and not those of ‘a/the few’, by ensuring access for all to the use of land for residential, social, economic and cultural purposes, both in urban and in rural areas</a:t>
            </a:r>
          </a:p>
          <a:p>
            <a:endParaRPr lang="en-ZA" dirty="0"/>
          </a:p>
          <a:p>
            <a:r>
              <a:rPr lang="en-ZA" b="1" dirty="0"/>
              <a:t>Natural Resource Base</a:t>
            </a:r>
          </a:p>
          <a:p>
            <a:r>
              <a:rPr lang="en-US" dirty="0"/>
              <a:t>Creating a far greater awareness on our natural resource base and its quantification (GIS will play an important role), to enhance the sustainable use and protection of our critical natural resources</a:t>
            </a:r>
          </a:p>
          <a:p>
            <a:r>
              <a:rPr lang="en-US" dirty="0"/>
              <a:t>Making a clearer distinction between the ecological and economic value of natural resources, and pursuing a far greater interest in understanding of future trends and risks in natural resource use</a:t>
            </a:r>
          </a:p>
          <a:p>
            <a:endParaRPr lang="en-ZA" dirty="0"/>
          </a:p>
          <a:p>
            <a:r>
              <a:rPr lang="en-ZA" b="1" dirty="0"/>
              <a:t>Urban Areas</a:t>
            </a:r>
          </a:p>
          <a:p>
            <a:r>
              <a:rPr lang="en-US" dirty="0"/>
              <a:t>Urban areas as engines and drivers of radical transformation at scale, unleashing the enormous growth opportunities – diversify and expand the economy to other sectors</a:t>
            </a:r>
          </a:p>
          <a:p>
            <a:r>
              <a:rPr lang="en-US" dirty="0"/>
              <a:t>Pursuing a denser, smaller, polycentric system of settlements that has (1) a smaller footprint, and (2) spans urban and rural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Emphasising</a:t>
            </a:r>
            <a:r>
              <a:rPr lang="en-US" dirty="0"/>
              <a:t> need to develop a new kind of city: hub for knowledge-creation, learning and innovation, culture, entertainment, tourism, in which public space can become a key driver of a new ‘people’s economy from below’</a:t>
            </a:r>
          </a:p>
          <a:p>
            <a:endParaRPr lang="en-US" dirty="0"/>
          </a:p>
          <a:p>
            <a:r>
              <a:rPr lang="en-US" b="1" dirty="0"/>
              <a:t>Our Rural Areas</a:t>
            </a:r>
          </a:p>
          <a:p>
            <a:r>
              <a:rPr lang="en-US" dirty="0" err="1"/>
              <a:t>Recognising</a:t>
            </a:r>
            <a:r>
              <a:rPr lang="en-US" dirty="0"/>
              <a:t> the need to develop and strengthen regional-rural systems in the pursuit of vibrant, inclusive and sustainable rural development through the development of regional development anchors, rural edges, intra-regional rural trade and economic diversification</a:t>
            </a:r>
          </a:p>
          <a:p>
            <a:r>
              <a:rPr lang="en-US" dirty="0"/>
              <a:t>(1) connect urban to rural areas in mutually-beneficial ways, (2) act as catalysts for regional-rural development, and (3) develop a polycentric network of smaller rural service towns to ensure public service provision, local economic development and far greater levels of rural-to-rural social and economic interaction and social cohesion.</a:t>
            </a:r>
          </a:p>
          <a:p>
            <a:endParaRPr lang="en-US" dirty="0"/>
          </a:p>
          <a:p>
            <a:r>
              <a:rPr lang="en-US" b="1" dirty="0"/>
              <a:t>Spatial Development Planning</a:t>
            </a:r>
          </a:p>
          <a:p>
            <a:r>
              <a:rPr lang="en-US" dirty="0"/>
              <a:t>Ensuring greater coordination, integration and collaboration in spatial development planning in and between the spheres and sectors of government, including the use of </a:t>
            </a:r>
          </a:p>
          <a:p>
            <a:r>
              <a:rPr lang="en-US" dirty="0"/>
              <a:t>(1) spatial targeting, and (2) differentiated responses. (3) outcome-based planning – monitoring of the impact of national spending</a:t>
            </a:r>
          </a:p>
          <a:p>
            <a:r>
              <a:rPr lang="en-US" dirty="0"/>
              <a:t>Introducing a </a:t>
            </a:r>
            <a:r>
              <a:rPr lang="en-US" b="1" dirty="0"/>
              <a:t>‘spatial transformation accountability system’</a:t>
            </a:r>
          </a:p>
          <a:p>
            <a:endParaRPr lang="en-US" dirty="0"/>
          </a:p>
          <a:p>
            <a:endParaRPr lang="en-US" dirty="0"/>
          </a:p>
        </p:txBody>
      </p:sp>
    </p:spTree>
    <p:extLst>
      <p:ext uri="{BB962C8B-B14F-4D97-AF65-F5344CB8AC3E}">
        <p14:creationId xmlns:p14="http://schemas.microsoft.com/office/powerpoint/2010/main" val="4022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Concepts based on:</a:t>
            </a:r>
          </a:p>
          <a:p>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contextual realities, challenges and opportunities.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drivers, levers and principles as set out in the NDP, the IUDF and SPLUMA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is considered ‘good spatial and settlement planning’ in locally, international planning policy frameworks, guidelines and practice; trends, flows and pattern that shape our landscape and development goals.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Theory of spatial development planning, urban design, regional and rural development planning, institutional economics, agglomeration economics, and ecological resource planning and management.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Areas and Regions - Engines of National Transformation, Innovation and Inclusive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Spatial Development Corridors - Incubators and Drivers of New Economies and Quality Human Settlements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Productive Rural Regions - Drivers of National Rural Transitions and Cornerstones of our National Resource Foundation (Regional-Rural Development Model </a:t>
            </a:r>
            <a:r>
              <a:rPr kumimoji="0" lang="en-ZA"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polycentric functional rural regions -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least one well-connected regional development anchor, both within the region on the national transport network to ‘anchor’ the region in the national space economy – enhanced rural-rural trade, </a:t>
            </a:r>
            <a:r>
              <a:rPr kumimoji="0" lang="en-ZA"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RDPs</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IDP, Land Reform</a:t>
            </a: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National Spatial Social Service Provisioning Model - Ensure Effective, Affordable and Equitable Social Service Delivery – Appropriate and Equitable investment and placement of social services –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CSIR GUIDELINES FOR THE PROVISION OF SOCIAL FACILITIES IN SOUTH AFRICAN SETTLEMENTS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rational allocation of facilities rendering social services to be done in national space. In addition to this, investment in social infrastructure, if (1) planned well, (2) designed for multiple uses, and (3) </a:t>
            </a: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placed in ‘the right location/spot’,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on public transport routes, and in a place where adequate municipal services are available) National urban Core – Regional Development Anchors – Rural Service Centres – Other Settlements hierarchy of service provision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Ecological Infrastructure System - Ensure a Shared, Resilient and Sustainable National Natural Resource Foundation (</a:t>
            </a:r>
            <a:r>
              <a:rPr kumimoji="0" lang="en-ZA"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those areas of crucial national ecological significance, and (2) propose measures to ensure their protection and management, and their reservation as such,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all provincial, regional and municipal SDFs)</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National Transport, Communications and Energy Infrastructure Network - Ensure a Shared, Inclusive and Sustainable Economy (movement of people, goods, services, flow of information and communication – connectivity internal and external networks, infra)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case of South Africa, </a:t>
            </a:r>
            <a:r>
              <a:rPr kumimoji="0" lang="en-ZA"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legacy of historic national development paradigms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terms of which such networks supported first colonial extraction and export, and later the creation of the Apartheid State for a White minority, requires that these networks be strategically planned, built and maintained in support of </a:t>
            </a:r>
            <a:r>
              <a:rPr kumimoji="0" lang="en-ZA"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post-Apartheid spatial transformation and inclusive economic growth.</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Give spatial expression to the NSDF Vision; support the shifts needed in accordance with the spatial development logic</a:t>
            </a:r>
          </a:p>
          <a:p>
            <a:r>
              <a:rPr lang="en-US" sz="1800" dirty="0">
                <a:latin typeface="Arial" panose="020B0604020202020204" pitchFamily="34" charset="0"/>
                <a:cs typeface="Arial" panose="020B0604020202020204" pitchFamily="34" charset="0"/>
              </a:rPr>
              <a:t>Closely linked to NDP Levers of </a:t>
            </a:r>
          </a:p>
          <a:p>
            <a:r>
              <a:rPr lang="en-US" sz="1800" dirty="0">
                <a:latin typeface="Arial" panose="020B0604020202020204" pitchFamily="34" charset="0"/>
                <a:cs typeface="Arial" panose="020B0604020202020204" pitchFamily="34" charset="0"/>
              </a:rPr>
              <a:t>Inclusive Growth; </a:t>
            </a:r>
          </a:p>
          <a:p>
            <a:r>
              <a:rPr lang="en-US" sz="1800" dirty="0">
                <a:latin typeface="Arial" panose="020B0604020202020204" pitchFamily="34" charset="0"/>
                <a:cs typeface="Arial" panose="020B0604020202020204" pitchFamily="34" charset="0"/>
              </a:rPr>
              <a:t>Building the Capacity of People; </a:t>
            </a:r>
          </a:p>
          <a:p>
            <a:r>
              <a:rPr lang="en-US" sz="1800" dirty="0">
                <a:latin typeface="Arial" panose="020B0604020202020204" pitchFamily="34" charset="0"/>
                <a:cs typeface="Arial" panose="020B0604020202020204" pitchFamily="34" charset="0"/>
              </a:rPr>
              <a:t>Sustainable Resource Base </a:t>
            </a:r>
          </a:p>
          <a:p>
            <a:r>
              <a:rPr lang="en-US" sz="1800" dirty="0">
                <a:latin typeface="Arial" panose="020B0604020202020204" pitchFamily="34" charset="0"/>
                <a:cs typeface="Arial" panose="020B0604020202020204" pitchFamily="34" charset="0"/>
              </a:rPr>
              <a:t>and SPLUMA Principles</a:t>
            </a:r>
          </a:p>
          <a:p>
            <a:endParaRPr lang="en-ZA" sz="1800" dirty="0"/>
          </a:p>
        </p:txBody>
      </p:sp>
    </p:spTree>
    <p:extLst>
      <p:ext uri="{BB962C8B-B14F-4D97-AF65-F5344CB8AC3E}">
        <p14:creationId xmlns:p14="http://schemas.microsoft.com/office/powerpoint/2010/main" val="128266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TRANSFORMATION CORRIDORS</a:t>
            </a:r>
          </a:p>
          <a:p>
            <a:r>
              <a:rPr lang="en-US" b="1" dirty="0"/>
              <a:t>While each of these three corridors are unique, they share many similarities: They all have and are projected (1) large, youthful populations, (2) shared histories of deep deprivation and neglect as former Apartheid Bantustans, (3) high levels of poverty and unemployment, and (4) dense and sprawling rural settlement forms (5) </a:t>
            </a:r>
            <a:r>
              <a:rPr lang="en-US" b="1" dirty="0" err="1"/>
              <a:t>Unrealised</a:t>
            </a:r>
            <a:r>
              <a:rPr lang="en-US" b="1" dirty="0"/>
              <a:t> economic potential due to lack of infrastructure investment and facilitation for economic growth.</a:t>
            </a:r>
          </a:p>
          <a:p>
            <a:endParaRPr lang="en-US" b="1" dirty="0"/>
          </a:p>
          <a:p>
            <a:r>
              <a:rPr lang="en-US" b="0" dirty="0"/>
              <a:t>Corridor Significance: Will also be called upon to provide (1) water and food, (2) key ecosystems services, and (3) a place where a large number of South Africans will call home, due to the relatively more </a:t>
            </a:r>
            <a:r>
              <a:rPr lang="en-US" b="0" dirty="0" err="1"/>
              <a:t>favourable</a:t>
            </a:r>
            <a:r>
              <a:rPr lang="en-US" b="0" dirty="0"/>
              <a:t> climatic conditions in these parts of the country vis-à-vis far less </a:t>
            </a:r>
            <a:r>
              <a:rPr lang="en-US" b="0" dirty="0" err="1"/>
              <a:t>favourable</a:t>
            </a:r>
            <a:r>
              <a:rPr lang="en-US" b="0" dirty="0"/>
              <a:t> conditions envisaged in the western, north-western and central parts of the country. </a:t>
            </a:r>
          </a:p>
          <a:p>
            <a:endParaRPr lang="en-US" b="0" dirty="0"/>
          </a:p>
          <a:p>
            <a:r>
              <a:rPr lang="en-US" b="0" dirty="0"/>
              <a:t>(1) bring about transformation in the national spatial pattern,</a:t>
            </a:r>
          </a:p>
          <a:p>
            <a:r>
              <a:rPr lang="en-US" b="0" dirty="0"/>
              <a:t>(2) enable national and regional-scale climate and developmental adaptation, and </a:t>
            </a:r>
          </a:p>
          <a:p>
            <a:r>
              <a:rPr lang="en-US" b="0" dirty="0"/>
              <a:t>(3) achieve developmental impact at scale</a:t>
            </a:r>
          </a:p>
          <a:p>
            <a:endParaRPr lang="en-US" b="1" dirty="0"/>
          </a:p>
          <a:p>
            <a:r>
              <a:rPr lang="en-US" b="1" dirty="0"/>
              <a:t>Strengthen and Consolidate Corridors and the activities, human settlements so that they have a greater social and economical impact </a:t>
            </a:r>
          </a:p>
          <a:p>
            <a:endParaRPr lang="en-US" b="1" dirty="0"/>
          </a:p>
          <a:p>
            <a:endParaRPr lang="en-US" b="1" dirty="0"/>
          </a:p>
          <a:p>
            <a:endParaRPr lang="en-US" b="1" dirty="0"/>
          </a:p>
          <a:p>
            <a:r>
              <a:rPr lang="en-US" b="1" dirty="0"/>
              <a:t>CENTRAL INNOVATION BELT – Unsustainable over reliance on mining sector for economic development – job losses </a:t>
            </a:r>
          </a:p>
          <a:p>
            <a:r>
              <a:rPr lang="en-US" b="1" dirty="0"/>
              <a:t>PROPOSALS OVERVIEW:</a:t>
            </a:r>
          </a:p>
          <a:p>
            <a:r>
              <a:rPr lang="en-US" b="1" dirty="0"/>
              <a:t>Support large-scale regional economic and employment change through innovation, diversification of the economy towards other sectors , adaptation and repurposing of existing industrial land and infrastructure</a:t>
            </a:r>
          </a:p>
          <a:p>
            <a:r>
              <a:rPr lang="en-US" b="1" dirty="0"/>
              <a:t>Expedite urban and rural land reform</a:t>
            </a:r>
          </a:p>
          <a:p>
            <a:r>
              <a:rPr lang="en-US" b="1" dirty="0"/>
              <a:t>Consolidate existing small-and-medium-scale agriculture support </a:t>
            </a:r>
            <a:r>
              <a:rPr lang="en-US" b="1" dirty="0" err="1"/>
              <a:t>programmes</a:t>
            </a:r>
            <a:endParaRPr lang="en-US" b="1" dirty="0"/>
          </a:p>
          <a:p>
            <a:r>
              <a:rPr lang="en-US" b="1" dirty="0"/>
              <a:t>Protect and optimize high-value agricultural land and optimize job-intensive </a:t>
            </a:r>
            <a:r>
              <a:rPr lang="en-US" b="1" dirty="0" err="1"/>
              <a:t>agro</a:t>
            </a:r>
            <a:r>
              <a:rPr lang="en-US" b="1" dirty="0"/>
              <a:t>-processing</a:t>
            </a:r>
          </a:p>
          <a:p>
            <a:r>
              <a:rPr lang="en-US" b="1" dirty="0"/>
              <a:t>Introduce a special collaborative </a:t>
            </a:r>
            <a:r>
              <a:rPr lang="en-US" b="1" dirty="0" err="1"/>
              <a:t>programme</a:t>
            </a:r>
            <a:r>
              <a:rPr lang="en-US" b="1" dirty="0"/>
              <a:t> in government, involving universities, research councils, the private sector and communities, to ensure (1) innovation and economic diversification, and (2) quality human settlement development and job-creation at scale</a:t>
            </a:r>
          </a:p>
          <a:p>
            <a:endParaRPr lang="en-US" b="1" dirty="0"/>
          </a:p>
          <a:p>
            <a:r>
              <a:rPr lang="en-US" b="1" dirty="0"/>
              <a:t>NATIONAL RESOURCE RISK AREA - trade-offs between water, food and energy security in these areas and the ecological implications.</a:t>
            </a:r>
          </a:p>
          <a:p>
            <a:endParaRPr lang="en-US" b="1" dirty="0"/>
          </a:p>
          <a:p>
            <a:r>
              <a:rPr lang="en-US" b="1" dirty="0"/>
              <a:t>ARID-INNOVATION REGION</a:t>
            </a:r>
          </a:p>
          <a:p>
            <a:r>
              <a:rPr lang="en-US" b="1" dirty="0"/>
              <a:t>Western and southwestern central parts of the country. </a:t>
            </a:r>
          </a:p>
          <a:p>
            <a:r>
              <a:rPr lang="en-US" b="1" dirty="0"/>
              <a:t>Arid and sparsely populated. It is set to be significantly affected by future climate change trends, notably </a:t>
            </a:r>
          </a:p>
          <a:p>
            <a:pPr marL="228600" indent="-228600">
              <a:buAutoNum type="arabicParenBoth"/>
            </a:pPr>
            <a:r>
              <a:rPr lang="en-US" b="1" dirty="0"/>
              <a:t>much higher temperatures – speculated 4 degrees </a:t>
            </a:r>
          </a:p>
          <a:p>
            <a:pPr marL="228600" indent="-228600">
              <a:buAutoNum type="arabicParenBoth"/>
            </a:pPr>
            <a:r>
              <a:rPr lang="en-US" b="1" dirty="0"/>
              <a:t>Very limited availability of water</a:t>
            </a:r>
          </a:p>
          <a:p>
            <a:r>
              <a:rPr lang="en-US" b="1" dirty="0"/>
              <a:t>(3) less rainfall in large parts of the region, requiring a consolidated response.</a:t>
            </a:r>
          </a:p>
          <a:p>
            <a:r>
              <a:rPr lang="en-US" b="1" dirty="0"/>
              <a:t>Heavily reliant on a single economic sector, typically agriculture or mining</a:t>
            </a:r>
          </a:p>
          <a:p>
            <a:endParaRPr lang="en-US" b="1" dirty="0"/>
          </a:p>
          <a:p>
            <a:endParaRPr lang="en-US" b="1" dirty="0"/>
          </a:p>
          <a:p>
            <a:endParaRPr lang="en-US" b="1" dirty="0"/>
          </a:p>
          <a:p>
            <a:r>
              <a:rPr lang="en-US" b="1" dirty="0"/>
              <a:t>For each Strategic Spatial Action Area :</a:t>
            </a:r>
          </a:p>
          <a:p>
            <a:r>
              <a:rPr lang="en-US" b="1" dirty="0"/>
              <a:t>Challenges and Opportunities are discussed</a:t>
            </a:r>
          </a:p>
          <a:p>
            <a:r>
              <a:rPr lang="en-US" b="1" dirty="0"/>
              <a:t>Proposals to guide development in the area</a:t>
            </a:r>
          </a:p>
          <a:p>
            <a:endParaRPr lang="en-ZA" dirty="0"/>
          </a:p>
        </p:txBody>
      </p:sp>
    </p:spTree>
    <p:extLst>
      <p:ext uri="{BB962C8B-B14F-4D97-AF65-F5344CB8AC3E}">
        <p14:creationId xmlns:p14="http://schemas.microsoft.com/office/powerpoint/2010/main" val="267902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While these three corridors each have their own unique contexts and challenges, they share many similarities: They all have (1) large, youthful populations, (2) shared histories of deep deprivation and neglect as former Apartheid Bantustans, (3) high levels of poverty and unemployment, and (4) dense and sprawling rural settlement forms.</a:t>
            </a: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National Coastal Transformation Corridor and the Eastern Escarpment Transformation Corridor, will also be called upon to provide (1) water and food, (2) key ecosystems services, and (3) a place to call home for a large number of South Africans, due to the relatively more </a:t>
            </a:r>
            <a:r>
              <a:rPr kumimoji="0" lang="en-US" sz="1600" b="1" i="0" u="none" strike="noStrike" kern="1200" cap="none" spc="0" normalizeH="0" baseline="0" noProof="0" dirty="0" err="1">
                <a:ln>
                  <a:noFill/>
                </a:ln>
                <a:solidFill>
                  <a:prstClr val="black"/>
                </a:solidFill>
                <a:effectLst/>
                <a:uLnTx/>
                <a:uFillTx/>
                <a:latin typeface="+mn-lt"/>
                <a:ea typeface="+mn-ea"/>
                <a:cs typeface="+mn-cs"/>
              </a:rPr>
              <a:t>favourable</a:t>
            </a:r>
            <a:r>
              <a:rPr kumimoji="0" lang="en-US" sz="1600" b="1" i="0" u="none" strike="noStrike" kern="1200" cap="none" spc="0" normalizeH="0" baseline="0" noProof="0" dirty="0">
                <a:ln>
                  <a:noFill/>
                </a:ln>
                <a:solidFill>
                  <a:prstClr val="black"/>
                </a:solidFill>
                <a:effectLst/>
                <a:uLnTx/>
                <a:uFillTx/>
                <a:latin typeface="+mn-lt"/>
                <a:ea typeface="+mn-ea"/>
                <a:cs typeface="+mn-cs"/>
              </a:rPr>
              <a:t> climatic conditions in these parts of the country vis-à-vis far less </a:t>
            </a:r>
            <a:r>
              <a:rPr kumimoji="0" lang="en-US" sz="1600" b="1" i="0" u="none" strike="noStrike" kern="1200" cap="none" spc="0" normalizeH="0" baseline="0" noProof="0" dirty="0" err="1">
                <a:ln>
                  <a:noFill/>
                </a:ln>
                <a:solidFill>
                  <a:prstClr val="black"/>
                </a:solidFill>
                <a:effectLst/>
                <a:uLnTx/>
                <a:uFillTx/>
                <a:latin typeface="+mn-lt"/>
                <a:ea typeface="+mn-ea"/>
                <a:cs typeface="+mn-cs"/>
              </a:rPr>
              <a:t>favourable</a:t>
            </a:r>
            <a:r>
              <a:rPr kumimoji="0" lang="en-US" sz="1600" b="1" i="0" u="none" strike="noStrike" kern="1200" cap="none" spc="0" normalizeH="0" baseline="0" noProof="0" dirty="0">
                <a:ln>
                  <a:noFill/>
                </a:ln>
                <a:solidFill>
                  <a:prstClr val="black"/>
                </a:solidFill>
                <a:effectLst/>
                <a:uLnTx/>
                <a:uFillTx/>
                <a:latin typeface="+mn-lt"/>
                <a:ea typeface="+mn-ea"/>
                <a:cs typeface="+mn-cs"/>
              </a:rPr>
              <a:t> conditions envisaged in the western, north-western and central parts of the country. </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(1) bring about transformation in the national spatial pattern,</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(2) enable national and regional-scale climate and developmental adaptation, and </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(3) achieve developmental impact at scale</a:t>
            </a:r>
          </a:p>
          <a:p>
            <a:pPr marL="342900" marR="0" lvl="0" indent="-34290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Char char="v"/>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Strengthen and Consolidate Corridors and the </a:t>
            </a:r>
            <a:r>
              <a:rPr kumimoji="0" lang="en-US" sz="1600" b="0" i="0" u="none" strike="noStrike" kern="1200" cap="none" spc="0" normalizeH="0" baseline="0" noProof="0" dirty="0" err="1">
                <a:ln>
                  <a:noFill/>
                </a:ln>
                <a:solidFill>
                  <a:prstClr val="black"/>
                </a:solidFill>
                <a:effectLst/>
                <a:uLnTx/>
                <a:uFillTx/>
                <a:latin typeface="+mn-lt"/>
                <a:ea typeface="+mn-ea"/>
                <a:cs typeface="+mn-cs"/>
              </a:rPr>
              <a:t>activites</a:t>
            </a:r>
            <a:r>
              <a:rPr kumimoji="0" lang="en-US" sz="1600" b="0" i="0" u="none" strike="noStrike" kern="1200" cap="none" spc="0" normalizeH="0" baseline="0" noProof="0" dirty="0">
                <a:ln>
                  <a:noFill/>
                </a:ln>
                <a:solidFill>
                  <a:prstClr val="black"/>
                </a:solidFill>
                <a:effectLst/>
                <a:uLnTx/>
                <a:uFillTx/>
                <a:latin typeface="+mn-lt"/>
                <a:ea typeface="+mn-ea"/>
                <a:cs typeface="+mn-cs"/>
              </a:rPr>
              <a:t>, human settlements so that they have a greater social and economical impact – KZN Port </a:t>
            </a:r>
            <a:r>
              <a:rPr kumimoji="0" lang="en-US" sz="1600" b="0" i="0" u="none" strike="noStrike" kern="1200" cap="none" spc="0" normalizeH="0" baseline="0" noProof="0" dirty="0" err="1">
                <a:ln>
                  <a:noFill/>
                </a:ln>
                <a:solidFill>
                  <a:prstClr val="black"/>
                </a:solidFill>
                <a:effectLst/>
                <a:uLnTx/>
                <a:uFillTx/>
                <a:latin typeface="+mn-lt"/>
                <a:ea typeface="+mn-ea"/>
                <a:cs typeface="+mn-cs"/>
              </a:rPr>
              <a:t>Shepston</a:t>
            </a:r>
            <a:r>
              <a:rPr kumimoji="0" lang="en-US" sz="1600" b="0" i="0" u="none" strike="noStrike" kern="1200" cap="none" spc="0" normalizeH="0" baseline="0" noProof="0" dirty="0">
                <a:ln>
                  <a:noFill/>
                </a:ln>
                <a:solidFill>
                  <a:prstClr val="black"/>
                </a:solidFill>
                <a:effectLst/>
                <a:uLnTx/>
                <a:uFillTx/>
                <a:latin typeface="+mn-lt"/>
                <a:ea typeface="+mn-ea"/>
                <a:cs typeface="+mn-cs"/>
              </a:rPr>
              <a:t> to Richards Bay; Garden Route</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For each Strategic Spatial and Implementation Action Area the following are discussed:</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Challenges and Opportunities in the Regional and National Context </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Proposals to guide development in the area</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PROPOSALS OVERVIEW:</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Enhance cross-boundary spatial development collaboration</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Strengthen small-and-medium sized farming activities, </a:t>
            </a:r>
            <a:r>
              <a:rPr kumimoji="0" lang="en-US" sz="1600" b="0" i="0" u="none" strike="noStrike" kern="1200" cap="none" spc="0" normalizeH="0" baseline="0" noProof="0" dirty="0" err="1">
                <a:ln>
                  <a:noFill/>
                </a:ln>
                <a:solidFill>
                  <a:prstClr val="black"/>
                </a:solidFill>
                <a:effectLst/>
                <a:uLnTx/>
                <a:uFillTx/>
                <a:latin typeface="+mn-lt"/>
                <a:ea typeface="+mn-ea"/>
                <a:cs typeface="+mn-cs"/>
              </a:rPr>
              <a:t>agro</a:t>
            </a:r>
            <a:r>
              <a:rPr kumimoji="0" lang="en-US" sz="1600" b="0" i="0" u="none" strike="noStrike" kern="1200" cap="none" spc="0" normalizeH="0" baseline="0" noProof="0" dirty="0">
                <a:ln>
                  <a:noFill/>
                </a:ln>
                <a:solidFill>
                  <a:prstClr val="black"/>
                </a:solidFill>
                <a:effectLst/>
                <a:uLnTx/>
                <a:uFillTx/>
                <a:latin typeface="+mn-lt"/>
                <a:ea typeface="+mn-ea"/>
                <a:cs typeface="+mn-cs"/>
              </a:rPr>
              <a:t>-eco production and </a:t>
            </a:r>
            <a:r>
              <a:rPr kumimoji="0" lang="en-US" sz="1600" b="0" i="0" u="none" strike="noStrike" kern="1200" cap="none" spc="0" normalizeH="0" baseline="0" noProof="0" dirty="0" err="1">
                <a:ln>
                  <a:noFill/>
                </a:ln>
                <a:solidFill>
                  <a:prstClr val="black"/>
                </a:solidFill>
                <a:effectLst/>
                <a:uLnTx/>
                <a:uFillTx/>
                <a:latin typeface="+mn-lt"/>
                <a:ea typeface="+mn-ea"/>
                <a:cs typeface="+mn-cs"/>
              </a:rPr>
              <a:t>agri</a:t>
            </a:r>
            <a:r>
              <a:rPr kumimoji="0" lang="en-US" sz="1600" b="0" i="0" u="none" strike="noStrike" kern="1200" cap="none" spc="0" normalizeH="0" baseline="0" noProof="0" dirty="0">
                <a:ln>
                  <a:noFill/>
                </a:ln>
                <a:solidFill>
                  <a:prstClr val="black"/>
                </a:solidFill>
                <a:effectLst/>
                <a:uLnTx/>
                <a:uFillTx/>
                <a:latin typeface="+mn-lt"/>
                <a:ea typeface="+mn-ea"/>
                <a:cs typeface="+mn-cs"/>
              </a:rPr>
              <a:t>-led industrialization</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Ensure protection and management of ecological infrastructure</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Create strong and vibrant national urban nodes and cities, viable regional development anchors and rural service centers</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Use rural design, rural edges and land administration and reform to ensure innovative settlement planning</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Enhance rural-urban and rural-rural connectivity and ICT infrastructure</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Plan for and ensure regular infrastructure maintenance</a:t>
            </a: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93776" rtl="0" eaLnBrk="1" fontAlgn="auto" latinLnBrk="0" hangingPunct="1">
              <a:lnSpc>
                <a:spcPct val="150000"/>
              </a:lnSpc>
              <a:spcBef>
                <a:spcPct val="20000"/>
              </a:spcBef>
              <a:spcAft>
                <a:spcPts val="0"/>
              </a:spcAft>
              <a:buClr>
                <a:srgbClr val="FFC000"/>
              </a:buClr>
              <a:buSzTx/>
              <a:buFont typeface="Wingdings" panose="05000000000000000000" pitchFamily="2" charset="2"/>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pPr marL="534988" marR="0" lvl="1" indent="-357188"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mn-lt"/>
                <a:ea typeface="+mn-ea"/>
                <a:cs typeface="+mn-cs"/>
              </a:rPr>
              <a:t>Protect and optimize high-value agricultural land and optimize job-intensive </a:t>
            </a:r>
            <a:r>
              <a:rPr kumimoji="0" lang="en-ZA" sz="1600" b="0" i="0" u="none" strike="noStrike" kern="1200" cap="none" spc="0" normalizeH="0" baseline="0" noProof="0" dirty="0" err="1">
                <a:ln>
                  <a:noFill/>
                </a:ln>
                <a:solidFill>
                  <a:prstClr val="black"/>
                </a:solidFill>
                <a:effectLst/>
                <a:uLnTx/>
                <a:uFillTx/>
                <a:latin typeface="+mn-lt"/>
                <a:ea typeface="+mn-ea"/>
                <a:cs typeface="+mn-cs"/>
              </a:rPr>
              <a:t>agro</a:t>
            </a:r>
            <a:r>
              <a:rPr kumimoji="0" lang="en-ZA" sz="1600" b="0" i="0" u="none" strike="noStrike" kern="1200" cap="none" spc="0" normalizeH="0" baseline="0" noProof="0" dirty="0">
                <a:ln>
                  <a:noFill/>
                </a:ln>
                <a:solidFill>
                  <a:prstClr val="black"/>
                </a:solidFill>
                <a:effectLst/>
                <a:uLnTx/>
                <a:uFillTx/>
                <a:latin typeface="+mn-lt"/>
                <a:ea typeface="+mn-ea"/>
                <a:cs typeface="+mn-cs"/>
              </a:rPr>
              <a:t>-processing.</a:t>
            </a:r>
          </a:p>
          <a:p>
            <a:pPr marL="534988" marR="0" lvl="1" indent="-357188"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mn-lt"/>
                <a:ea typeface="+mn-ea"/>
                <a:cs typeface="+mn-cs"/>
              </a:rPr>
              <a:t>Develop a  network of strong and </a:t>
            </a:r>
            <a:r>
              <a:rPr kumimoji="0" lang="en-ZA" sz="1600" b="0" i="1" u="none" strike="noStrike" kern="1200" cap="none" spc="0" normalizeH="0" baseline="0" noProof="0" dirty="0">
                <a:ln>
                  <a:noFill/>
                </a:ln>
                <a:solidFill>
                  <a:prstClr val="black"/>
                </a:solidFill>
                <a:effectLst/>
                <a:uLnTx/>
                <a:uFillTx/>
                <a:latin typeface="+mn-lt"/>
                <a:ea typeface="+mn-ea"/>
                <a:cs typeface="+mn-cs"/>
              </a:rPr>
              <a:t>vibrant emergent cities – </a:t>
            </a:r>
            <a:r>
              <a:rPr kumimoji="0" lang="en-ZA" sz="1600" b="0" i="0" u="none" strike="noStrike" kern="1200" cap="none" spc="0" normalizeH="0" baseline="0" noProof="0" dirty="0">
                <a:ln>
                  <a:noFill/>
                </a:ln>
                <a:solidFill>
                  <a:prstClr val="black"/>
                </a:solidFill>
                <a:effectLst/>
                <a:uLnTx/>
                <a:uFillTx/>
                <a:latin typeface="+mn-lt"/>
                <a:ea typeface="+mn-ea"/>
                <a:cs typeface="+mn-cs"/>
              </a:rPr>
              <a:t>where they have shown to be experiencing high settlement densities.</a:t>
            </a:r>
          </a:p>
          <a:p>
            <a:pPr marL="534988" marR="0" lvl="1" indent="-357188"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mn-lt"/>
                <a:ea typeface="+mn-ea"/>
                <a:cs typeface="+mn-cs"/>
              </a:rPr>
              <a:t>Expedite urban and rural land reform.</a:t>
            </a:r>
          </a:p>
          <a:p>
            <a:pPr marL="534988" marR="0" lvl="1" indent="-357188"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(2) Coastal Transformation Corridor</a:t>
            </a:r>
            <a:endParaRPr lang="en-ZA" sz="14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baseline="0" dirty="0">
                <a:solidFill>
                  <a:schemeClr val="tx1"/>
                </a:solidFill>
                <a:effectLst/>
                <a:latin typeface="+mn-lt"/>
                <a:ea typeface="+mn-ea"/>
                <a:cs typeface="+mn-cs"/>
              </a:rPr>
              <a:t>Urban Core: </a:t>
            </a:r>
            <a:r>
              <a:rPr lang="en-US" sz="1200" b="0" i="0" u="none" strike="noStrike" kern="1200" baseline="0" dirty="0" err="1">
                <a:solidFill>
                  <a:schemeClr val="tx1"/>
                </a:solidFill>
                <a:effectLst/>
                <a:latin typeface="+mn-lt"/>
                <a:ea typeface="+mn-ea"/>
                <a:cs typeface="+mn-cs"/>
              </a:rPr>
              <a:t>na</a:t>
            </a:r>
            <a:r>
              <a:rPr lang="en-US" sz="1200" b="0" i="0" u="none" strike="noStrike" kern="1200" baseline="0" dirty="0">
                <a:solidFill>
                  <a:schemeClr val="tx1"/>
                </a:solidFill>
                <a:effectLst/>
                <a:latin typeface="+mn-lt"/>
                <a:ea typeface="+mn-ea"/>
                <a:cs typeface="+mn-cs"/>
              </a:rPr>
              <a:t>/a</a:t>
            </a:r>
            <a:endParaRPr lang="en-ZA" sz="14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Regional Development Anchors: </a:t>
            </a:r>
            <a:r>
              <a:rPr lang="en-ZA" sz="1200" b="0" i="0" u="none" strike="noStrike" kern="1200" baseline="0" dirty="0">
                <a:solidFill>
                  <a:schemeClr val="tx1"/>
                </a:solidFill>
                <a:effectLst/>
                <a:latin typeface="+mn-lt"/>
                <a:ea typeface="+mn-ea"/>
                <a:cs typeface="+mn-cs"/>
              </a:rPr>
              <a:t>Port Shepstone-Margate, Kokstad </a:t>
            </a:r>
            <a:endParaRPr lang="en-ZA" sz="14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baseline="0" dirty="0">
                <a:solidFill>
                  <a:schemeClr val="tx1"/>
                </a:solidFill>
                <a:effectLst/>
                <a:latin typeface="+mn-lt"/>
                <a:ea typeface="+mn-ea"/>
                <a:cs typeface="+mn-cs"/>
              </a:rPr>
              <a:t>Rural Service Centres: </a:t>
            </a:r>
            <a:r>
              <a:rPr lang="en-ZA" sz="1200" b="0" i="0" u="none" strike="noStrike" kern="1200" baseline="0" dirty="0">
                <a:solidFill>
                  <a:schemeClr val="tx1"/>
                </a:solidFill>
                <a:effectLst/>
                <a:latin typeface="+mn-lt"/>
                <a:ea typeface="+mn-ea"/>
                <a:cs typeface="+mn-cs"/>
              </a:rPr>
              <a:t>Harding</a:t>
            </a:r>
            <a:endParaRPr lang="en-ZA" sz="1400" b="0" i="0" u="none" strike="noStrike" kern="1200" dirty="0">
              <a:solidFill>
                <a:schemeClr val="tx1"/>
              </a:solidFill>
              <a:effectLst/>
              <a:latin typeface="+mn-lt"/>
              <a:ea typeface="+mn-ea"/>
              <a:cs typeface="+mn-cs"/>
            </a:endParaRPr>
          </a:p>
          <a:p>
            <a:pPr marL="177800" marR="0" lvl="1" indent="0" algn="l" defTabSz="493776" rtl="0" eaLnBrk="1" fontAlgn="auto" latinLnBrk="0" hangingPunct="1">
              <a:lnSpc>
                <a:spcPct val="100000"/>
              </a:lnSpc>
              <a:spcBef>
                <a:spcPct val="20000"/>
              </a:spcBef>
              <a:spcAft>
                <a:spcPts val="0"/>
              </a:spcAft>
              <a:buClr>
                <a:srgbClr val="FFC000"/>
              </a:buClr>
              <a:buSzTx/>
              <a:buFont typeface="Wingdings" panose="05000000000000000000" pitchFamily="2" charset="2"/>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p>
            <a:endParaRPr lang="en-US" b="1" dirty="0"/>
          </a:p>
          <a:p>
            <a:r>
              <a:rPr lang="en-US" b="1" dirty="0"/>
              <a:t>Development within National Coastal Corridors </a:t>
            </a:r>
          </a:p>
          <a:p>
            <a:r>
              <a:rPr lang="en-US" dirty="0"/>
              <a:t> The Coastal Growth and Development Corridor along the eastern and south coasts (N2) is supported as an area of strong interconnection between high-value rural resource production, ecological resource regions, popular tourist destinations, comfortable climatic zones and urban nodes.</a:t>
            </a:r>
          </a:p>
          <a:p>
            <a:r>
              <a:rPr lang="en-US" dirty="0"/>
              <a:t> This corridor also provides opportunities for the consolidation of existing cities and the development of ‘new’ cities supported by well-developed multi-modal connectivity infrastructure. This requires that:</a:t>
            </a:r>
          </a:p>
          <a:p>
            <a:r>
              <a:rPr lang="en-US" dirty="0"/>
              <a:t>o Port and airport development be strengthened in support of inter-regional trade flows and efficiency; and</a:t>
            </a:r>
          </a:p>
          <a:p>
            <a:r>
              <a:rPr lang="en-US" dirty="0"/>
              <a:t>o Small </a:t>
            </a:r>
            <a:r>
              <a:rPr lang="en-US" dirty="0" err="1"/>
              <a:t>harbour</a:t>
            </a:r>
            <a:r>
              <a:rPr lang="en-US" dirty="0"/>
              <a:t> development in support of the fishing, tourism and maritime economy at identified coastal regional development anchor and rural service </a:t>
            </a:r>
            <a:r>
              <a:rPr lang="en-US" dirty="0" err="1"/>
              <a:t>centres</a:t>
            </a:r>
            <a:r>
              <a:rPr lang="en-US" dirty="0"/>
              <a:t> be maintained, expanded and accelerated.</a:t>
            </a:r>
          </a:p>
          <a:p>
            <a:r>
              <a:rPr lang="en-US" dirty="0"/>
              <a:t>(Strengthen and Consolidate Corridors – KZN Port </a:t>
            </a:r>
            <a:r>
              <a:rPr lang="en-US" dirty="0" err="1"/>
              <a:t>Shepston</a:t>
            </a:r>
            <a:r>
              <a:rPr lang="en-US" dirty="0"/>
              <a:t> to Richards Bay; Garden Route)</a:t>
            </a:r>
          </a:p>
          <a:p>
            <a:endParaRPr lang="en-US" dirty="0"/>
          </a:p>
          <a:p>
            <a:r>
              <a:rPr lang="en-US" b="1" dirty="0"/>
              <a:t>Development within National Transformation Corridors </a:t>
            </a:r>
          </a:p>
          <a:p>
            <a:r>
              <a:rPr lang="en-US" dirty="0"/>
              <a:t> Consolidate settlement development and support the development of new cities in areas (1) of significant population growth, and (2) that are facing significant challenges and offer sizeable opportunities for transformation.</a:t>
            </a:r>
          </a:p>
          <a:p>
            <a:r>
              <a:rPr lang="en-US" dirty="0"/>
              <a:t> Develop regional and municipal resource management, urban-rural and eco-</a:t>
            </a:r>
            <a:r>
              <a:rPr lang="en-US" dirty="0" err="1"/>
              <a:t>agri</a:t>
            </a:r>
            <a:r>
              <a:rPr lang="en-US" dirty="0"/>
              <a:t> development strategies in strategic national water and agriculture production regions.</a:t>
            </a:r>
          </a:p>
          <a:p>
            <a:r>
              <a:rPr lang="en-US" dirty="0"/>
              <a:t> Accelerate small </a:t>
            </a:r>
            <a:r>
              <a:rPr lang="en-US" dirty="0" err="1"/>
              <a:t>harbour</a:t>
            </a:r>
            <a:r>
              <a:rPr lang="en-US" dirty="0"/>
              <a:t> development in support of the fishing, tourism and maritime economy in Regional Development Anchors and Rural Service </a:t>
            </a:r>
            <a:r>
              <a:rPr lang="en-US" dirty="0" err="1"/>
              <a:t>Centres</a:t>
            </a:r>
            <a:r>
              <a:rPr lang="en-US" dirty="0"/>
              <a:t> along the coast.</a:t>
            </a:r>
          </a:p>
          <a:p>
            <a:r>
              <a:rPr lang="en-US" dirty="0"/>
              <a:t> Undertake integrated human capital development, to enable a generation of young people to reap the benefits of </a:t>
            </a:r>
            <a:r>
              <a:rPr lang="en-US" dirty="0" err="1"/>
              <a:t>urbanisation</a:t>
            </a:r>
            <a:r>
              <a:rPr lang="en-US" dirty="0"/>
              <a:t> through (1) human capital development, and (2) the opening-up of urban economies to enable and support a multiplicity of livelihood options.</a:t>
            </a:r>
          </a:p>
          <a:p>
            <a:r>
              <a:rPr lang="en-US" dirty="0"/>
              <a:t> Use land administration and urban land reform to guide the interface between settlement planning, </a:t>
            </a:r>
            <a:r>
              <a:rPr lang="en-US" dirty="0" err="1"/>
              <a:t>landuse</a:t>
            </a:r>
            <a:r>
              <a:rPr lang="en-US" dirty="0"/>
              <a:t>, development and infrastructure planning in fast-growing formal and traditional settlement areas.</a:t>
            </a:r>
          </a:p>
          <a:p>
            <a:r>
              <a:rPr lang="en-US" dirty="0"/>
              <a:t> Introduce and upgrade sustainable built environment infrastructure as stimulus to enterprise development, with a focus on (1) housing, (2) basic service delivery, (3) public transport, and (4) rural-urban and rural-rural connections.</a:t>
            </a:r>
          </a:p>
          <a:p>
            <a:r>
              <a:rPr lang="en-US" dirty="0"/>
              <a:t> Introduce and/or strengthen effective regional collaboration, partnerships and cooperative governance models, to ensure (1) mutually beneficial natural resource-use and land development, and (2) </a:t>
            </a:r>
            <a:r>
              <a:rPr lang="en-US" dirty="0" err="1"/>
              <a:t>optimise</a:t>
            </a:r>
            <a:r>
              <a:rPr lang="en-US" dirty="0"/>
              <a:t> national, regional and local economic development benefits.</a:t>
            </a:r>
          </a:p>
          <a:p>
            <a:r>
              <a:rPr lang="en-US" dirty="0"/>
              <a:t>(Develop New Transformation Corridors – E Coastal Mandela via Mthatha to Port Shepstone; E Escarpment Mbombela to </a:t>
            </a:r>
            <a:r>
              <a:rPr lang="en-US" dirty="0" err="1"/>
              <a:t>Thoyoandou</a:t>
            </a:r>
            <a:r>
              <a:rPr lang="en-US" dirty="0"/>
              <a:t>; NW </a:t>
            </a:r>
            <a:r>
              <a:rPr lang="en-US" dirty="0" err="1"/>
              <a:t>Mahikeng</a:t>
            </a:r>
            <a:r>
              <a:rPr lang="en-US" dirty="0"/>
              <a:t> via </a:t>
            </a:r>
            <a:r>
              <a:rPr lang="en-US" dirty="0" err="1"/>
              <a:t>Vryburg</a:t>
            </a:r>
            <a:r>
              <a:rPr lang="en-US" dirty="0"/>
              <a:t> and </a:t>
            </a:r>
            <a:r>
              <a:rPr lang="en-US" dirty="0" err="1"/>
              <a:t>Taung</a:t>
            </a:r>
            <a:r>
              <a:rPr lang="en-US" dirty="0"/>
              <a:t> – </a:t>
            </a:r>
            <a:r>
              <a:rPr lang="en-US" dirty="0" err="1"/>
              <a:t>Kuruman</a:t>
            </a:r>
            <a:r>
              <a:rPr lang="en-US" dirty="0"/>
              <a:t> and </a:t>
            </a:r>
            <a:r>
              <a:rPr lang="en-US" dirty="0" err="1"/>
              <a:t>Postmasburg</a:t>
            </a:r>
            <a:r>
              <a:rPr lang="en-US" dirty="0"/>
              <a:t> and Sol Plaatje)</a:t>
            </a:r>
          </a:p>
          <a:p>
            <a:endParaRPr lang="en-US" dirty="0"/>
          </a:p>
          <a:p>
            <a:r>
              <a:rPr lang="en-US" b="1" dirty="0"/>
              <a:t>Develop alongside Inter-Regional and National Freight and Development Corridors</a:t>
            </a:r>
          </a:p>
          <a:p>
            <a:r>
              <a:rPr lang="en-US" dirty="0"/>
              <a:t> Consolidate nodal development to support inter-regional development corridors and trade with SADC, which includes (1) a focus on SADC corridors, and (2) improving cost and efficiency at border and port facilities on route, to handle greater international and regional trade flows.</a:t>
            </a:r>
          </a:p>
          <a:p>
            <a:r>
              <a:rPr lang="en-US" dirty="0"/>
              <a:t> Strengthen regional trade and flows on existing corridors, to support development of cities and towns on these corridors.</a:t>
            </a:r>
          </a:p>
          <a:p>
            <a:r>
              <a:rPr lang="en-US" dirty="0"/>
              <a:t> </a:t>
            </a:r>
            <a:r>
              <a:rPr lang="en-US" dirty="0" err="1"/>
              <a:t>Prioritise</a:t>
            </a:r>
            <a:r>
              <a:rPr lang="en-US" dirty="0"/>
              <a:t> infrastructure (ports, </a:t>
            </a:r>
            <a:r>
              <a:rPr lang="en-US" dirty="0" err="1"/>
              <a:t>harbours</a:t>
            </a:r>
            <a:r>
              <a:rPr lang="en-US" dirty="0"/>
              <a:t> and logistics infrastructure) and efficient operations of </a:t>
            </a:r>
            <a:r>
              <a:rPr lang="en-US" dirty="0" err="1"/>
              <a:t>nationallysignificant</a:t>
            </a:r>
            <a:r>
              <a:rPr lang="en-US" dirty="0"/>
              <a:t> trade and movement networks.</a:t>
            </a:r>
          </a:p>
          <a:p>
            <a:r>
              <a:rPr lang="en-US" dirty="0"/>
              <a:t>(Existing National and Inter-regional Freight and Development Corridors to be Strengthened – Significant export and import trade </a:t>
            </a:r>
            <a:r>
              <a:rPr lang="en-US" dirty="0" err="1"/>
              <a:t>routesfrom</a:t>
            </a:r>
            <a:r>
              <a:rPr lang="en-US" dirty="0"/>
              <a:t> Gauteng (1) via the N4 to </a:t>
            </a:r>
            <a:r>
              <a:rPr lang="en-US" dirty="0" err="1"/>
              <a:t>Komatipoort</a:t>
            </a:r>
            <a:r>
              <a:rPr lang="en-US" dirty="0"/>
              <a:t>, (2) via the N3 to eThekwini, and (3) via the N1 north to Musina.)</a:t>
            </a:r>
          </a:p>
          <a:p>
            <a:endParaRPr lang="en-US" dirty="0"/>
          </a:p>
          <a:p>
            <a:endParaRPr lang="en-ZA" dirty="0"/>
          </a:p>
        </p:txBody>
      </p:sp>
    </p:spTree>
    <p:extLst>
      <p:ext uri="{BB962C8B-B14F-4D97-AF65-F5344CB8AC3E}">
        <p14:creationId xmlns:p14="http://schemas.microsoft.com/office/powerpoint/2010/main" val="285130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gnore this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E264A380-1142-4347-92DF-13838D26EC8B}" type="datetime1">
              <a:rPr lang="en-ZA" smtClean="0"/>
              <a:t>2020/02/28</a:t>
            </a:fld>
            <a:endParaRPr lang="en-ZA"/>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pic>
        <p:nvPicPr>
          <p:cNvPr id="6" name="Picture 19"/>
          <p:cNvPicPr>
            <a:picLocks noChangeAspect="1"/>
          </p:cNvPicPr>
          <p:nvPr userDrawn="1"/>
        </p:nvPicPr>
        <p:blipFill rotWithShape="1">
          <a:blip r:embed="rId2">
            <a:extLst>
              <a:ext uri="{28A0092B-C50C-407E-A947-70E740481C1C}">
                <a14:useLocalDpi xmlns:a14="http://schemas.microsoft.com/office/drawing/2010/main" val="0"/>
              </a:ext>
            </a:extLst>
          </a:blip>
          <a:srcRect b="14188"/>
          <a:stretch/>
        </p:blipFill>
        <p:spPr bwMode="auto">
          <a:xfrm rot="5400000" flipV="1">
            <a:off x="6227235" y="-481714"/>
            <a:ext cx="5528730" cy="649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p:cNvPicPr>
            <a:picLocks noChangeAspect="1"/>
          </p:cNvPicPr>
          <p:nvPr userDrawn="1"/>
        </p:nvPicPr>
        <p:blipFill rotWithShape="1">
          <a:blip r:embed="rId2">
            <a:extLst>
              <a:ext uri="{28A0092B-C50C-407E-A947-70E740481C1C}">
                <a14:useLocalDpi xmlns:a14="http://schemas.microsoft.com/office/drawing/2010/main" val="0"/>
              </a:ext>
            </a:extLst>
          </a:blip>
          <a:srcRect b="14188"/>
          <a:stretch/>
        </p:blipFill>
        <p:spPr bwMode="auto">
          <a:xfrm rot="16200000">
            <a:off x="463212" y="-490227"/>
            <a:ext cx="5538988" cy="650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28730"/>
            <a:ext cx="12207940" cy="131373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2705" y="363970"/>
            <a:ext cx="5291521" cy="47958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03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fld id="{F2C4FFA8-4DE0-4D13-8B44-2A1E7EFA61B8}" type="datetime1">
              <a:rPr lang="en-ZA" smtClean="0"/>
              <a:t>2020/02/28</a:t>
            </a:fld>
            <a:endParaRPr lang="en-ZA"/>
          </a:p>
        </p:txBody>
      </p:sp>
      <p:sp>
        <p:nvSpPr>
          <p:cNvPr id="3" name="Footer Placeholder 2"/>
          <p:cNvSpPr>
            <a:spLocks noGrp="1"/>
          </p:cNvSpPr>
          <p:nvPr>
            <p:ph type="ftr" sz="quarter" idx="11"/>
          </p:nvPr>
        </p:nvSpPr>
        <p:spPr>
          <a:xfrm>
            <a:off x="4165600" y="6356356"/>
            <a:ext cx="38608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8737600" y="6356356"/>
            <a:ext cx="2844800" cy="365125"/>
          </a:xfrm>
          <a:prstGeom prst="rect">
            <a:avLst/>
          </a:prstGeom>
        </p:spPr>
        <p:txBody>
          <a:bodyPr/>
          <a:lstStyle/>
          <a:p>
            <a:endParaRPr lang="en-ZA" dirty="0"/>
          </a:p>
        </p:txBody>
      </p:sp>
    </p:spTree>
    <p:extLst>
      <p:ext uri="{BB962C8B-B14F-4D97-AF65-F5344CB8AC3E}">
        <p14:creationId xmlns:p14="http://schemas.microsoft.com/office/powerpoint/2010/main" val="55200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gnore">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4"/>
            <a:ext cx="4011084" cy="1162051"/>
          </a:xfrm>
        </p:spPr>
        <p:txBody>
          <a:bodyPr anchor="b"/>
          <a:lstStyle>
            <a:lvl1pPr algn="l">
              <a:defRPr sz="2160" b="1"/>
            </a:lvl1pPr>
          </a:lstStyle>
          <a:p>
            <a:r>
              <a:rPr lang="en-US"/>
              <a:t>Click to edit Master title style</a:t>
            </a:r>
            <a:endParaRPr lang="en-ZA"/>
          </a:p>
        </p:txBody>
      </p:sp>
      <p:sp>
        <p:nvSpPr>
          <p:cNvPr id="3" name="Content Placeholder 2"/>
          <p:cNvSpPr>
            <a:spLocks noGrp="1"/>
          </p:cNvSpPr>
          <p:nvPr>
            <p:ph idx="1"/>
          </p:nvPr>
        </p:nvSpPr>
        <p:spPr>
          <a:xfrm>
            <a:off x="4766733" y="273055"/>
            <a:ext cx="6815667" cy="5853113"/>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86D5B38A-3E03-49C8-A90E-0E6C8C60C779}" type="datetime1">
              <a:rPr lang="en-ZA" smtClean="0"/>
              <a:t>2020/02/28</a:t>
            </a:fld>
            <a:endParaRPr lang="en-ZA"/>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425225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gnore 1">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10972796" cy="473972"/>
          </a:xfrm>
        </p:spPr>
        <p:txBody>
          <a:bodyPr anchor="b"/>
          <a:lstStyle>
            <a:lvl1pPr algn="ctr">
              <a:defRPr sz="2160" b="1"/>
            </a:lvl1pPr>
          </a:lstStyle>
          <a:p>
            <a:r>
              <a:rPr lang="en-US" dirty="0"/>
              <a:t>Click to edit Master title style</a:t>
            </a:r>
            <a:endParaRPr lang="en-ZA" dirty="0"/>
          </a:p>
        </p:txBody>
      </p:sp>
      <p:sp>
        <p:nvSpPr>
          <p:cNvPr id="3" name="Content Placeholder 2"/>
          <p:cNvSpPr>
            <a:spLocks noGrp="1"/>
          </p:cNvSpPr>
          <p:nvPr>
            <p:ph idx="1"/>
          </p:nvPr>
        </p:nvSpPr>
        <p:spPr>
          <a:xfrm>
            <a:off x="5882771" y="970847"/>
            <a:ext cx="5720196" cy="5155318"/>
          </a:xfrm>
        </p:spPr>
        <p:txBody>
          <a:bodyPr>
            <a:normAutofit/>
          </a:bodyPr>
          <a:lstStyle>
            <a:lvl1pPr>
              <a:defRPr sz="1296"/>
            </a:lvl1pPr>
            <a:lvl2pPr>
              <a:defRPr sz="1188"/>
            </a:lvl2pPr>
            <a:lvl3pPr>
              <a:defRPr sz="1134"/>
            </a:lvl3pPr>
            <a:lvl4pPr>
              <a:defRPr sz="1080"/>
            </a:lvl4pPr>
            <a:lvl5pPr>
              <a:defRPr sz="108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05" y="970846"/>
            <a:ext cx="5009755" cy="5155320"/>
          </a:xfrm>
        </p:spPr>
        <p:txBody>
          <a:bodyPr>
            <a:normAutofit/>
          </a:bodyPr>
          <a:lstStyle>
            <a:lvl1pPr marL="0" indent="0">
              <a:buNone/>
              <a:defRPr sz="1296"/>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dirty="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57F04608-48AA-4183-BE73-5C0E2B2E532D}" type="datetime1">
              <a:rPr lang="en-ZA" smtClean="0"/>
              <a:t>2020/02/28</a:t>
            </a:fld>
            <a:endParaRPr lang="en-ZA"/>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9816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gnore 2">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6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2F01D611-6F07-4B09-A11A-D4861D2EA25B}" type="datetime1">
              <a:rPr lang="en-ZA" smtClean="0"/>
              <a:t>2020/02/28</a:t>
            </a:fld>
            <a:endParaRPr lang="en-ZA"/>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277706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Igno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FB782BF9-C98E-4AE7-A4CF-5EF5483C7D91}" type="datetime1">
              <a:rPr lang="en-ZA" smtClean="0"/>
              <a:t>2020/02/28</a:t>
            </a:fld>
            <a:endParaRPr lang="en-ZA"/>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3341164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Ignore 4">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4CD90BAA-AC50-49DF-BC97-BCD747B91608}" type="datetime1">
              <a:rPr lang="en-ZA" smtClean="0"/>
              <a:t>2020/02/28</a:t>
            </a:fld>
            <a:endParaRPr lang="en-ZA"/>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30501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SDF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09600" y="1493205"/>
            <a:ext cx="10972800" cy="4035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65A5213A-8060-42FB-A2F4-9FCCA16E1A63}" type="datetime1">
              <a:rPr lang="en-ZA" smtClean="0"/>
              <a:t>2020/02/28</a:t>
            </a:fld>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fld id="{25A4C639-EB48-4D23-A249-685ED8FECA75}" type="slidenum">
              <a:rPr lang="en-ZA" smtClean="0"/>
              <a:t>‹#›</a:t>
            </a:fld>
            <a:endParaRPr lang="en-ZA" dirty="0"/>
          </a:p>
        </p:txBody>
      </p:sp>
      <p:sp>
        <p:nvSpPr>
          <p:cNvPr id="6" name="Title 4"/>
          <p:cNvSpPr txBox="1">
            <a:spLocks/>
          </p:cNvSpPr>
          <p:nvPr userDrawn="1"/>
        </p:nvSpPr>
        <p:spPr bwMode="auto">
          <a:xfrm>
            <a:off x="-22460" y="-563"/>
            <a:ext cx="12214460" cy="1256485"/>
          </a:xfrm>
          <a:prstGeom prst="rect">
            <a:avLst/>
          </a:prstGeom>
          <a:gradFill>
            <a:gsLst>
              <a:gs pos="0">
                <a:srgbClr val="005D28">
                  <a:alpha val="88000"/>
                </a:srgbClr>
              </a:gs>
              <a:gs pos="38000">
                <a:srgbClr val="005D28">
                  <a:alpha val="92000"/>
                </a:srgbClr>
              </a:gs>
              <a:gs pos="92000">
                <a:srgbClr val="68A44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stStyle>
          <a:p>
            <a:pPr algn="ctr"/>
            <a:endParaRPr lang="en-ZA" sz="36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28730"/>
            <a:ext cx="12207940" cy="1313733"/>
          </a:xfrm>
          <a:prstGeom prst="rect">
            <a:avLst/>
          </a:prstGeom>
        </p:spPr>
      </p:pic>
    </p:spTree>
    <p:extLst>
      <p:ext uri="{BB962C8B-B14F-4D97-AF65-F5344CB8AC3E}">
        <p14:creationId xmlns:p14="http://schemas.microsoft.com/office/powerpoint/2010/main" val="258962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SDF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5D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a:p>
        </p:txBody>
      </p:sp>
      <p:sp>
        <p:nvSpPr>
          <p:cNvPr id="2" name="Title 1"/>
          <p:cNvSpPr>
            <a:spLocks noGrp="1"/>
          </p:cNvSpPr>
          <p:nvPr>
            <p:ph type="title"/>
          </p:nvPr>
        </p:nvSpPr>
        <p:spPr>
          <a:xfrm>
            <a:off x="963084" y="4406903"/>
            <a:ext cx="10363200" cy="1362076"/>
          </a:xfr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C1A60F57-2EE1-4AB3-8260-8AEBB3E94271}" type="datetime1">
              <a:rPr lang="en-ZA" smtClean="0"/>
              <a:t>2020/02/28</a:t>
            </a:fld>
            <a:endParaRPr lang="en-ZA"/>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128331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NSDF Sub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rgbClr val="53ACD5">
                  <a:tint val="66000"/>
                  <a:satMod val="160000"/>
                </a:srgbClr>
              </a:gs>
              <a:gs pos="50000">
                <a:srgbClr val="53ACD5">
                  <a:tint val="44500"/>
                  <a:satMod val="160000"/>
                </a:srgbClr>
              </a:gs>
              <a:gs pos="100000">
                <a:srgbClr val="53ACD5">
                  <a:tint val="23500"/>
                  <a:satMod val="160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a:p>
        </p:txBody>
      </p:sp>
      <p:sp>
        <p:nvSpPr>
          <p:cNvPr id="2" name="Title 1"/>
          <p:cNvSpPr>
            <a:spLocks noGrp="1"/>
          </p:cNvSpPr>
          <p:nvPr>
            <p:ph type="title"/>
          </p:nvPr>
        </p:nvSpPr>
        <p:spPr>
          <a:xfrm>
            <a:off x="963084" y="4406903"/>
            <a:ext cx="10363200" cy="1362076"/>
          </a:xfr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2CC23A37-0F30-4F79-B7F4-722E27C8F418}" type="datetime1">
              <a:rPr lang="en-ZA" smtClean="0"/>
              <a:t>2020/02/28</a:t>
            </a:fld>
            <a:endParaRPr lang="en-ZA"/>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65903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SDF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609600" y="948268"/>
            <a:ext cx="5384800" cy="5177898"/>
          </a:xfrm>
        </p:spPr>
        <p:txBody>
          <a:bodyPr>
            <a:normAutofit/>
          </a:bodyPr>
          <a:lstStyle>
            <a:lvl1pPr>
              <a:defRPr sz="1296"/>
            </a:lvl1pPr>
            <a:lvl2pPr>
              <a:defRPr sz="1134"/>
            </a:lvl2pPr>
            <a:lvl3pPr>
              <a:defRPr sz="1080"/>
            </a:lvl3pPr>
            <a:lvl4pPr>
              <a:defRPr sz="972"/>
            </a:lvl4pPr>
            <a:lvl5pPr>
              <a:defRPr sz="972"/>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948268"/>
            <a:ext cx="5384800" cy="5177898"/>
          </a:xfrm>
        </p:spPr>
        <p:txBody>
          <a:bodyPr>
            <a:normAutofit/>
          </a:bodyPr>
          <a:lstStyle>
            <a:lvl1pPr>
              <a:defRPr sz="1296"/>
            </a:lvl1pPr>
            <a:lvl2pPr>
              <a:defRPr sz="1188"/>
            </a:lvl2pPr>
            <a:lvl3pPr>
              <a:defRPr sz="1134"/>
            </a:lvl3pPr>
            <a:lvl4pPr>
              <a:defRPr sz="1080"/>
            </a:lvl4pPr>
            <a:lvl5pPr>
              <a:defRPr sz="1080"/>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Date Placeholder 11"/>
          <p:cNvSpPr>
            <a:spLocks noGrp="1"/>
          </p:cNvSpPr>
          <p:nvPr>
            <p:ph type="dt" sz="half" idx="10"/>
          </p:nvPr>
        </p:nvSpPr>
        <p:spPr>
          <a:xfrm>
            <a:off x="609600" y="6356356"/>
            <a:ext cx="2844800" cy="365125"/>
          </a:xfrm>
          <a:prstGeom prst="rect">
            <a:avLst/>
          </a:prstGeom>
        </p:spPr>
        <p:txBody>
          <a:bodyPr/>
          <a:lstStyle/>
          <a:p>
            <a:fld id="{3427BF9D-A1C7-44D6-B6DE-63D25D6C847A}" type="datetime1">
              <a:rPr lang="en-ZA" smtClean="0"/>
              <a:t>2020/02/28</a:t>
            </a:fld>
            <a:endParaRPr lang="en-ZA"/>
          </a:p>
        </p:txBody>
      </p:sp>
      <p:sp>
        <p:nvSpPr>
          <p:cNvPr id="13" name="Footer Placeholder 12"/>
          <p:cNvSpPr>
            <a:spLocks noGrp="1"/>
          </p:cNvSpPr>
          <p:nvPr>
            <p:ph type="ftr" sz="quarter" idx="11"/>
          </p:nvPr>
        </p:nvSpPr>
        <p:spPr>
          <a:xfrm>
            <a:off x="4165600" y="6356356"/>
            <a:ext cx="3860800" cy="365125"/>
          </a:xfrm>
          <a:prstGeom prst="rect">
            <a:avLst/>
          </a:prstGeom>
        </p:spPr>
        <p:txBody>
          <a:bodyPr/>
          <a:lstStyle/>
          <a:p>
            <a:endParaRPr lang="en-ZA"/>
          </a:p>
        </p:txBody>
      </p:sp>
      <p:sp>
        <p:nvSpPr>
          <p:cNvPr id="14" name="Slide Number Placeholder 13"/>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pPr/>
              <a:t>‹#›</a:t>
            </a:fld>
            <a:endParaRPr lang="en-ZA" dirty="0"/>
          </a:p>
        </p:txBody>
      </p:sp>
    </p:spTree>
    <p:extLst>
      <p:ext uri="{BB962C8B-B14F-4D97-AF65-F5344CB8AC3E}">
        <p14:creationId xmlns:p14="http://schemas.microsoft.com/office/powerpoint/2010/main" val="39300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NSDF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5386917"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5386917"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78" y="936828"/>
            <a:ext cx="5389033"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6193378" y="1444979"/>
            <a:ext cx="5389033"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fld id="{3994C609-E091-4883-AD07-10208EE28E23}" type="datetime1">
              <a:rPr lang="en-ZA" smtClean="0"/>
              <a:t>2020/02/28</a:t>
            </a:fld>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171852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NSDF 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3556000"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3556000"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307842" y="936828"/>
            <a:ext cx="7274569"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4307842" y="1444979"/>
            <a:ext cx="7274569"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fld id="{B898D709-DFE2-4028-80F8-FF5008424A85}" type="datetime1">
              <a:rPr lang="en-ZA" smtClean="0"/>
              <a:t>2020/02/28</a:t>
            </a:fld>
            <a:endParaRPr lang="en-ZA"/>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a:p>
        </p:txBody>
      </p:sp>
    </p:spTree>
    <p:extLst>
      <p:ext uri="{BB962C8B-B14F-4D97-AF65-F5344CB8AC3E}">
        <p14:creationId xmlns:p14="http://schemas.microsoft.com/office/powerpoint/2010/main" val="4018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SDF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fld id="{2ADDB3F8-7ADA-424D-AF3D-BED2D71E8C4E}" type="datetime1">
              <a:rPr lang="en-ZA" smtClean="0"/>
              <a:t>2020/02/28</a:t>
            </a:fld>
            <a:endParaRPr lang="en-ZA"/>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a:p>
        </p:txBody>
      </p:sp>
    </p:spTree>
    <p:extLst>
      <p:ext uri="{BB962C8B-B14F-4D97-AF65-F5344CB8AC3E}">
        <p14:creationId xmlns:p14="http://schemas.microsoft.com/office/powerpoint/2010/main" val="296887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SDF Title Only_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fld id="{E06D7ED9-0F83-4F3A-B06C-FD13056A65C7}" type="datetime1">
              <a:rPr lang="en-ZA" smtClean="0"/>
              <a:t>2020/02/28</a:t>
            </a:fld>
            <a:endParaRPr lang="en-ZA"/>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a:p>
        </p:txBody>
      </p:sp>
      <p:sp>
        <p:nvSpPr>
          <p:cNvPr id="6" name="Rectangle 5"/>
          <p:cNvSpPr/>
          <p:nvPr userDrawn="1"/>
        </p:nvSpPr>
        <p:spPr>
          <a:xfrm>
            <a:off x="0" y="6112937"/>
            <a:ext cx="10573925" cy="7450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a:p>
        </p:txBody>
      </p:sp>
    </p:spTree>
    <p:extLst>
      <p:ext uri="{BB962C8B-B14F-4D97-AF65-F5344CB8AC3E}">
        <p14:creationId xmlns:p14="http://schemas.microsoft.com/office/powerpoint/2010/main" val="87191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A4C612FE-6D1D-1042-87E4-08CBFCE46325}"/>
              </a:ext>
            </a:extLst>
          </p:cNvPr>
          <p:cNvSpPr/>
          <p:nvPr/>
        </p:nvSpPr>
        <p:spPr>
          <a:xfrm>
            <a:off x="1" y="1255650"/>
            <a:ext cx="12207939" cy="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 name="Title Placeholder 1"/>
          <p:cNvSpPr>
            <a:spLocks noGrp="1"/>
          </p:cNvSpPr>
          <p:nvPr>
            <p:ph type="title"/>
          </p:nvPr>
        </p:nvSpPr>
        <p:spPr>
          <a:xfrm>
            <a:off x="1" y="274638"/>
            <a:ext cx="12207939" cy="981012"/>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493205"/>
            <a:ext cx="10972800" cy="4632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385140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93776" rtl="0" eaLnBrk="1" latinLnBrk="0" hangingPunct="1">
        <a:spcBef>
          <a:spcPct val="0"/>
        </a:spcBef>
        <a:buNone/>
        <a:defRPr sz="3456" b="1" kern="1200">
          <a:solidFill>
            <a:srgbClr val="FFFFFF"/>
          </a:solidFill>
          <a:latin typeface="Century Gothic"/>
          <a:ea typeface="+mj-ea"/>
          <a:cs typeface="Century Gothic"/>
        </a:defRPr>
      </a:lvl1pPr>
    </p:titleStyle>
    <p:body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93776" rtl="0" eaLnBrk="1" latinLnBrk="0" hangingPunct="1">
        <a:defRPr sz="1944" kern="1200">
          <a:solidFill>
            <a:schemeClr val="tx1"/>
          </a:solidFill>
          <a:latin typeface="+mn-lt"/>
          <a:ea typeface="+mn-ea"/>
          <a:cs typeface="+mn-cs"/>
        </a:defRPr>
      </a:lvl1pPr>
      <a:lvl2pPr marL="493776" algn="l" defTabSz="493776" rtl="0" eaLnBrk="1" latinLnBrk="0" hangingPunct="1">
        <a:defRPr sz="1944" kern="1200">
          <a:solidFill>
            <a:schemeClr val="tx1"/>
          </a:solidFill>
          <a:latin typeface="+mn-lt"/>
          <a:ea typeface="+mn-ea"/>
          <a:cs typeface="+mn-cs"/>
        </a:defRPr>
      </a:lvl2pPr>
      <a:lvl3pPr marL="987552" algn="l" defTabSz="493776" rtl="0" eaLnBrk="1" latinLnBrk="0" hangingPunct="1">
        <a:defRPr sz="1944" kern="1200">
          <a:solidFill>
            <a:schemeClr val="tx1"/>
          </a:solidFill>
          <a:latin typeface="+mn-lt"/>
          <a:ea typeface="+mn-ea"/>
          <a:cs typeface="+mn-cs"/>
        </a:defRPr>
      </a:lvl3pPr>
      <a:lvl4pPr marL="1481328" algn="l" defTabSz="493776" rtl="0" eaLnBrk="1" latinLnBrk="0" hangingPunct="1">
        <a:defRPr sz="1944" kern="1200">
          <a:solidFill>
            <a:schemeClr val="tx1"/>
          </a:solidFill>
          <a:latin typeface="+mn-lt"/>
          <a:ea typeface="+mn-ea"/>
          <a:cs typeface="+mn-cs"/>
        </a:defRPr>
      </a:lvl4pPr>
      <a:lvl5pPr marL="1975104" algn="l" defTabSz="493776" rtl="0" eaLnBrk="1" latinLnBrk="0" hangingPunct="1">
        <a:defRPr sz="1944" kern="1200">
          <a:solidFill>
            <a:schemeClr val="tx1"/>
          </a:solidFill>
          <a:latin typeface="+mn-lt"/>
          <a:ea typeface="+mn-ea"/>
          <a:cs typeface="+mn-cs"/>
        </a:defRPr>
      </a:lvl5pPr>
      <a:lvl6pPr marL="2468880" algn="l" defTabSz="493776" rtl="0" eaLnBrk="1" latinLnBrk="0" hangingPunct="1">
        <a:defRPr sz="1944" kern="1200">
          <a:solidFill>
            <a:schemeClr val="tx1"/>
          </a:solidFill>
          <a:latin typeface="+mn-lt"/>
          <a:ea typeface="+mn-ea"/>
          <a:cs typeface="+mn-cs"/>
        </a:defRPr>
      </a:lvl6pPr>
      <a:lvl7pPr marL="2962656" algn="l" defTabSz="493776" rtl="0" eaLnBrk="1" latinLnBrk="0" hangingPunct="1">
        <a:defRPr sz="1944" kern="1200">
          <a:solidFill>
            <a:schemeClr val="tx1"/>
          </a:solidFill>
          <a:latin typeface="+mn-lt"/>
          <a:ea typeface="+mn-ea"/>
          <a:cs typeface="+mn-cs"/>
        </a:defRPr>
      </a:lvl7pPr>
      <a:lvl8pPr marL="3456432" algn="l" defTabSz="493776" rtl="0" eaLnBrk="1" latinLnBrk="0" hangingPunct="1">
        <a:defRPr sz="1944" kern="1200">
          <a:solidFill>
            <a:schemeClr val="tx1"/>
          </a:solidFill>
          <a:latin typeface="+mn-lt"/>
          <a:ea typeface="+mn-ea"/>
          <a:cs typeface="+mn-cs"/>
        </a:defRPr>
      </a:lvl8pPr>
      <a:lvl9pPr marL="3950208" algn="l" defTabSz="493776"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8242" y="3666444"/>
            <a:ext cx="9875519" cy="617794"/>
          </a:xfrm>
        </p:spPr>
        <p:txBody>
          <a:bodyPr>
            <a:normAutofit/>
          </a:bodyPr>
          <a:lstStyle/>
          <a:p>
            <a:r>
              <a:rPr lang="en-US" sz="2520" b="1" dirty="0">
                <a:solidFill>
                  <a:schemeClr val="bg1"/>
                </a:solidFill>
              </a:rPr>
              <a:t>28 FEBRUARY 2020</a:t>
            </a:r>
          </a:p>
          <a:p>
            <a:endParaRPr lang="en-US" sz="900" b="1" dirty="0">
              <a:solidFill>
                <a:schemeClr val="bg1"/>
              </a:solidFill>
            </a:endParaRPr>
          </a:p>
          <a:p>
            <a:endParaRPr lang="en-ZA" sz="900" b="1" dirty="0">
              <a:solidFill>
                <a:schemeClr val="bg1"/>
              </a:solidFill>
            </a:endParaRPr>
          </a:p>
        </p:txBody>
      </p:sp>
      <p:sp>
        <p:nvSpPr>
          <p:cNvPr id="2" name="Title 1"/>
          <p:cNvSpPr>
            <a:spLocks noGrp="1"/>
          </p:cNvSpPr>
          <p:nvPr>
            <p:ph type="ctrTitle"/>
          </p:nvPr>
        </p:nvSpPr>
        <p:spPr>
          <a:xfrm>
            <a:off x="843913" y="625454"/>
            <a:ext cx="10504170" cy="2881129"/>
          </a:xfrm>
          <a:solidFill>
            <a:srgbClr val="FFFFFF">
              <a:alpha val="20000"/>
            </a:srgbClr>
          </a:solidFill>
        </p:spPr>
        <p:txBody>
          <a:bodyPr>
            <a:normAutofit fontScale="90000"/>
          </a:bodyPr>
          <a:lstStyle/>
          <a:p>
            <a:pPr>
              <a:lnSpc>
                <a:spcPct val="110000"/>
              </a:lnSpc>
            </a:pPr>
            <a:r>
              <a:rPr lang="en-US" sz="4000" dirty="0"/>
              <a:t/>
            </a:r>
            <a:br>
              <a:rPr lang="en-US" sz="4000" dirty="0"/>
            </a:br>
            <a:r>
              <a:rPr lang="en-US" sz="4000" dirty="0"/>
              <a:t>DRAFT NATIONAL SPATIAL DEVELOPMENT FRAMEWORK</a:t>
            </a:r>
            <a:r>
              <a:rPr lang="en-US" dirty="0"/>
              <a:t/>
            </a:r>
            <a:br>
              <a:rPr lang="en-US" dirty="0"/>
            </a:br>
            <a:r>
              <a:rPr lang="en-US" dirty="0"/>
              <a:t/>
            </a:r>
            <a:br>
              <a:rPr lang="en-US" dirty="0"/>
            </a:br>
            <a:r>
              <a:rPr lang="en-ZA" sz="1800" dirty="0"/>
              <a:t/>
            </a:r>
            <a:br>
              <a:rPr lang="en-ZA" sz="1800" dirty="0"/>
            </a:br>
            <a:r>
              <a:rPr lang="en-ZA" sz="1800" dirty="0"/>
              <a:t>NSDF OVERVIEW AND UPDATE</a:t>
            </a:r>
            <a:r>
              <a:rPr lang="en-US" dirty="0"/>
              <a:t/>
            </a:r>
            <a:br>
              <a:rPr lang="en-US" dirty="0"/>
            </a:br>
            <a:r>
              <a:rPr lang="en-US" dirty="0"/>
              <a:t/>
            </a:r>
            <a:br>
              <a:rPr lang="en-US" dirty="0"/>
            </a:br>
            <a:endParaRPr lang="en-ZA" sz="2808" i="1" dirty="0">
              <a:solidFill>
                <a:schemeClr val="bg1"/>
              </a:solidFill>
            </a:endParaRPr>
          </a:p>
        </p:txBody>
      </p:sp>
      <p:sp>
        <p:nvSpPr>
          <p:cNvPr id="4" name="TextBox 3">
            <a:extLst>
              <a:ext uri="{FF2B5EF4-FFF2-40B4-BE49-F238E27FC236}">
                <a16:creationId xmlns:a16="http://schemas.microsoft.com/office/drawing/2014/main" xmlns="" id="{EDC4AFBC-DCC7-4CFB-907A-FD461149DA16}"/>
              </a:ext>
            </a:extLst>
          </p:cNvPr>
          <p:cNvSpPr txBox="1"/>
          <p:nvPr/>
        </p:nvSpPr>
        <p:spPr>
          <a:xfrm>
            <a:off x="8619565" y="4614530"/>
            <a:ext cx="3572435" cy="707886"/>
          </a:xfrm>
          <a:prstGeom prst="rect">
            <a:avLst/>
          </a:prstGeom>
          <a:noFill/>
        </p:spPr>
        <p:txBody>
          <a:bodyPr wrap="square" rtlCol="0">
            <a:spAutoFit/>
          </a:bodyPr>
          <a:lstStyle/>
          <a:p>
            <a:r>
              <a:rPr lang="en-US" sz="2000" dirty="0"/>
              <a:t>GISSA Forum</a:t>
            </a:r>
          </a:p>
          <a:p>
            <a:r>
              <a:rPr lang="en-US" sz="2000" dirty="0"/>
              <a:t>Presenter: Sheena Satikge-</a:t>
            </a:r>
            <a:r>
              <a:rPr lang="en-US" sz="2000" dirty="0" err="1"/>
              <a:t>Sibisi</a:t>
            </a:r>
            <a:endParaRPr lang="en-ZA" sz="2000" dirty="0"/>
          </a:p>
        </p:txBody>
      </p:sp>
    </p:spTree>
    <p:extLst>
      <p:ext uri="{BB962C8B-B14F-4D97-AF65-F5344CB8AC3E}">
        <p14:creationId xmlns:p14="http://schemas.microsoft.com/office/powerpoint/2010/main" val="151993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r="34105" b="17383"/>
          <a:stretch/>
        </p:blipFill>
        <p:spPr>
          <a:xfrm>
            <a:off x="3524978" y="1345882"/>
            <a:ext cx="5091244" cy="4559618"/>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a:xfrm>
            <a:off x="1" y="-80962"/>
            <a:ext cx="12207939" cy="981012"/>
          </a:xfrm>
        </p:spPr>
        <p:txBody>
          <a:bodyPr>
            <a:normAutofit/>
          </a:bodyPr>
          <a:lstStyle/>
          <a:p>
            <a:r>
              <a:rPr lang="en-US" dirty="0">
                <a:solidFill>
                  <a:schemeClr val="bg1"/>
                </a:solidFill>
              </a:rPr>
              <a:t>7. NATIONAL SPATIAL ACTION AREAS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2" y="827810"/>
            <a:ext cx="12191775" cy="607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19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r="34105" b="17383"/>
          <a:stretch/>
        </p:blipFill>
        <p:spPr>
          <a:xfrm>
            <a:off x="3524978" y="1345882"/>
            <a:ext cx="5091244" cy="4559618"/>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a:xfrm>
            <a:off x="1" y="-80962"/>
            <a:ext cx="12207939" cy="981012"/>
          </a:xfrm>
        </p:spPr>
        <p:txBody>
          <a:bodyPr>
            <a:normAutofit/>
          </a:bodyPr>
          <a:lstStyle/>
          <a:p>
            <a:r>
              <a:rPr lang="en-US" dirty="0">
                <a:solidFill>
                  <a:schemeClr val="bg1"/>
                </a:solidFill>
              </a:rPr>
              <a:t>8. NATIONAL SPATIAL ACTION AREAS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2" y="827810"/>
            <a:ext cx="12191775" cy="607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61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r="34105" b="17383"/>
          <a:stretch/>
        </p:blipFill>
        <p:spPr>
          <a:xfrm>
            <a:off x="3524978" y="1345882"/>
            <a:ext cx="5091244" cy="4559618"/>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a:xfrm>
            <a:off x="1" y="-80962"/>
            <a:ext cx="12207939" cy="981012"/>
          </a:xfrm>
        </p:spPr>
        <p:txBody>
          <a:bodyPr>
            <a:normAutofit/>
          </a:bodyPr>
          <a:lstStyle/>
          <a:p>
            <a:r>
              <a:rPr lang="en-US" dirty="0">
                <a:solidFill>
                  <a:schemeClr val="bg1"/>
                </a:solidFill>
              </a:rPr>
              <a:t>9. NATIONAL SPATIAL ACTION AREAS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3" y="827810"/>
            <a:ext cx="12191773" cy="607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385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r="34105" b="17383"/>
          <a:stretch/>
        </p:blipFill>
        <p:spPr>
          <a:xfrm>
            <a:off x="3524978" y="1345882"/>
            <a:ext cx="5091244" cy="4559618"/>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a:xfrm>
            <a:off x="1" y="-80962"/>
            <a:ext cx="12207939" cy="981012"/>
          </a:xfrm>
        </p:spPr>
        <p:txBody>
          <a:bodyPr>
            <a:normAutofit/>
          </a:bodyPr>
          <a:lstStyle/>
          <a:p>
            <a:r>
              <a:rPr lang="en-US" dirty="0">
                <a:solidFill>
                  <a:schemeClr val="bg1"/>
                </a:solidFill>
              </a:rPr>
              <a:t>10. NATIONAL SPATIAL ACTION AREAS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3" y="827810"/>
            <a:ext cx="12191773" cy="60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97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6926B-DCE2-5A41-96F3-21D5E9EC18C6}"/>
              </a:ext>
            </a:extLst>
          </p:cNvPr>
          <p:cNvSpPr>
            <a:spLocks noGrp="1"/>
          </p:cNvSpPr>
          <p:nvPr>
            <p:ph type="title"/>
          </p:nvPr>
        </p:nvSpPr>
        <p:spPr/>
        <p:txBody>
          <a:bodyPr/>
          <a:lstStyle/>
          <a:p>
            <a:r>
              <a:rPr lang="en-US" dirty="0">
                <a:solidFill>
                  <a:schemeClr val="bg1"/>
                </a:solidFill>
              </a:rPr>
              <a:t>IMPLICATIONS AND CONCLUSION CONT…</a:t>
            </a:r>
          </a:p>
        </p:txBody>
      </p:sp>
      <p:sp>
        <p:nvSpPr>
          <p:cNvPr id="8" name="TextBox 7">
            <a:extLst>
              <a:ext uri="{FF2B5EF4-FFF2-40B4-BE49-F238E27FC236}">
                <a16:creationId xmlns:a16="http://schemas.microsoft.com/office/drawing/2014/main" xmlns="" id="{4FFA17BF-02C7-4AF4-A5E4-0B7E72A332C1}"/>
              </a:ext>
            </a:extLst>
          </p:cNvPr>
          <p:cNvSpPr txBox="1"/>
          <p:nvPr/>
        </p:nvSpPr>
        <p:spPr>
          <a:xfrm>
            <a:off x="138223" y="5762847"/>
            <a:ext cx="11950996" cy="1095153"/>
          </a:xfrm>
          <a:prstGeom prst="rect">
            <a:avLst/>
          </a:prstGeom>
          <a:solidFill>
            <a:srgbClr val="FFFFFF"/>
          </a:solidFill>
        </p:spPr>
        <p:txBody>
          <a:bodyPr wrap="square" rtlCol="0">
            <a:spAutoFit/>
          </a:bodyPr>
          <a:lstStyle/>
          <a:p>
            <a:endParaRPr lang="en-ZA" dirty="0"/>
          </a:p>
        </p:txBody>
      </p:sp>
      <p:pic>
        <p:nvPicPr>
          <p:cNvPr id="9" name="Picture 8">
            <a:extLst>
              <a:ext uri="{FF2B5EF4-FFF2-40B4-BE49-F238E27FC236}">
                <a16:creationId xmlns:a16="http://schemas.microsoft.com/office/drawing/2014/main" xmlns="" id="{55C6CE08-4528-4A2A-A398-C56184618D10}"/>
              </a:ext>
            </a:extLst>
          </p:cNvPr>
          <p:cNvPicPr>
            <a:picLocks noChangeAspect="1"/>
          </p:cNvPicPr>
          <p:nvPr/>
        </p:nvPicPr>
        <p:blipFill>
          <a:blip r:embed="rId2"/>
          <a:stretch>
            <a:fillRect/>
          </a:stretch>
        </p:blipFill>
        <p:spPr>
          <a:xfrm>
            <a:off x="1366762" y="0"/>
            <a:ext cx="9458476" cy="6858000"/>
          </a:xfrm>
          <a:prstGeom prst="rect">
            <a:avLst/>
          </a:prstGeom>
        </p:spPr>
      </p:pic>
    </p:spTree>
    <p:extLst>
      <p:ext uri="{BB962C8B-B14F-4D97-AF65-F5344CB8AC3E}">
        <p14:creationId xmlns:p14="http://schemas.microsoft.com/office/powerpoint/2010/main" val="4133691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IMPLEMENTATION FRAMEWORK</a:t>
            </a:r>
          </a:p>
        </p:txBody>
      </p:sp>
      <p:graphicFrame>
        <p:nvGraphicFramePr>
          <p:cNvPr id="76" name="Content Placeholder 3">
            <a:extLst>
              <a:ext uri="{FF2B5EF4-FFF2-40B4-BE49-F238E27FC236}">
                <a16:creationId xmlns:a16="http://schemas.microsoft.com/office/drawing/2014/main" xmlns="" id="{0A4F95AB-A2A1-4613-9EDE-0A9AD4EFE10F}"/>
              </a:ext>
            </a:extLst>
          </p:cNvPr>
          <p:cNvGraphicFramePr>
            <a:graphicFrameLocks noGrp="1"/>
          </p:cNvGraphicFramePr>
          <p:nvPr>
            <p:ph idx="1"/>
            <p:extLst>
              <p:ext uri="{D42A27DB-BD31-4B8C-83A1-F6EECF244321}">
                <p14:modId xmlns:p14="http://schemas.microsoft.com/office/powerpoint/2010/main" val="3926485481"/>
              </p:ext>
            </p:extLst>
          </p:nvPr>
        </p:nvGraphicFramePr>
        <p:xfrm>
          <a:off x="188945" y="1255650"/>
          <a:ext cx="11547530" cy="437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758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Highlights</a:t>
            </a:r>
          </a:p>
        </p:txBody>
      </p:sp>
      <p:sp>
        <p:nvSpPr>
          <p:cNvPr id="3" name="Content Placeholder 2"/>
          <p:cNvSpPr>
            <a:spLocks noGrp="1"/>
          </p:cNvSpPr>
          <p:nvPr>
            <p:ph idx="1"/>
          </p:nvPr>
        </p:nvSpPr>
        <p:spPr>
          <a:xfrm>
            <a:off x="5040535" y="1369529"/>
            <a:ext cx="6560899" cy="4196133"/>
          </a:xfrm>
        </p:spPr>
        <p:txBody>
          <a:bodyPr>
            <a:normAutofit fontScale="92500" lnSpcReduction="20000"/>
          </a:bodyPr>
          <a:lstStyle/>
          <a:p>
            <a:pPr marL="342900" indent="-342900">
              <a:buClr>
                <a:schemeClr val="accent3">
                  <a:lumMod val="75000"/>
                </a:schemeClr>
              </a:buClr>
              <a:buFont typeface="Arial" panose="020B0604020202020204" pitchFamily="34" charset="0"/>
              <a:buChar char="•"/>
            </a:pPr>
            <a:r>
              <a:rPr lang="en-ZA" dirty="0"/>
              <a:t>First legislated spatial instrument guiding National Planning;</a:t>
            </a:r>
          </a:p>
          <a:p>
            <a:pPr>
              <a:buClr>
                <a:schemeClr val="accent3">
                  <a:lumMod val="75000"/>
                </a:schemeClr>
              </a:buClr>
            </a:pPr>
            <a:endParaRPr lang="en-ZA" dirty="0"/>
          </a:p>
          <a:p>
            <a:pPr marL="342900" indent="-342900">
              <a:buClr>
                <a:schemeClr val="accent3">
                  <a:lumMod val="75000"/>
                </a:schemeClr>
              </a:buClr>
              <a:buFont typeface="Arial" panose="020B0604020202020204" pitchFamily="34" charset="0"/>
              <a:buChar char="•"/>
            </a:pPr>
            <a:r>
              <a:rPr lang="en-ZA" dirty="0"/>
              <a:t>Spatial platform for integration of Government Plans and programmes;</a:t>
            </a:r>
          </a:p>
          <a:p>
            <a:pPr>
              <a:buClr>
                <a:schemeClr val="accent3">
                  <a:lumMod val="75000"/>
                </a:schemeClr>
              </a:buClr>
            </a:pPr>
            <a:endParaRPr lang="en-ZA" dirty="0"/>
          </a:p>
          <a:p>
            <a:pPr marL="342900" indent="-342900">
              <a:buClr>
                <a:schemeClr val="accent3">
                  <a:lumMod val="75000"/>
                </a:schemeClr>
              </a:buClr>
              <a:buFont typeface="Arial" panose="020B0604020202020204" pitchFamily="34" charset="0"/>
              <a:buChar char="•"/>
            </a:pPr>
            <a:r>
              <a:rPr lang="en-ZA" dirty="0"/>
              <a:t>Regional approach (interventions across administrative boundaries);</a:t>
            </a:r>
          </a:p>
          <a:p>
            <a:pPr>
              <a:buClr>
                <a:schemeClr val="accent3">
                  <a:lumMod val="75000"/>
                </a:schemeClr>
              </a:buClr>
            </a:pPr>
            <a:endParaRPr lang="en-ZA" dirty="0"/>
          </a:p>
          <a:p>
            <a:pPr marL="342900" indent="-342900">
              <a:buClr>
                <a:schemeClr val="accent3">
                  <a:lumMod val="75000"/>
                </a:schemeClr>
              </a:buClr>
              <a:buFont typeface="Arial" panose="020B0604020202020204" pitchFamily="34" charset="0"/>
              <a:buChar char="•"/>
            </a:pPr>
            <a:r>
              <a:rPr lang="en-ZA" dirty="0"/>
              <a:t>Alignment to NDP and its 5-year implementation plan.</a:t>
            </a:r>
          </a:p>
          <a:p>
            <a:pPr marL="342900" indent="-342900">
              <a:buClr>
                <a:schemeClr val="accent3">
                  <a:lumMod val="75000"/>
                </a:schemeClr>
              </a:buClr>
              <a:buFont typeface="Arial" panose="020B0604020202020204" pitchFamily="34" charset="0"/>
              <a:buChar char="•"/>
            </a:pPr>
            <a:endParaRPr lang="en-ZA" dirty="0"/>
          </a:p>
          <a:p>
            <a:pPr marL="342900" indent="-342900">
              <a:buClr>
                <a:schemeClr val="accent3">
                  <a:lumMod val="75000"/>
                </a:schemeClr>
              </a:buClr>
              <a:buFont typeface="Arial" panose="020B0604020202020204" pitchFamily="34" charset="0"/>
              <a:buChar char="•"/>
            </a:pPr>
            <a:r>
              <a:rPr lang="en-US" dirty="0"/>
              <a:t>Significant emphasis on spatial integration in the MTSF for 2019-2024, guided by the NSDF.</a:t>
            </a:r>
            <a:endParaRPr lang="en-ZA" dirty="0"/>
          </a:p>
        </p:txBody>
      </p:sp>
      <p:sp>
        <p:nvSpPr>
          <p:cNvPr id="39" name="Figure">
            <a:extLst>
              <a:ext uri="{FF2B5EF4-FFF2-40B4-BE49-F238E27FC236}">
                <a16:creationId xmlns:a16="http://schemas.microsoft.com/office/drawing/2014/main" xmlns="" id="{6B672EC3-1D1C-4EF1-9BF1-1B0922D57AF9}"/>
              </a:ext>
            </a:extLst>
          </p:cNvPr>
          <p:cNvSpPr/>
          <p:nvPr/>
        </p:nvSpPr>
        <p:spPr>
          <a:xfrm>
            <a:off x="948143" y="3253311"/>
            <a:ext cx="2654969" cy="1943019"/>
          </a:xfrm>
          <a:custGeom>
            <a:avLst/>
            <a:gdLst/>
            <a:ahLst/>
            <a:cxnLst>
              <a:cxn ang="0">
                <a:pos x="wd2" y="hd2"/>
              </a:cxn>
              <a:cxn ang="5400000">
                <a:pos x="wd2" y="hd2"/>
              </a:cxn>
              <a:cxn ang="10800000">
                <a:pos x="wd2" y="hd2"/>
              </a:cxn>
              <a:cxn ang="16200000">
                <a:pos x="wd2" y="hd2"/>
              </a:cxn>
            </a:cxnLst>
            <a:rect l="0" t="0" r="r" b="b"/>
            <a:pathLst>
              <a:path w="21600" h="21600" extrusionOk="0">
                <a:moveTo>
                  <a:pt x="13742" y="21600"/>
                </a:moveTo>
                <a:lnTo>
                  <a:pt x="345" y="21600"/>
                </a:lnTo>
                <a:cubicBezTo>
                  <a:pt x="156" y="21600"/>
                  <a:pt x="0" y="21386"/>
                  <a:pt x="0" y="21129"/>
                </a:cubicBezTo>
                <a:lnTo>
                  <a:pt x="0" y="15012"/>
                </a:lnTo>
                <a:cubicBezTo>
                  <a:pt x="0" y="14754"/>
                  <a:pt x="156" y="14540"/>
                  <a:pt x="345" y="14540"/>
                </a:cubicBezTo>
                <a:lnTo>
                  <a:pt x="4610" y="14540"/>
                </a:lnTo>
                <a:lnTo>
                  <a:pt x="4610" y="8323"/>
                </a:lnTo>
                <a:cubicBezTo>
                  <a:pt x="4610" y="8065"/>
                  <a:pt x="4766" y="7852"/>
                  <a:pt x="4955" y="7852"/>
                </a:cubicBezTo>
                <a:cubicBezTo>
                  <a:pt x="5144" y="7852"/>
                  <a:pt x="5300" y="8065"/>
                  <a:pt x="5300" y="8323"/>
                </a:cubicBezTo>
                <a:lnTo>
                  <a:pt x="5300" y="15012"/>
                </a:lnTo>
                <a:cubicBezTo>
                  <a:pt x="5300" y="15270"/>
                  <a:pt x="5144" y="15483"/>
                  <a:pt x="4955" y="15483"/>
                </a:cubicBezTo>
                <a:lnTo>
                  <a:pt x="690" y="15483"/>
                </a:lnTo>
                <a:lnTo>
                  <a:pt x="690" y="20657"/>
                </a:lnTo>
                <a:lnTo>
                  <a:pt x="13402" y="20657"/>
                </a:lnTo>
                <a:lnTo>
                  <a:pt x="13402" y="13509"/>
                </a:lnTo>
                <a:cubicBezTo>
                  <a:pt x="13402" y="13252"/>
                  <a:pt x="13558" y="13038"/>
                  <a:pt x="13747" y="13038"/>
                </a:cubicBezTo>
                <a:lnTo>
                  <a:pt x="17708" y="13038"/>
                </a:lnTo>
                <a:cubicBezTo>
                  <a:pt x="17896" y="13038"/>
                  <a:pt x="18053" y="13252"/>
                  <a:pt x="18053" y="13509"/>
                </a:cubicBezTo>
                <a:lnTo>
                  <a:pt x="18053" y="20123"/>
                </a:lnTo>
                <a:lnTo>
                  <a:pt x="20910" y="20123"/>
                </a:lnTo>
                <a:lnTo>
                  <a:pt x="20878" y="471"/>
                </a:lnTo>
                <a:cubicBezTo>
                  <a:pt x="20878" y="214"/>
                  <a:pt x="21030" y="0"/>
                  <a:pt x="21223" y="0"/>
                </a:cubicBezTo>
                <a:cubicBezTo>
                  <a:pt x="21223" y="0"/>
                  <a:pt x="21223" y="0"/>
                  <a:pt x="21223" y="0"/>
                </a:cubicBezTo>
                <a:cubicBezTo>
                  <a:pt x="21411" y="0"/>
                  <a:pt x="21568" y="207"/>
                  <a:pt x="21568" y="471"/>
                </a:cubicBezTo>
                <a:lnTo>
                  <a:pt x="21600" y="20594"/>
                </a:lnTo>
                <a:cubicBezTo>
                  <a:pt x="21600" y="20720"/>
                  <a:pt x="21563" y="20839"/>
                  <a:pt x="21499" y="20927"/>
                </a:cubicBezTo>
                <a:cubicBezTo>
                  <a:pt x="21434" y="21015"/>
                  <a:pt x="21347" y="21066"/>
                  <a:pt x="21255" y="21066"/>
                </a:cubicBezTo>
                <a:lnTo>
                  <a:pt x="17708" y="21066"/>
                </a:lnTo>
                <a:cubicBezTo>
                  <a:pt x="17519" y="21066"/>
                  <a:pt x="17363" y="20852"/>
                  <a:pt x="17363" y="20594"/>
                </a:cubicBezTo>
                <a:lnTo>
                  <a:pt x="17363" y="13981"/>
                </a:lnTo>
                <a:lnTo>
                  <a:pt x="14092" y="13981"/>
                </a:lnTo>
                <a:lnTo>
                  <a:pt x="14092" y="21135"/>
                </a:lnTo>
                <a:cubicBezTo>
                  <a:pt x="14087" y="21393"/>
                  <a:pt x="13935" y="21600"/>
                  <a:pt x="13742" y="21600"/>
                </a:cubicBezTo>
                <a:close/>
              </a:path>
            </a:pathLst>
          </a:custGeom>
          <a:solidFill>
            <a:schemeClr val="accent3">
              <a:lumMod val="75000"/>
            </a:scheme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2" name="Figure">
            <a:extLst>
              <a:ext uri="{FF2B5EF4-FFF2-40B4-BE49-F238E27FC236}">
                <a16:creationId xmlns:a16="http://schemas.microsoft.com/office/drawing/2014/main" xmlns="" id="{0955C9F1-734B-4F9C-90E7-27B05ABD92F1}"/>
              </a:ext>
            </a:extLst>
          </p:cNvPr>
          <p:cNvSpPr/>
          <p:nvPr/>
        </p:nvSpPr>
        <p:spPr>
          <a:xfrm>
            <a:off x="3277955" y="2817885"/>
            <a:ext cx="555876" cy="950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43"/>
                  <a:pt x="20765" y="21600"/>
                  <a:pt x="19732" y="21600"/>
                </a:cubicBezTo>
                <a:lnTo>
                  <a:pt x="1868" y="21600"/>
                </a:lnTo>
                <a:cubicBezTo>
                  <a:pt x="835" y="21600"/>
                  <a:pt x="0" y="16714"/>
                  <a:pt x="0" y="10800"/>
                </a:cubicBezTo>
                <a:lnTo>
                  <a:pt x="0" y="10800"/>
                </a:lnTo>
                <a:cubicBezTo>
                  <a:pt x="0" y="4757"/>
                  <a:pt x="835" y="0"/>
                  <a:pt x="1868" y="0"/>
                </a:cubicBezTo>
                <a:lnTo>
                  <a:pt x="19732" y="0"/>
                </a:lnTo>
                <a:cubicBezTo>
                  <a:pt x="20787" y="0"/>
                  <a:pt x="21600" y="4757"/>
                  <a:pt x="21600" y="10800"/>
                </a:cubicBezTo>
                <a:lnTo>
                  <a:pt x="21600" y="10800"/>
                </a:lnTo>
                <a:close/>
              </a:path>
            </a:pathLst>
          </a:custGeom>
          <a:solidFill>
            <a:schemeClr val="accent3">
              <a:lumMod val="40000"/>
              <a:lumOff val="60000"/>
            </a:scheme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3" name="Figure">
            <a:extLst>
              <a:ext uri="{FF2B5EF4-FFF2-40B4-BE49-F238E27FC236}">
                <a16:creationId xmlns:a16="http://schemas.microsoft.com/office/drawing/2014/main" xmlns="" id="{A6042848-1AC2-43AA-97D1-D6A9B0F82211}"/>
              </a:ext>
            </a:extLst>
          </p:cNvPr>
          <p:cNvSpPr/>
          <p:nvPr/>
        </p:nvSpPr>
        <p:spPr>
          <a:xfrm>
            <a:off x="3277955" y="2942292"/>
            <a:ext cx="555876" cy="95579"/>
          </a:xfrm>
          <a:custGeom>
            <a:avLst/>
            <a:gdLst/>
            <a:ahLst/>
            <a:cxnLst>
              <a:cxn ang="0">
                <a:pos x="wd2" y="hd2"/>
              </a:cxn>
              <a:cxn ang="5400000">
                <a:pos x="wd2" y="hd2"/>
              </a:cxn>
              <a:cxn ang="10800000">
                <a:pos x="wd2" y="hd2"/>
              </a:cxn>
              <a:cxn ang="16200000">
                <a:pos x="wd2" y="hd2"/>
              </a:cxn>
            </a:cxnLst>
            <a:rect l="0" t="0" r="r" b="b"/>
            <a:pathLst>
              <a:path w="21600" h="21475" extrusionOk="0">
                <a:moveTo>
                  <a:pt x="21600" y="10675"/>
                </a:moveTo>
                <a:cubicBezTo>
                  <a:pt x="21600" y="16647"/>
                  <a:pt x="20765" y="21475"/>
                  <a:pt x="19732" y="21475"/>
                </a:cubicBezTo>
                <a:lnTo>
                  <a:pt x="1868" y="21475"/>
                </a:lnTo>
                <a:cubicBezTo>
                  <a:pt x="835" y="21475"/>
                  <a:pt x="0" y="16647"/>
                  <a:pt x="0" y="10675"/>
                </a:cubicBezTo>
                <a:lnTo>
                  <a:pt x="0" y="10675"/>
                </a:lnTo>
                <a:cubicBezTo>
                  <a:pt x="0" y="4703"/>
                  <a:pt x="835" y="2"/>
                  <a:pt x="1868" y="2"/>
                </a:cubicBezTo>
                <a:lnTo>
                  <a:pt x="19732" y="2"/>
                </a:lnTo>
                <a:cubicBezTo>
                  <a:pt x="20787" y="-125"/>
                  <a:pt x="21600" y="4703"/>
                  <a:pt x="21600" y="10675"/>
                </a:cubicBezTo>
                <a:lnTo>
                  <a:pt x="21600" y="10675"/>
                </a:lnTo>
                <a:close/>
              </a:path>
            </a:pathLst>
          </a:custGeom>
          <a:solidFill>
            <a:schemeClr val="accent3">
              <a:lumMod val="60000"/>
              <a:lumOff val="40000"/>
            </a:scheme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4" name="Figure">
            <a:extLst>
              <a:ext uri="{FF2B5EF4-FFF2-40B4-BE49-F238E27FC236}">
                <a16:creationId xmlns:a16="http://schemas.microsoft.com/office/drawing/2014/main" xmlns="" id="{F2F2EA83-2555-401C-9FE2-96BEEBB296A1}"/>
              </a:ext>
            </a:extLst>
          </p:cNvPr>
          <p:cNvSpPr/>
          <p:nvPr/>
        </p:nvSpPr>
        <p:spPr>
          <a:xfrm>
            <a:off x="3277955" y="3061045"/>
            <a:ext cx="555876" cy="95014"/>
          </a:xfrm>
          <a:custGeom>
            <a:avLst/>
            <a:gdLst/>
            <a:ahLst/>
            <a:cxnLst>
              <a:cxn ang="0">
                <a:pos x="wd2" y="hd2"/>
              </a:cxn>
              <a:cxn ang="5400000">
                <a:pos x="wd2" y="hd2"/>
              </a:cxn>
              <a:cxn ang="10800000">
                <a:pos x="wd2" y="hd2"/>
              </a:cxn>
              <a:cxn ang="16200000">
                <a:pos x="wd2" y="hd2"/>
              </a:cxn>
            </a:cxnLst>
            <a:rect l="0" t="0" r="r" b="b"/>
            <a:pathLst>
              <a:path w="21600" h="21475" extrusionOk="0">
                <a:moveTo>
                  <a:pt x="21600" y="10739"/>
                </a:moveTo>
                <a:cubicBezTo>
                  <a:pt x="21600" y="16746"/>
                  <a:pt x="20765" y="21475"/>
                  <a:pt x="19732" y="21475"/>
                </a:cubicBezTo>
                <a:lnTo>
                  <a:pt x="1868" y="21475"/>
                </a:lnTo>
                <a:cubicBezTo>
                  <a:pt x="835" y="21475"/>
                  <a:pt x="0" y="16618"/>
                  <a:pt x="0" y="10739"/>
                </a:cubicBezTo>
                <a:lnTo>
                  <a:pt x="0" y="10739"/>
                </a:lnTo>
                <a:cubicBezTo>
                  <a:pt x="0" y="4732"/>
                  <a:pt x="835" y="3"/>
                  <a:pt x="1868" y="3"/>
                </a:cubicBezTo>
                <a:lnTo>
                  <a:pt x="19732" y="3"/>
                </a:lnTo>
                <a:cubicBezTo>
                  <a:pt x="20787" y="-125"/>
                  <a:pt x="21600" y="4732"/>
                  <a:pt x="21600" y="10739"/>
                </a:cubicBezTo>
                <a:lnTo>
                  <a:pt x="21600" y="10739"/>
                </a:lnTo>
                <a:close/>
              </a:path>
            </a:pathLst>
          </a:custGeom>
          <a:solidFill>
            <a:schemeClr val="accent3">
              <a:lumMod val="75000"/>
            </a:scheme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5" name="Figure">
            <a:extLst>
              <a:ext uri="{FF2B5EF4-FFF2-40B4-BE49-F238E27FC236}">
                <a16:creationId xmlns:a16="http://schemas.microsoft.com/office/drawing/2014/main" xmlns="" id="{7209BD63-16FB-491E-814D-A6F1A6E287AA}"/>
              </a:ext>
            </a:extLst>
          </p:cNvPr>
          <p:cNvSpPr/>
          <p:nvPr/>
        </p:nvSpPr>
        <p:spPr>
          <a:xfrm>
            <a:off x="3379743" y="3185453"/>
            <a:ext cx="348342" cy="151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949"/>
                </a:lnTo>
                <a:cubicBezTo>
                  <a:pt x="0" y="13701"/>
                  <a:pt x="3436" y="21600"/>
                  <a:pt x="7679" y="21600"/>
                </a:cubicBezTo>
                <a:lnTo>
                  <a:pt x="13921" y="21600"/>
                </a:lnTo>
                <a:cubicBezTo>
                  <a:pt x="18164" y="21600"/>
                  <a:pt x="21600" y="13701"/>
                  <a:pt x="21600" y="3949"/>
                </a:cubicBezTo>
                <a:lnTo>
                  <a:pt x="21600" y="0"/>
                </a:lnTo>
                <a:lnTo>
                  <a:pt x="0" y="0"/>
                </a:lnTo>
                <a:close/>
              </a:path>
            </a:pathLst>
          </a:custGeom>
          <a:solidFill>
            <a:srgbClr val="D3D3D3"/>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nvGrpSpPr>
          <p:cNvPr id="72" name="Group 71"/>
          <p:cNvGrpSpPr/>
          <p:nvPr/>
        </p:nvGrpSpPr>
        <p:grpSpPr>
          <a:xfrm>
            <a:off x="2610680" y="1449403"/>
            <a:ext cx="1877421" cy="1353214"/>
            <a:chOff x="2610680" y="1449403"/>
            <a:chExt cx="1877421" cy="1353214"/>
          </a:xfrm>
        </p:grpSpPr>
        <p:sp>
          <p:nvSpPr>
            <p:cNvPr id="40" name="Figure">
              <a:extLst>
                <a:ext uri="{FF2B5EF4-FFF2-40B4-BE49-F238E27FC236}">
                  <a16:creationId xmlns:a16="http://schemas.microsoft.com/office/drawing/2014/main" xmlns="" id="{E1C378A7-4B7F-4C62-9DB0-117528B54131}"/>
                </a:ext>
              </a:extLst>
            </p:cNvPr>
            <p:cNvSpPr/>
            <p:nvPr/>
          </p:nvSpPr>
          <p:spPr>
            <a:xfrm>
              <a:off x="3283611" y="2291980"/>
              <a:ext cx="541839" cy="499352"/>
            </a:xfrm>
            <a:custGeom>
              <a:avLst/>
              <a:gdLst/>
              <a:ahLst/>
              <a:cxnLst>
                <a:cxn ang="0">
                  <a:pos x="wd2" y="hd2"/>
                </a:cxn>
                <a:cxn ang="5400000">
                  <a:pos x="wd2" y="hd2"/>
                </a:cxn>
                <a:cxn ang="10800000">
                  <a:pos x="wd2" y="hd2"/>
                </a:cxn>
                <a:cxn ang="16200000">
                  <a:pos x="wd2" y="hd2"/>
                </a:cxn>
              </a:cxnLst>
              <a:rect l="0" t="0" r="r" b="b"/>
              <a:pathLst>
                <a:path w="21249" h="21577" extrusionOk="0">
                  <a:moveTo>
                    <a:pt x="20139" y="806"/>
                  </a:moveTo>
                  <a:cubicBezTo>
                    <a:pt x="19230" y="244"/>
                    <a:pt x="17655" y="195"/>
                    <a:pt x="16213" y="1906"/>
                  </a:cubicBezTo>
                  <a:cubicBezTo>
                    <a:pt x="15637" y="2590"/>
                    <a:pt x="15149" y="3690"/>
                    <a:pt x="14750" y="5009"/>
                  </a:cubicBezTo>
                  <a:cubicBezTo>
                    <a:pt x="14040" y="4960"/>
                    <a:pt x="13331" y="4862"/>
                    <a:pt x="12687" y="4691"/>
                  </a:cubicBezTo>
                  <a:cubicBezTo>
                    <a:pt x="13685" y="3910"/>
                    <a:pt x="13796" y="3005"/>
                    <a:pt x="13752" y="2566"/>
                  </a:cubicBezTo>
                  <a:cubicBezTo>
                    <a:pt x="13685" y="1295"/>
                    <a:pt x="12222" y="0"/>
                    <a:pt x="10625" y="0"/>
                  </a:cubicBezTo>
                  <a:cubicBezTo>
                    <a:pt x="9028" y="0"/>
                    <a:pt x="7565" y="1295"/>
                    <a:pt x="7498" y="2566"/>
                  </a:cubicBezTo>
                  <a:cubicBezTo>
                    <a:pt x="7476" y="3005"/>
                    <a:pt x="7565" y="3910"/>
                    <a:pt x="8563" y="4691"/>
                  </a:cubicBezTo>
                  <a:cubicBezTo>
                    <a:pt x="7919" y="4838"/>
                    <a:pt x="7210" y="4960"/>
                    <a:pt x="6500" y="5009"/>
                  </a:cubicBezTo>
                  <a:cubicBezTo>
                    <a:pt x="6101" y="3690"/>
                    <a:pt x="5613" y="2590"/>
                    <a:pt x="5037" y="1906"/>
                  </a:cubicBezTo>
                  <a:cubicBezTo>
                    <a:pt x="3595" y="195"/>
                    <a:pt x="2020" y="244"/>
                    <a:pt x="1111" y="806"/>
                  </a:cubicBezTo>
                  <a:cubicBezTo>
                    <a:pt x="246" y="1344"/>
                    <a:pt x="-175" y="2321"/>
                    <a:pt x="69" y="3274"/>
                  </a:cubicBezTo>
                  <a:cubicBezTo>
                    <a:pt x="335" y="4374"/>
                    <a:pt x="1023" y="5278"/>
                    <a:pt x="2020" y="5889"/>
                  </a:cubicBezTo>
                  <a:cubicBezTo>
                    <a:pt x="2952" y="6451"/>
                    <a:pt x="4105" y="6719"/>
                    <a:pt x="5325" y="6793"/>
                  </a:cubicBezTo>
                  <a:cubicBezTo>
                    <a:pt x="6367" y="11167"/>
                    <a:pt x="6766" y="17788"/>
                    <a:pt x="6833" y="20720"/>
                  </a:cubicBezTo>
                  <a:cubicBezTo>
                    <a:pt x="6855" y="21209"/>
                    <a:pt x="7210" y="21600"/>
                    <a:pt x="7653" y="21576"/>
                  </a:cubicBezTo>
                  <a:cubicBezTo>
                    <a:pt x="8097" y="21551"/>
                    <a:pt x="8452" y="21160"/>
                    <a:pt x="8430" y="20671"/>
                  </a:cubicBezTo>
                  <a:cubicBezTo>
                    <a:pt x="8407" y="19548"/>
                    <a:pt x="8163" y="12119"/>
                    <a:pt x="6944" y="6768"/>
                  </a:cubicBezTo>
                  <a:cubicBezTo>
                    <a:pt x="8008" y="6671"/>
                    <a:pt x="9028" y="6451"/>
                    <a:pt x="9938" y="6157"/>
                  </a:cubicBezTo>
                  <a:cubicBezTo>
                    <a:pt x="10181" y="6084"/>
                    <a:pt x="10403" y="5986"/>
                    <a:pt x="10625" y="5864"/>
                  </a:cubicBezTo>
                  <a:cubicBezTo>
                    <a:pt x="10847" y="5962"/>
                    <a:pt x="11069" y="6060"/>
                    <a:pt x="11312" y="6157"/>
                  </a:cubicBezTo>
                  <a:cubicBezTo>
                    <a:pt x="12200" y="6475"/>
                    <a:pt x="13242" y="6695"/>
                    <a:pt x="14306" y="6768"/>
                  </a:cubicBezTo>
                  <a:cubicBezTo>
                    <a:pt x="13087" y="12144"/>
                    <a:pt x="12865" y="19572"/>
                    <a:pt x="12820" y="20671"/>
                  </a:cubicBezTo>
                  <a:cubicBezTo>
                    <a:pt x="12798" y="21160"/>
                    <a:pt x="13153" y="21576"/>
                    <a:pt x="13597" y="21576"/>
                  </a:cubicBezTo>
                  <a:cubicBezTo>
                    <a:pt x="14040" y="21600"/>
                    <a:pt x="14417" y="21209"/>
                    <a:pt x="14417" y="20720"/>
                  </a:cubicBezTo>
                  <a:cubicBezTo>
                    <a:pt x="14484" y="17788"/>
                    <a:pt x="14905" y="11167"/>
                    <a:pt x="15925" y="6793"/>
                  </a:cubicBezTo>
                  <a:cubicBezTo>
                    <a:pt x="17123" y="6719"/>
                    <a:pt x="18298" y="6451"/>
                    <a:pt x="19230" y="5889"/>
                  </a:cubicBezTo>
                  <a:cubicBezTo>
                    <a:pt x="20227" y="5278"/>
                    <a:pt x="20893" y="4374"/>
                    <a:pt x="21181" y="3274"/>
                  </a:cubicBezTo>
                  <a:cubicBezTo>
                    <a:pt x="21425" y="2321"/>
                    <a:pt x="21004" y="1344"/>
                    <a:pt x="20139" y="806"/>
                  </a:cubicBezTo>
                  <a:close/>
                  <a:moveTo>
                    <a:pt x="2797" y="4325"/>
                  </a:moveTo>
                  <a:cubicBezTo>
                    <a:pt x="2176" y="3958"/>
                    <a:pt x="1799" y="3445"/>
                    <a:pt x="1621" y="2810"/>
                  </a:cubicBezTo>
                  <a:cubicBezTo>
                    <a:pt x="1599" y="2663"/>
                    <a:pt x="1710" y="2492"/>
                    <a:pt x="1887" y="2370"/>
                  </a:cubicBezTo>
                  <a:cubicBezTo>
                    <a:pt x="2287" y="2126"/>
                    <a:pt x="3041" y="2175"/>
                    <a:pt x="3861" y="3128"/>
                  </a:cubicBezTo>
                  <a:cubicBezTo>
                    <a:pt x="4216" y="3543"/>
                    <a:pt x="4526" y="4178"/>
                    <a:pt x="4793" y="4985"/>
                  </a:cubicBezTo>
                  <a:cubicBezTo>
                    <a:pt x="4061" y="4862"/>
                    <a:pt x="3351" y="4667"/>
                    <a:pt x="2797" y="4325"/>
                  </a:cubicBezTo>
                  <a:close/>
                  <a:moveTo>
                    <a:pt x="10625" y="3836"/>
                  </a:moveTo>
                  <a:cubicBezTo>
                    <a:pt x="9494" y="3421"/>
                    <a:pt x="9073" y="2932"/>
                    <a:pt x="9095" y="2688"/>
                  </a:cubicBezTo>
                  <a:cubicBezTo>
                    <a:pt x="9117" y="2419"/>
                    <a:pt x="9960" y="1808"/>
                    <a:pt x="10625" y="1808"/>
                  </a:cubicBezTo>
                  <a:cubicBezTo>
                    <a:pt x="11290" y="1808"/>
                    <a:pt x="12133" y="2419"/>
                    <a:pt x="12155" y="2688"/>
                  </a:cubicBezTo>
                  <a:cubicBezTo>
                    <a:pt x="12177" y="2932"/>
                    <a:pt x="11756" y="3445"/>
                    <a:pt x="10625" y="3836"/>
                  </a:cubicBezTo>
                  <a:close/>
                  <a:moveTo>
                    <a:pt x="18476" y="4325"/>
                  </a:moveTo>
                  <a:cubicBezTo>
                    <a:pt x="17899" y="4667"/>
                    <a:pt x="17211" y="4862"/>
                    <a:pt x="16480" y="4960"/>
                  </a:cubicBezTo>
                  <a:cubicBezTo>
                    <a:pt x="16746" y="4154"/>
                    <a:pt x="17056" y="3519"/>
                    <a:pt x="17411" y="3103"/>
                  </a:cubicBezTo>
                  <a:cubicBezTo>
                    <a:pt x="18209" y="2150"/>
                    <a:pt x="18963" y="2101"/>
                    <a:pt x="19385" y="2346"/>
                  </a:cubicBezTo>
                  <a:cubicBezTo>
                    <a:pt x="19584" y="2468"/>
                    <a:pt x="19695" y="2639"/>
                    <a:pt x="19651" y="2786"/>
                  </a:cubicBezTo>
                  <a:cubicBezTo>
                    <a:pt x="19473" y="3445"/>
                    <a:pt x="19096" y="3934"/>
                    <a:pt x="18476" y="4325"/>
                  </a:cubicBezTo>
                  <a:close/>
                </a:path>
              </a:pathLst>
            </a:custGeom>
            <a:solidFill>
              <a:srgbClr val="F7931F">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1" name="Figure">
              <a:extLst>
                <a:ext uri="{FF2B5EF4-FFF2-40B4-BE49-F238E27FC236}">
                  <a16:creationId xmlns:a16="http://schemas.microsoft.com/office/drawing/2014/main" xmlns="" id="{B986491E-7F6E-42EB-8F3C-4F625CD82BA9}"/>
                </a:ext>
              </a:extLst>
            </p:cNvPr>
            <p:cNvSpPr/>
            <p:nvPr/>
          </p:nvSpPr>
          <p:spPr>
            <a:xfrm>
              <a:off x="2983902" y="1800006"/>
              <a:ext cx="1142286" cy="1002611"/>
            </a:xfrm>
            <a:custGeom>
              <a:avLst/>
              <a:gdLst/>
              <a:ahLst/>
              <a:cxnLst>
                <a:cxn ang="0">
                  <a:pos x="wd2" y="hd2"/>
                </a:cxn>
                <a:cxn ang="5400000">
                  <a:pos x="wd2" y="hd2"/>
                </a:cxn>
                <a:cxn ang="10800000">
                  <a:pos x="wd2" y="hd2"/>
                </a:cxn>
                <a:cxn ang="16200000">
                  <a:pos x="wd2" y="hd2"/>
                </a:cxn>
              </a:cxnLst>
              <a:rect l="0" t="0" r="r" b="b"/>
              <a:pathLst>
                <a:path w="21600" h="21576" extrusionOk="0">
                  <a:moveTo>
                    <a:pt x="4074" y="21576"/>
                  </a:moveTo>
                  <a:cubicBezTo>
                    <a:pt x="3850" y="21576"/>
                    <a:pt x="3625" y="21478"/>
                    <a:pt x="3454" y="21296"/>
                  </a:cubicBezTo>
                  <a:cubicBezTo>
                    <a:pt x="1262" y="18984"/>
                    <a:pt x="0" y="15698"/>
                    <a:pt x="0" y="12291"/>
                  </a:cubicBezTo>
                  <a:cubicBezTo>
                    <a:pt x="0" y="5513"/>
                    <a:pt x="4844" y="0"/>
                    <a:pt x="10800" y="0"/>
                  </a:cubicBezTo>
                  <a:cubicBezTo>
                    <a:pt x="16756" y="0"/>
                    <a:pt x="21600" y="5513"/>
                    <a:pt x="21600" y="12291"/>
                  </a:cubicBezTo>
                  <a:cubicBezTo>
                    <a:pt x="21600" y="15698"/>
                    <a:pt x="20402" y="18862"/>
                    <a:pt x="18232" y="21198"/>
                  </a:cubicBezTo>
                  <a:cubicBezTo>
                    <a:pt x="17868" y="21600"/>
                    <a:pt x="17280" y="21576"/>
                    <a:pt x="16938" y="21162"/>
                  </a:cubicBezTo>
                  <a:cubicBezTo>
                    <a:pt x="16585" y="20748"/>
                    <a:pt x="16606" y="20079"/>
                    <a:pt x="16970" y="19689"/>
                  </a:cubicBezTo>
                  <a:cubicBezTo>
                    <a:pt x="18766" y="17742"/>
                    <a:pt x="19761" y="15114"/>
                    <a:pt x="19761" y="12291"/>
                  </a:cubicBezTo>
                  <a:cubicBezTo>
                    <a:pt x="19761" y="6669"/>
                    <a:pt x="15740" y="2093"/>
                    <a:pt x="10800" y="2093"/>
                  </a:cubicBezTo>
                  <a:cubicBezTo>
                    <a:pt x="5860" y="2093"/>
                    <a:pt x="1839" y="6669"/>
                    <a:pt x="1839" y="12291"/>
                  </a:cubicBezTo>
                  <a:cubicBezTo>
                    <a:pt x="1839" y="15114"/>
                    <a:pt x="2887" y="17840"/>
                    <a:pt x="4705" y="19762"/>
                  </a:cubicBezTo>
                  <a:cubicBezTo>
                    <a:pt x="5079" y="20152"/>
                    <a:pt x="5101" y="20821"/>
                    <a:pt x="4748" y="21235"/>
                  </a:cubicBezTo>
                  <a:cubicBezTo>
                    <a:pt x="4566" y="21466"/>
                    <a:pt x="4320" y="21576"/>
                    <a:pt x="4074" y="21576"/>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6" name="Figure">
              <a:extLst>
                <a:ext uri="{FF2B5EF4-FFF2-40B4-BE49-F238E27FC236}">
                  <a16:creationId xmlns:a16="http://schemas.microsoft.com/office/drawing/2014/main" xmlns="" id="{DC63DE36-1210-443E-B8F0-A0F1FB2055DF}"/>
                </a:ext>
              </a:extLst>
            </p:cNvPr>
            <p:cNvSpPr/>
            <p:nvPr/>
          </p:nvSpPr>
          <p:spPr>
            <a:xfrm>
              <a:off x="4211011" y="2388114"/>
              <a:ext cx="277090" cy="85389"/>
            </a:xfrm>
            <a:custGeom>
              <a:avLst/>
              <a:gdLst/>
              <a:ahLst/>
              <a:cxnLst>
                <a:cxn ang="0">
                  <a:pos x="wd2" y="hd2"/>
                </a:cxn>
                <a:cxn ang="5400000">
                  <a:pos x="wd2" y="hd2"/>
                </a:cxn>
                <a:cxn ang="10800000">
                  <a:pos x="wd2" y="hd2"/>
                </a:cxn>
                <a:cxn ang="16200000">
                  <a:pos x="wd2" y="hd2"/>
                </a:cxn>
              </a:cxnLst>
              <a:rect l="0" t="0" r="r" b="b"/>
              <a:pathLst>
                <a:path w="21600" h="21600" extrusionOk="0">
                  <a:moveTo>
                    <a:pt x="18294" y="21600"/>
                  </a:moveTo>
                  <a:cubicBezTo>
                    <a:pt x="18294" y="21600"/>
                    <a:pt x="18294" y="21600"/>
                    <a:pt x="18294" y="21600"/>
                  </a:cubicBezTo>
                  <a:lnTo>
                    <a:pt x="3306" y="21457"/>
                  </a:lnTo>
                  <a:cubicBezTo>
                    <a:pt x="1499" y="21457"/>
                    <a:pt x="0" y="16593"/>
                    <a:pt x="0" y="10728"/>
                  </a:cubicBezTo>
                  <a:cubicBezTo>
                    <a:pt x="0" y="4864"/>
                    <a:pt x="1499" y="0"/>
                    <a:pt x="3306" y="0"/>
                  </a:cubicBezTo>
                  <a:cubicBezTo>
                    <a:pt x="3306" y="0"/>
                    <a:pt x="3306" y="0"/>
                    <a:pt x="3306" y="0"/>
                  </a:cubicBezTo>
                  <a:lnTo>
                    <a:pt x="18294" y="143"/>
                  </a:lnTo>
                  <a:cubicBezTo>
                    <a:pt x="20101" y="143"/>
                    <a:pt x="21600" y="5007"/>
                    <a:pt x="21600" y="10872"/>
                  </a:cubicBezTo>
                  <a:cubicBezTo>
                    <a:pt x="21600" y="16736"/>
                    <a:pt x="20101" y="21600"/>
                    <a:pt x="18294" y="21600"/>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7" name="Figure">
              <a:extLst>
                <a:ext uri="{FF2B5EF4-FFF2-40B4-BE49-F238E27FC236}">
                  <a16:creationId xmlns:a16="http://schemas.microsoft.com/office/drawing/2014/main" xmlns="" id="{C10939F1-070D-4947-9258-3A6EB8766CAC}"/>
                </a:ext>
              </a:extLst>
            </p:cNvPr>
            <p:cNvSpPr/>
            <p:nvPr/>
          </p:nvSpPr>
          <p:spPr>
            <a:xfrm>
              <a:off x="2610680" y="2388114"/>
              <a:ext cx="282179" cy="85389"/>
            </a:xfrm>
            <a:custGeom>
              <a:avLst/>
              <a:gdLst/>
              <a:ahLst/>
              <a:cxnLst>
                <a:cxn ang="0">
                  <a:pos x="wd2" y="hd2"/>
                </a:cxn>
                <a:cxn ang="5400000">
                  <a:pos x="wd2" y="hd2"/>
                </a:cxn>
                <a:cxn ang="10800000">
                  <a:pos x="wd2" y="hd2"/>
                </a:cxn>
                <a:cxn ang="16200000">
                  <a:pos x="wd2" y="hd2"/>
                </a:cxn>
              </a:cxnLst>
              <a:rect l="0" t="0" r="r" b="b"/>
              <a:pathLst>
                <a:path w="21600" h="21600" extrusionOk="0">
                  <a:moveTo>
                    <a:pt x="18354" y="21600"/>
                  </a:moveTo>
                  <a:cubicBezTo>
                    <a:pt x="18354" y="21600"/>
                    <a:pt x="18354" y="21600"/>
                    <a:pt x="18354" y="21600"/>
                  </a:cubicBezTo>
                  <a:lnTo>
                    <a:pt x="3246" y="21457"/>
                  </a:lnTo>
                  <a:cubicBezTo>
                    <a:pt x="1472" y="21457"/>
                    <a:pt x="0" y="16593"/>
                    <a:pt x="0" y="10728"/>
                  </a:cubicBezTo>
                  <a:cubicBezTo>
                    <a:pt x="0" y="4864"/>
                    <a:pt x="1472" y="0"/>
                    <a:pt x="3246" y="0"/>
                  </a:cubicBezTo>
                  <a:cubicBezTo>
                    <a:pt x="3246" y="0"/>
                    <a:pt x="3246" y="0"/>
                    <a:pt x="3246" y="0"/>
                  </a:cubicBezTo>
                  <a:lnTo>
                    <a:pt x="18354" y="143"/>
                  </a:lnTo>
                  <a:cubicBezTo>
                    <a:pt x="20128" y="143"/>
                    <a:pt x="21600" y="5007"/>
                    <a:pt x="21600" y="10872"/>
                  </a:cubicBezTo>
                  <a:cubicBezTo>
                    <a:pt x="21600" y="16736"/>
                    <a:pt x="20128" y="21600"/>
                    <a:pt x="18354" y="21600"/>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8" name="Figure">
              <a:extLst>
                <a:ext uri="{FF2B5EF4-FFF2-40B4-BE49-F238E27FC236}">
                  <a16:creationId xmlns:a16="http://schemas.microsoft.com/office/drawing/2014/main" xmlns="" id="{108AC976-A431-408D-ADF1-463454DB7AB2}"/>
                </a:ext>
              </a:extLst>
            </p:cNvPr>
            <p:cNvSpPr/>
            <p:nvPr/>
          </p:nvSpPr>
          <p:spPr>
            <a:xfrm>
              <a:off x="3509806" y="1449403"/>
              <a:ext cx="84824" cy="26577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21600"/>
                    <a:pt x="10800" y="21600"/>
                  </a:cubicBezTo>
                  <a:cubicBezTo>
                    <a:pt x="4752" y="21600"/>
                    <a:pt x="0" y="20037"/>
                    <a:pt x="0" y="18153"/>
                  </a:cubicBezTo>
                  <a:lnTo>
                    <a:pt x="0" y="3447"/>
                  </a:lnTo>
                  <a:cubicBezTo>
                    <a:pt x="0" y="1563"/>
                    <a:pt x="4896" y="0"/>
                    <a:pt x="10800" y="0"/>
                  </a:cubicBezTo>
                  <a:cubicBezTo>
                    <a:pt x="10800" y="0"/>
                    <a:pt x="10800" y="0"/>
                    <a:pt x="10800" y="0"/>
                  </a:cubicBezTo>
                  <a:cubicBezTo>
                    <a:pt x="16704" y="0"/>
                    <a:pt x="21600" y="1563"/>
                    <a:pt x="21600" y="3447"/>
                  </a:cubicBezTo>
                  <a:lnTo>
                    <a:pt x="21600" y="18153"/>
                  </a:lnTo>
                  <a:cubicBezTo>
                    <a:pt x="21600" y="20037"/>
                    <a:pt x="16704" y="21600"/>
                    <a:pt x="10800" y="21600"/>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49" name="Figure">
              <a:extLst>
                <a:ext uri="{FF2B5EF4-FFF2-40B4-BE49-F238E27FC236}">
                  <a16:creationId xmlns:a16="http://schemas.microsoft.com/office/drawing/2014/main" xmlns="" id="{023C7D82-65D1-40D0-A1BF-D21FD6569A34}"/>
                </a:ext>
              </a:extLst>
            </p:cNvPr>
            <p:cNvSpPr/>
            <p:nvPr/>
          </p:nvSpPr>
          <p:spPr>
            <a:xfrm>
              <a:off x="4035710" y="1732147"/>
              <a:ext cx="204990" cy="204566"/>
            </a:xfrm>
            <a:custGeom>
              <a:avLst/>
              <a:gdLst/>
              <a:ahLst/>
              <a:cxnLst>
                <a:cxn ang="0">
                  <a:pos x="wd2" y="hd2"/>
                </a:cxn>
                <a:cxn ang="5400000">
                  <a:pos x="wd2" y="hd2"/>
                </a:cxn>
                <a:cxn ang="10800000">
                  <a:pos x="wd2" y="hd2"/>
                </a:cxn>
                <a:cxn ang="16200000">
                  <a:pos x="wd2" y="hd2"/>
                </a:cxn>
              </a:cxnLst>
              <a:rect l="0" t="0" r="r" b="b"/>
              <a:pathLst>
                <a:path w="20769" h="21176" extrusionOk="0">
                  <a:moveTo>
                    <a:pt x="4283" y="21176"/>
                  </a:moveTo>
                  <a:cubicBezTo>
                    <a:pt x="3195" y="21176"/>
                    <a:pt x="2106" y="20766"/>
                    <a:pt x="1247" y="19888"/>
                  </a:cubicBezTo>
                  <a:cubicBezTo>
                    <a:pt x="-415" y="18191"/>
                    <a:pt x="-415" y="15381"/>
                    <a:pt x="1247" y="13683"/>
                  </a:cubicBezTo>
                  <a:lnTo>
                    <a:pt x="13450" y="1274"/>
                  </a:lnTo>
                  <a:cubicBezTo>
                    <a:pt x="15112" y="-424"/>
                    <a:pt x="17862" y="-424"/>
                    <a:pt x="19523" y="1274"/>
                  </a:cubicBezTo>
                  <a:cubicBezTo>
                    <a:pt x="21185" y="2971"/>
                    <a:pt x="21185" y="5781"/>
                    <a:pt x="19523" y="7478"/>
                  </a:cubicBezTo>
                  <a:lnTo>
                    <a:pt x="7320" y="19888"/>
                  </a:lnTo>
                  <a:cubicBezTo>
                    <a:pt x="6518" y="20766"/>
                    <a:pt x="5372" y="21176"/>
                    <a:pt x="4283" y="21176"/>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0" name="Figure">
              <a:extLst>
                <a:ext uri="{FF2B5EF4-FFF2-40B4-BE49-F238E27FC236}">
                  <a16:creationId xmlns:a16="http://schemas.microsoft.com/office/drawing/2014/main" xmlns="" id="{A58E2AB7-5545-4C7B-AA3F-518ED1862A02}"/>
                </a:ext>
              </a:extLst>
            </p:cNvPr>
            <p:cNvSpPr/>
            <p:nvPr/>
          </p:nvSpPr>
          <p:spPr>
            <a:xfrm>
              <a:off x="2859494" y="1788696"/>
              <a:ext cx="204425" cy="204000"/>
            </a:xfrm>
            <a:custGeom>
              <a:avLst/>
              <a:gdLst/>
              <a:ahLst/>
              <a:cxnLst>
                <a:cxn ang="0">
                  <a:pos x="wd2" y="hd2"/>
                </a:cxn>
                <a:cxn ang="5400000">
                  <a:pos x="wd2" y="hd2"/>
                </a:cxn>
                <a:cxn ang="10800000">
                  <a:pos x="wd2" y="hd2"/>
                </a:cxn>
                <a:cxn ang="16200000">
                  <a:pos x="wd2" y="hd2"/>
                </a:cxn>
              </a:cxnLst>
              <a:rect l="0" t="0" r="r" b="b"/>
              <a:pathLst>
                <a:path w="20767" h="21174" extrusionOk="0">
                  <a:moveTo>
                    <a:pt x="16473" y="21174"/>
                  </a:moveTo>
                  <a:cubicBezTo>
                    <a:pt x="15382" y="21174"/>
                    <a:pt x="14290" y="20763"/>
                    <a:pt x="13429" y="19883"/>
                  </a:cubicBezTo>
                  <a:lnTo>
                    <a:pt x="1250" y="7498"/>
                  </a:lnTo>
                  <a:cubicBezTo>
                    <a:pt x="-416" y="5796"/>
                    <a:pt x="-416" y="2978"/>
                    <a:pt x="1250" y="1276"/>
                  </a:cubicBezTo>
                  <a:cubicBezTo>
                    <a:pt x="2916" y="-426"/>
                    <a:pt x="5673" y="-426"/>
                    <a:pt x="7339" y="1276"/>
                  </a:cubicBezTo>
                  <a:lnTo>
                    <a:pt x="19518" y="13661"/>
                  </a:lnTo>
                  <a:cubicBezTo>
                    <a:pt x="21184" y="15363"/>
                    <a:pt x="21184" y="18181"/>
                    <a:pt x="19518" y="19883"/>
                  </a:cubicBezTo>
                  <a:cubicBezTo>
                    <a:pt x="18714" y="20763"/>
                    <a:pt x="17565" y="21174"/>
                    <a:pt x="16473" y="21174"/>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sp>
        <p:nvSpPr>
          <p:cNvPr id="51" name="Figure">
            <a:extLst>
              <a:ext uri="{FF2B5EF4-FFF2-40B4-BE49-F238E27FC236}">
                <a16:creationId xmlns:a16="http://schemas.microsoft.com/office/drawing/2014/main" xmlns="" id="{2AC64BD7-1945-4226-9C61-0C95FC172AA2}"/>
              </a:ext>
            </a:extLst>
          </p:cNvPr>
          <p:cNvSpPr/>
          <p:nvPr/>
        </p:nvSpPr>
        <p:spPr>
          <a:xfrm>
            <a:off x="812426" y="2874434"/>
            <a:ext cx="1761913" cy="1484407"/>
          </a:xfrm>
          <a:custGeom>
            <a:avLst/>
            <a:gdLst/>
            <a:ahLst/>
            <a:cxnLst>
              <a:cxn ang="0">
                <a:pos x="wd2" y="hd2"/>
              </a:cxn>
              <a:cxn ang="5400000">
                <a:pos x="wd2" y="hd2"/>
              </a:cxn>
              <a:cxn ang="10800000">
                <a:pos x="wd2" y="hd2"/>
              </a:cxn>
              <a:cxn ang="16200000">
                <a:pos x="wd2" y="hd2"/>
              </a:cxn>
            </a:cxnLst>
            <a:rect l="0" t="0" r="r" b="b"/>
            <a:pathLst>
              <a:path w="21130" h="21600" extrusionOk="0">
                <a:moveTo>
                  <a:pt x="12917" y="21600"/>
                </a:moveTo>
                <a:cubicBezTo>
                  <a:pt x="12632" y="21600"/>
                  <a:pt x="12347" y="21559"/>
                  <a:pt x="12063" y="21485"/>
                </a:cubicBezTo>
                <a:cubicBezTo>
                  <a:pt x="11032" y="21213"/>
                  <a:pt x="10157" y="20464"/>
                  <a:pt x="9587" y="19387"/>
                </a:cubicBezTo>
                <a:cubicBezTo>
                  <a:pt x="9126" y="18514"/>
                  <a:pt x="8916" y="17510"/>
                  <a:pt x="8977" y="16498"/>
                </a:cubicBezTo>
                <a:cubicBezTo>
                  <a:pt x="8346" y="16729"/>
                  <a:pt x="7661" y="16762"/>
                  <a:pt x="7003" y="16581"/>
                </a:cubicBezTo>
                <a:cubicBezTo>
                  <a:pt x="5945" y="16301"/>
                  <a:pt x="5044" y="15511"/>
                  <a:pt x="4487" y="14400"/>
                </a:cubicBezTo>
                <a:cubicBezTo>
                  <a:pt x="4026" y="14474"/>
                  <a:pt x="3558" y="14458"/>
                  <a:pt x="3097" y="14334"/>
                </a:cubicBezTo>
                <a:cubicBezTo>
                  <a:pt x="2066" y="14063"/>
                  <a:pt x="1185" y="13322"/>
                  <a:pt x="622" y="12244"/>
                </a:cubicBezTo>
                <a:cubicBezTo>
                  <a:pt x="52" y="11166"/>
                  <a:pt x="-131" y="9883"/>
                  <a:pt x="93" y="8640"/>
                </a:cubicBezTo>
                <a:cubicBezTo>
                  <a:pt x="405" y="6912"/>
                  <a:pt x="1463" y="5563"/>
                  <a:pt x="2839" y="5077"/>
                </a:cubicBezTo>
                <a:cubicBezTo>
                  <a:pt x="2853" y="4880"/>
                  <a:pt x="2880" y="4690"/>
                  <a:pt x="2914" y="4501"/>
                </a:cubicBezTo>
                <a:cubicBezTo>
                  <a:pt x="3307" y="2320"/>
                  <a:pt x="4928" y="741"/>
                  <a:pt x="6766" y="741"/>
                </a:cubicBezTo>
                <a:cubicBezTo>
                  <a:pt x="7051" y="741"/>
                  <a:pt x="7336" y="782"/>
                  <a:pt x="7621" y="856"/>
                </a:cubicBezTo>
                <a:cubicBezTo>
                  <a:pt x="7716" y="880"/>
                  <a:pt x="7810" y="913"/>
                  <a:pt x="7905" y="946"/>
                </a:cubicBezTo>
                <a:cubicBezTo>
                  <a:pt x="8584" y="329"/>
                  <a:pt x="9411" y="0"/>
                  <a:pt x="10259" y="0"/>
                </a:cubicBezTo>
                <a:cubicBezTo>
                  <a:pt x="10544" y="0"/>
                  <a:pt x="10828" y="41"/>
                  <a:pt x="11113" y="115"/>
                </a:cubicBezTo>
                <a:cubicBezTo>
                  <a:pt x="11886" y="321"/>
                  <a:pt x="12592" y="806"/>
                  <a:pt x="13134" y="1506"/>
                </a:cubicBezTo>
                <a:cubicBezTo>
                  <a:pt x="13867" y="1152"/>
                  <a:pt x="14674" y="1070"/>
                  <a:pt x="15447" y="1275"/>
                </a:cubicBezTo>
                <a:cubicBezTo>
                  <a:pt x="17183" y="1736"/>
                  <a:pt x="18431" y="3538"/>
                  <a:pt x="18539" y="5653"/>
                </a:cubicBezTo>
                <a:cubicBezTo>
                  <a:pt x="20384" y="6468"/>
                  <a:pt x="21469" y="8805"/>
                  <a:pt x="21035" y="11183"/>
                </a:cubicBezTo>
                <a:cubicBezTo>
                  <a:pt x="20893" y="11956"/>
                  <a:pt x="20608" y="12664"/>
                  <a:pt x="20187" y="13256"/>
                </a:cubicBezTo>
                <a:cubicBezTo>
                  <a:pt x="20682" y="14293"/>
                  <a:pt x="20845" y="15519"/>
                  <a:pt x="20635" y="16696"/>
                </a:cubicBezTo>
                <a:cubicBezTo>
                  <a:pt x="20241" y="18876"/>
                  <a:pt x="18621" y="20456"/>
                  <a:pt x="16783" y="20456"/>
                </a:cubicBezTo>
                <a:cubicBezTo>
                  <a:pt x="16783" y="20456"/>
                  <a:pt x="16783" y="20456"/>
                  <a:pt x="16783" y="20456"/>
                </a:cubicBezTo>
                <a:cubicBezTo>
                  <a:pt x="16498" y="20456"/>
                  <a:pt x="16213" y="20415"/>
                  <a:pt x="15928" y="20341"/>
                </a:cubicBezTo>
                <a:cubicBezTo>
                  <a:pt x="15847" y="20316"/>
                  <a:pt x="15759" y="20292"/>
                  <a:pt x="15677" y="20259"/>
                </a:cubicBezTo>
                <a:cubicBezTo>
                  <a:pt x="14931" y="21115"/>
                  <a:pt x="13948" y="21600"/>
                  <a:pt x="12917" y="21600"/>
                </a:cubicBezTo>
                <a:close/>
                <a:moveTo>
                  <a:pt x="9662" y="14836"/>
                </a:moveTo>
                <a:cubicBezTo>
                  <a:pt x="9777" y="14836"/>
                  <a:pt x="9886" y="14885"/>
                  <a:pt x="9981" y="14968"/>
                </a:cubicBezTo>
                <a:cubicBezTo>
                  <a:pt x="10150" y="15132"/>
                  <a:pt x="10211" y="15404"/>
                  <a:pt x="10143" y="15651"/>
                </a:cubicBezTo>
                <a:cubicBezTo>
                  <a:pt x="10103" y="15791"/>
                  <a:pt x="10076" y="15914"/>
                  <a:pt x="10048" y="16046"/>
                </a:cubicBezTo>
                <a:cubicBezTo>
                  <a:pt x="9879" y="16976"/>
                  <a:pt x="10021" y="17922"/>
                  <a:pt x="10442" y="18720"/>
                </a:cubicBezTo>
                <a:cubicBezTo>
                  <a:pt x="10862" y="19518"/>
                  <a:pt x="11513" y="20069"/>
                  <a:pt x="12280" y="20275"/>
                </a:cubicBezTo>
                <a:cubicBezTo>
                  <a:pt x="12490" y="20333"/>
                  <a:pt x="12700" y="20357"/>
                  <a:pt x="12910" y="20357"/>
                </a:cubicBezTo>
                <a:cubicBezTo>
                  <a:pt x="13765" y="20357"/>
                  <a:pt x="14572" y="19905"/>
                  <a:pt x="15128" y="19115"/>
                </a:cubicBezTo>
                <a:cubicBezTo>
                  <a:pt x="15270" y="18917"/>
                  <a:pt x="15494" y="18843"/>
                  <a:pt x="15698" y="18942"/>
                </a:cubicBezTo>
                <a:cubicBezTo>
                  <a:pt x="15840" y="19008"/>
                  <a:pt x="15983" y="19066"/>
                  <a:pt x="16132" y="19099"/>
                </a:cubicBezTo>
                <a:cubicBezTo>
                  <a:pt x="16342" y="19156"/>
                  <a:pt x="16552" y="19181"/>
                  <a:pt x="16762" y="19181"/>
                </a:cubicBezTo>
                <a:cubicBezTo>
                  <a:pt x="18126" y="19181"/>
                  <a:pt x="19326" y="18004"/>
                  <a:pt x="19618" y="16391"/>
                </a:cubicBezTo>
                <a:cubicBezTo>
                  <a:pt x="19801" y="15387"/>
                  <a:pt x="19618" y="14342"/>
                  <a:pt x="19109" y="13511"/>
                </a:cubicBezTo>
                <a:cubicBezTo>
                  <a:pt x="18953" y="13256"/>
                  <a:pt x="18980" y="12911"/>
                  <a:pt x="19170" y="12697"/>
                </a:cubicBezTo>
                <a:cubicBezTo>
                  <a:pt x="19597" y="12203"/>
                  <a:pt x="19889" y="11578"/>
                  <a:pt x="20018" y="10878"/>
                </a:cubicBezTo>
                <a:cubicBezTo>
                  <a:pt x="20357" y="8994"/>
                  <a:pt x="19421" y="7151"/>
                  <a:pt x="17881" y="6673"/>
                </a:cubicBezTo>
                <a:cubicBezTo>
                  <a:pt x="17651" y="6599"/>
                  <a:pt x="17488" y="6344"/>
                  <a:pt x="17502" y="6048"/>
                </a:cubicBezTo>
                <a:cubicBezTo>
                  <a:pt x="17556" y="4328"/>
                  <a:pt x="16593" y="2814"/>
                  <a:pt x="15203" y="2444"/>
                </a:cubicBezTo>
                <a:cubicBezTo>
                  <a:pt x="14531" y="2263"/>
                  <a:pt x="13819" y="2378"/>
                  <a:pt x="13209" y="2773"/>
                </a:cubicBezTo>
                <a:cubicBezTo>
                  <a:pt x="12992" y="2913"/>
                  <a:pt x="12720" y="2839"/>
                  <a:pt x="12565" y="2600"/>
                </a:cubicBezTo>
                <a:cubicBezTo>
                  <a:pt x="12144" y="1934"/>
                  <a:pt x="11540" y="1473"/>
                  <a:pt x="10869" y="1292"/>
                </a:cubicBezTo>
                <a:cubicBezTo>
                  <a:pt x="10659" y="1234"/>
                  <a:pt x="10449" y="1210"/>
                  <a:pt x="10238" y="1210"/>
                </a:cubicBezTo>
                <a:cubicBezTo>
                  <a:pt x="9533" y="1210"/>
                  <a:pt x="8855" y="1522"/>
                  <a:pt x="8319" y="2082"/>
                </a:cubicBezTo>
                <a:cubicBezTo>
                  <a:pt x="8177" y="2230"/>
                  <a:pt x="7980" y="2271"/>
                  <a:pt x="7804" y="2189"/>
                </a:cubicBezTo>
                <a:cubicBezTo>
                  <a:pt x="7668" y="2123"/>
                  <a:pt x="7526" y="2074"/>
                  <a:pt x="7376" y="2032"/>
                </a:cubicBezTo>
                <a:cubicBezTo>
                  <a:pt x="7166" y="1975"/>
                  <a:pt x="6956" y="1950"/>
                  <a:pt x="6746" y="1950"/>
                </a:cubicBezTo>
                <a:cubicBezTo>
                  <a:pt x="5383" y="1950"/>
                  <a:pt x="4182" y="3127"/>
                  <a:pt x="3891" y="4740"/>
                </a:cubicBezTo>
                <a:cubicBezTo>
                  <a:pt x="3843" y="5003"/>
                  <a:pt x="3823" y="5266"/>
                  <a:pt x="3823" y="5538"/>
                </a:cubicBezTo>
                <a:cubicBezTo>
                  <a:pt x="3823" y="5834"/>
                  <a:pt x="3646" y="6097"/>
                  <a:pt x="3402" y="6147"/>
                </a:cubicBezTo>
                <a:cubicBezTo>
                  <a:pt x="2236" y="6402"/>
                  <a:pt x="1320" y="7480"/>
                  <a:pt x="1063" y="8879"/>
                </a:cubicBezTo>
                <a:cubicBezTo>
                  <a:pt x="893" y="9808"/>
                  <a:pt x="1035" y="10755"/>
                  <a:pt x="1456" y="11553"/>
                </a:cubicBezTo>
                <a:cubicBezTo>
                  <a:pt x="1876" y="12351"/>
                  <a:pt x="2527" y="12902"/>
                  <a:pt x="3294" y="13108"/>
                </a:cubicBezTo>
                <a:cubicBezTo>
                  <a:pt x="3728" y="13223"/>
                  <a:pt x="4182" y="13215"/>
                  <a:pt x="4609" y="13092"/>
                </a:cubicBezTo>
                <a:cubicBezTo>
                  <a:pt x="4840" y="13026"/>
                  <a:pt x="5084" y="13157"/>
                  <a:pt x="5186" y="13421"/>
                </a:cubicBezTo>
                <a:cubicBezTo>
                  <a:pt x="5579" y="14408"/>
                  <a:pt x="6312" y="15116"/>
                  <a:pt x="7193" y="15346"/>
                </a:cubicBezTo>
                <a:cubicBezTo>
                  <a:pt x="7404" y="15404"/>
                  <a:pt x="7614" y="15429"/>
                  <a:pt x="7824" y="15429"/>
                </a:cubicBezTo>
                <a:cubicBezTo>
                  <a:pt x="8367" y="15429"/>
                  <a:pt x="8902" y="15239"/>
                  <a:pt x="9370" y="14894"/>
                </a:cubicBezTo>
                <a:cubicBezTo>
                  <a:pt x="9479" y="14861"/>
                  <a:pt x="9574" y="14836"/>
                  <a:pt x="9662" y="14836"/>
                </a:cubicBez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2" name="Figure">
            <a:extLst>
              <a:ext uri="{FF2B5EF4-FFF2-40B4-BE49-F238E27FC236}">
                <a16:creationId xmlns:a16="http://schemas.microsoft.com/office/drawing/2014/main" xmlns="" id="{3E3C0F0B-029B-4A5E-AABE-D835E8CFCCBC}"/>
              </a:ext>
            </a:extLst>
          </p:cNvPr>
          <p:cNvSpPr/>
          <p:nvPr/>
        </p:nvSpPr>
        <p:spPr>
          <a:xfrm>
            <a:off x="1100825" y="2557760"/>
            <a:ext cx="212717" cy="294101"/>
          </a:xfrm>
          <a:custGeom>
            <a:avLst/>
            <a:gdLst/>
            <a:ahLst/>
            <a:cxnLst>
              <a:cxn ang="0">
                <a:pos x="wd2" y="hd2"/>
              </a:cxn>
              <a:cxn ang="5400000">
                <a:pos x="wd2" y="hd2"/>
              </a:cxn>
              <a:cxn ang="10800000">
                <a:pos x="wd2" y="hd2"/>
              </a:cxn>
              <a:cxn ang="16200000">
                <a:pos x="wd2" y="hd2"/>
              </a:cxn>
            </a:cxnLst>
            <a:rect l="0" t="0" r="r" b="b"/>
            <a:pathLst>
              <a:path w="20415" h="21156" extrusionOk="0">
                <a:moveTo>
                  <a:pt x="16340" y="21156"/>
                </a:moveTo>
                <a:cubicBezTo>
                  <a:pt x="14983" y="21156"/>
                  <a:pt x="13626" y="20627"/>
                  <a:pt x="12866" y="19692"/>
                </a:cubicBezTo>
                <a:lnTo>
                  <a:pt x="601" y="4641"/>
                </a:lnTo>
                <a:cubicBezTo>
                  <a:pt x="-593" y="3217"/>
                  <a:pt x="58" y="1305"/>
                  <a:pt x="1958" y="451"/>
                </a:cubicBezTo>
                <a:cubicBezTo>
                  <a:pt x="3857" y="-444"/>
                  <a:pt x="6408" y="44"/>
                  <a:pt x="7548" y="1468"/>
                </a:cubicBezTo>
                <a:lnTo>
                  <a:pt x="19813" y="16519"/>
                </a:lnTo>
                <a:cubicBezTo>
                  <a:pt x="21007" y="17942"/>
                  <a:pt x="20356" y="19854"/>
                  <a:pt x="18456" y="20709"/>
                </a:cubicBezTo>
                <a:cubicBezTo>
                  <a:pt x="17805" y="21034"/>
                  <a:pt x="17099" y="21156"/>
                  <a:pt x="16340" y="21156"/>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3" name="Figure">
            <a:extLst>
              <a:ext uri="{FF2B5EF4-FFF2-40B4-BE49-F238E27FC236}">
                <a16:creationId xmlns:a16="http://schemas.microsoft.com/office/drawing/2014/main" xmlns="" id="{992480CD-F277-41D3-BAF7-61EFCAA31B0E}"/>
              </a:ext>
            </a:extLst>
          </p:cNvPr>
          <p:cNvSpPr/>
          <p:nvPr/>
        </p:nvSpPr>
        <p:spPr>
          <a:xfrm>
            <a:off x="1847270" y="2489901"/>
            <a:ext cx="127918" cy="328043"/>
          </a:xfrm>
          <a:custGeom>
            <a:avLst/>
            <a:gdLst/>
            <a:ahLst/>
            <a:cxnLst>
              <a:cxn ang="0">
                <a:pos x="wd2" y="hd2"/>
              </a:cxn>
              <a:cxn ang="5400000">
                <a:pos x="wd2" y="hd2"/>
              </a:cxn>
              <a:cxn ang="10800000">
                <a:pos x="wd2" y="hd2"/>
              </a:cxn>
              <a:cxn ang="16200000">
                <a:pos x="wd2" y="hd2"/>
              </a:cxn>
            </a:cxnLst>
            <a:rect l="0" t="0" r="r" b="b"/>
            <a:pathLst>
              <a:path w="20530" h="21383" extrusionOk="0">
                <a:moveTo>
                  <a:pt x="6816" y="21383"/>
                </a:moveTo>
                <a:cubicBezTo>
                  <a:pt x="6453" y="21383"/>
                  <a:pt x="5999" y="21383"/>
                  <a:pt x="5636" y="21346"/>
                </a:cubicBezTo>
                <a:cubicBezTo>
                  <a:pt x="1915" y="21088"/>
                  <a:pt x="-535" y="19651"/>
                  <a:pt x="100" y="18139"/>
                </a:cubicBezTo>
                <a:lnTo>
                  <a:pt x="6998" y="2289"/>
                </a:lnTo>
                <a:cubicBezTo>
                  <a:pt x="7633" y="778"/>
                  <a:pt x="11173" y="-217"/>
                  <a:pt x="14894" y="41"/>
                </a:cubicBezTo>
                <a:cubicBezTo>
                  <a:pt x="18615" y="299"/>
                  <a:pt x="21065" y="1737"/>
                  <a:pt x="20430" y="3248"/>
                </a:cubicBezTo>
                <a:lnTo>
                  <a:pt x="13532" y="19098"/>
                </a:lnTo>
                <a:cubicBezTo>
                  <a:pt x="12988" y="20425"/>
                  <a:pt x="10083" y="21383"/>
                  <a:pt x="6816" y="21383"/>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4" name="Figure">
            <a:extLst>
              <a:ext uri="{FF2B5EF4-FFF2-40B4-BE49-F238E27FC236}">
                <a16:creationId xmlns:a16="http://schemas.microsoft.com/office/drawing/2014/main" xmlns="" id="{05C7E85A-F99E-42B5-A1FF-93A45D2195D7}"/>
              </a:ext>
            </a:extLst>
          </p:cNvPr>
          <p:cNvSpPr/>
          <p:nvPr/>
        </p:nvSpPr>
        <p:spPr>
          <a:xfrm>
            <a:off x="2299661" y="2738716"/>
            <a:ext cx="255222" cy="266156"/>
          </a:xfrm>
          <a:custGeom>
            <a:avLst/>
            <a:gdLst/>
            <a:ahLst/>
            <a:cxnLst>
              <a:cxn ang="0">
                <a:pos x="wd2" y="hd2"/>
              </a:cxn>
              <a:cxn ang="5400000">
                <a:pos x="wd2" y="hd2"/>
              </a:cxn>
              <a:cxn ang="10800000">
                <a:pos x="wd2" y="hd2"/>
              </a:cxn>
              <a:cxn ang="16200000">
                <a:pos x="wd2" y="hd2"/>
              </a:cxn>
            </a:cxnLst>
            <a:rect l="0" t="0" r="r" b="b"/>
            <a:pathLst>
              <a:path w="20831" h="21224" extrusionOk="0">
                <a:moveTo>
                  <a:pt x="10784" y="15136"/>
                </a:moveTo>
                <a:lnTo>
                  <a:pt x="5984" y="20142"/>
                </a:lnTo>
                <a:cubicBezTo>
                  <a:pt x="5292" y="20863"/>
                  <a:pt x="4369" y="21224"/>
                  <a:pt x="3446" y="21224"/>
                </a:cubicBezTo>
                <a:cubicBezTo>
                  <a:pt x="2615" y="21224"/>
                  <a:pt x="1738" y="20908"/>
                  <a:pt x="1092" y="20322"/>
                </a:cubicBezTo>
                <a:cubicBezTo>
                  <a:pt x="-293" y="19059"/>
                  <a:pt x="-385" y="16895"/>
                  <a:pt x="953" y="15542"/>
                </a:cubicBezTo>
                <a:lnTo>
                  <a:pt x="14846" y="1067"/>
                </a:lnTo>
                <a:cubicBezTo>
                  <a:pt x="16138" y="-286"/>
                  <a:pt x="18353" y="-376"/>
                  <a:pt x="19738" y="932"/>
                </a:cubicBezTo>
                <a:cubicBezTo>
                  <a:pt x="21123" y="2194"/>
                  <a:pt x="21215" y="4359"/>
                  <a:pt x="19877" y="5712"/>
                </a:cubicBezTo>
                <a:lnTo>
                  <a:pt x="10784" y="15136"/>
                </a:lnTo>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5" name="Figure">
            <a:extLst>
              <a:ext uri="{FF2B5EF4-FFF2-40B4-BE49-F238E27FC236}">
                <a16:creationId xmlns:a16="http://schemas.microsoft.com/office/drawing/2014/main" xmlns="" id="{C5058233-A5F0-49A8-917E-C96C6C650D0E}"/>
              </a:ext>
            </a:extLst>
          </p:cNvPr>
          <p:cNvSpPr/>
          <p:nvPr/>
        </p:nvSpPr>
        <p:spPr>
          <a:xfrm>
            <a:off x="2588059" y="3326824"/>
            <a:ext cx="326127" cy="108776"/>
          </a:xfrm>
          <a:custGeom>
            <a:avLst/>
            <a:gdLst/>
            <a:ahLst/>
            <a:cxnLst>
              <a:cxn ang="0">
                <a:pos x="wd2" y="hd2"/>
              </a:cxn>
              <a:cxn ang="5400000">
                <a:pos x="wd2" y="hd2"/>
              </a:cxn>
              <a:cxn ang="10800000">
                <a:pos x="wd2" y="hd2"/>
              </a:cxn>
              <a:cxn ang="16200000">
                <a:pos x="wd2" y="hd2"/>
              </a:cxn>
            </a:cxnLst>
            <a:rect l="0" t="0" r="r" b="b"/>
            <a:pathLst>
              <a:path w="21331" h="21199" extrusionOk="0">
                <a:moveTo>
                  <a:pt x="2787" y="21199"/>
                </a:moveTo>
                <a:cubicBezTo>
                  <a:pt x="1381" y="21199"/>
                  <a:pt x="161" y="18003"/>
                  <a:pt x="13" y="13705"/>
                </a:cubicBezTo>
                <a:cubicBezTo>
                  <a:pt x="-135" y="9187"/>
                  <a:pt x="975" y="5109"/>
                  <a:pt x="2491" y="4668"/>
                </a:cubicBezTo>
                <a:lnTo>
                  <a:pt x="18284" y="40"/>
                </a:lnTo>
                <a:cubicBezTo>
                  <a:pt x="19801" y="-401"/>
                  <a:pt x="21169" y="2905"/>
                  <a:pt x="21317" y="7423"/>
                </a:cubicBezTo>
                <a:cubicBezTo>
                  <a:pt x="21465" y="11942"/>
                  <a:pt x="20355" y="16019"/>
                  <a:pt x="18839" y="16460"/>
                </a:cubicBezTo>
                <a:lnTo>
                  <a:pt x="3046" y="21089"/>
                </a:lnTo>
                <a:cubicBezTo>
                  <a:pt x="2972" y="21199"/>
                  <a:pt x="2861" y="21199"/>
                  <a:pt x="2787" y="21199"/>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6" name="Figure">
            <a:extLst>
              <a:ext uri="{FF2B5EF4-FFF2-40B4-BE49-F238E27FC236}">
                <a16:creationId xmlns:a16="http://schemas.microsoft.com/office/drawing/2014/main" xmlns="" id="{F328CF97-40A6-4AC5-B456-0AD52DCAF109}"/>
              </a:ext>
            </a:extLst>
          </p:cNvPr>
          <p:cNvSpPr/>
          <p:nvPr/>
        </p:nvSpPr>
        <p:spPr>
          <a:xfrm>
            <a:off x="552301" y="3072355"/>
            <a:ext cx="276641" cy="179602"/>
          </a:xfrm>
          <a:custGeom>
            <a:avLst/>
            <a:gdLst/>
            <a:ahLst/>
            <a:cxnLst>
              <a:cxn ang="0">
                <a:pos x="wd2" y="hd2"/>
              </a:cxn>
              <a:cxn ang="5400000">
                <a:pos x="wd2" y="hd2"/>
              </a:cxn>
              <a:cxn ang="10800000">
                <a:pos x="wd2" y="hd2"/>
              </a:cxn>
              <a:cxn ang="16200000">
                <a:pos x="wd2" y="hd2"/>
              </a:cxn>
            </a:cxnLst>
            <a:rect l="0" t="0" r="r" b="b"/>
            <a:pathLst>
              <a:path w="20719" h="20915" extrusionOk="0">
                <a:moveTo>
                  <a:pt x="17560" y="20915"/>
                </a:moveTo>
                <a:cubicBezTo>
                  <a:pt x="17094" y="20915"/>
                  <a:pt x="16628" y="20783"/>
                  <a:pt x="16162" y="20388"/>
                </a:cubicBezTo>
                <a:lnTo>
                  <a:pt x="1762" y="9325"/>
                </a:lnTo>
                <a:cubicBezTo>
                  <a:pt x="195" y="8139"/>
                  <a:pt x="-440" y="5176"/>
                  <a:pt x="322" y="2739"/>
                </a:cubicBezTo>
                <a:cubicBezTo>
                  <a:pt x="1085" y="303"/>
                  <a:pt x="2991" y="-685"/>
                  <a:pt x="4558" y="500"/>
                </a:cubicBezTo>
                <a:lnTo>
                  <a:pt x="18958" y="11564"/>
                </a:lnTo>
                <a:cubicBezTo>
                  <a:pt x="20525" y="12749"/>
                  <a:pt x="21160" y="15713"/>
                  <a:pt x="20398" y="18149"/>
                </a:cubicBezTo>
                <a:cubicBezTo>
                  <a:pt x="19889" y="19927"/>
                  <a:pt x="18746" y="20915"/>
                  <a:pt x="17560" y="20915"/>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7" name="Figure">
            <a:extLst>
              <a:ext uri="{FF2B5EF4-FFF2-40B4-BE49-F238E27FC236}">
                <a16:creationId xmlns:a16="http://schemas.microsoft.com/office/drawing/2014/main" xmlns="" id="{D773C759-C10C-431B-A4DE-36F88DD5134F}"/>
              </a:ext>
            </a:extLst>
          </p:cNvPr>
          <p:cNvSpPr/>
          <p:nvPr/>
        </p:nvSpPr>
        <p:spPr>
          <a:xfrm>
            <a:off x="574920" y="3858383"/>
            <a:ext cx="281615" cy="168517"/>
          </a:xfrm>
          <a:custGeom>
            <a:avLst/>
            <a:gdLst/>
            <a:ahLst/>
            <a:cxnLst>
              <a:cxn ang="0">
                <a:pos x="wd2" y="hd2"/>
              </a:cxn>
              <a:cxn ang="5400000">
                <a:pos x="wd2" y="hd2"/>
              </a:cxn>
              <a:cxn ang="10800000">
                <a:pos x="wd2" y="hd2"/>
              </a:cxn>
              <a:cxn ang="16200000">
                <a:pos x="wd2" y="hd2"/>
              </a:cxn>
            </a:cxnLst>
            <a:rect l="0" t="0" r="r" b="b"/>
            <a:pathLst>
              <a:path w="20766" h="20899" extrusionOk="0">
                <a:moveTo>
                  <a:pt x="3127" y="20899"/>
                </a:moveTo>
                <a:cubicBezTo>
                  <a:pt x="1918" y="20899"/>
                  <a:pt x="751" y="19707"/>
                  <a:pt x="250" y="17743"/>
                </a:cubicBezTo>
                <a:cubicBezTo>
                  <a:pt x="-417" y="15078"/>
                  <a:pt x="292" y="11992"/>
                  <a:pt x="1876" y="10870"/>
                </a:cubicBezTo>
                <a:lnTo>
                  <a:pt x="16429" y="421"/>
                </a:lnTo>
                <a:cubicBezTo>
                  <a:pt x="18014" y="-701"/>
                  <a:pt x="19849" y="491"/>
                  <a:pt x="20516" y="3156"/>
                </a:cubicBezTo>
                <a:cubicBezTo>
                  <a:pt x="21183" y="5821"/>
                  <a:pt x="20474" y="8907"/>
                  <a:pt x="18890" y="10029"/>
                </a:cubicBezTo>
                <a:lnTo>
                  <a:pt x="4337" y="20478"/>
                </a:lnTo>
                <a:cubicBezTo>
                  <a:pt x="3961" y="20759"/>
                  <a:pt x="3544" y="20899"/>
                  <a:pt x="3127" y="20899"/>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8" name="Figure">
            <a:extLst>
              <a:ext uri="{FF2B5EF4-FFF2-40B4-BE49-F238E27FC236}">
                <a16:creationId xmlns:a16="http://schemas.microsoft.com/office/drawing/2014/main" xmlns="" id="{B79A2E76-F6D2-4F90-BF42-38354A77BB7C}"/>
              </a:ext>
            </a:extLst>
          </p:cNvPr>
          <p:cNvSpPr/>
          <p:nvPr/>
        </p:nvSpPr>
        <p:spPr>
          <a:xfrm>
            <a:off x="1852925" y="3321169"/>
            <a:ext cx="549654" cy="549090"/>
          </a:xfrm>
          <a:custGeom>
            <a:avLst/>
            <a:gdLst/>
            <a:ahLst/>
            <a:cxnLst>
              <a:cxn ang="0">
                <a:pos x="wd2" y="hd2"/>
              </a:cxn>
              <a:cxn ang="5400000">
                <a:pos x="wd2" y="hd2"/>
              </a:cxn>
              <a:cxn ang="10800000">
                <a:pos x="wd2" y="hd2"/>
              </a:cxn>
              <a:cxn ang="16200000">
                <a:pos x="wd2" y="hd2"/>
              </a:cxn>
            </a:cxnLst>
            <a:rect l="0" t="0" r="r" b="b"/>
            <a:pathLst>
              <a:path w="21600" h="21600" extrusionOk="0">
                <a:moveTo>
                  <a:pt x="19956" y="9098"/>
                </a:moveTo>
                <a:cubicBezTo>
                  <a:pt x="19711" y="7786"/>
                  <a:pt x="19200" y="6585"/>
                  <a:pt x="18467" y="5517"/>
                </a:cubicBezTo>
                <a:lnTo>
                  <a:pt x="19600" y="4382"/>
                </a:lnTo>
                <a:lnTo>
                  <a:pt x="17200" y="1980"/>
                </a:lnTo>
                <a:lnTo>
                  <a:pt x="16067" y="3114"/>
                </a:lnTo>
                <a:cubicBezTo>
                  <a:pt x="15000" y="2380"/>
                  <a:pt x="13800" y="1869"/>
                  <a:pt x="12489" y="1624"/>
                </a:cubicBezTo>
                <a:lnTo>
                  <a:pt x="12489" y="0"/>
                </a:lnTo>
                <a:lnTo>
                  <a:pt x="10778" y="0"/>
                </a:lnTo>
                <a:lnTo>
                  <a:pt x="9089" y="0"/>
                </a:lnTo>
                <a:lnTo>
                  <a:pt x="9089" y="1624"/>
                </a:lnTo>
                <a:cubicBezTo>
                  <a:pt x="7778" y="1869"/>
                  <a:pt x="6578" y="2380"/>
                  <a:pt x="5511" y="3114"/>
                </a:cubicBezTo>
                <a:lnTo>
                  <a:pt x="4378" y="1980"/>
                </a:lnTo>
                <a:lnTo>
                  <a:pt x="1978" y="4382"/>
                </a:lnTo>
                <a:lnTo>
                  <a:pt x="3111" y="5517"/>
                </a:lnTo>
                <a:cubicBezTo>
                  <a:pt x="2378" y="6562"/>
                  <a:pt x="1867" y="7786"/>
                  <a:pt x="1622" y="9098"/>
                </a:cubicBezTo>
                <a:lnTo>
                  <a:pt x="0" y="9098"/>
                </a:lnTo>
                <a:lnTo>
                  <a:pt x="0" y="12502"/>
                </a:lnTo>
                <a:lnTo>
                  <a:pt x="1622" y="12502"/>
                </a:lnTo>
                <a:cubicBezTo>
                  <a:pt x="1867" y="13814"/>
                  <a:pt x="2378" y="15015"/>
                  <a:pt x="3111" y="16083"/>
                </a:cubicBezTo>
                <a:lnTo>
                  <a:pt x="1978" y="17218"/>
                </a:lnTo>
                <a:lnTo>
                  <a:pt x="4378" y="19620"/>
                </a:lnTo>
                <a:lnTo>
                  <a:pt x="5511" y="18486"/>
                </a:lnTo>
                <a:cubicBezTo>
                  <a:pt x="6556" y="19220"/>
                  <a:pt x="7778" y="19731"/>
                  <a:pt x="9089" y="19976"/>
                </a:cubicBezTo>
                <a:lnTo>
                  <a:pt x="9089" y="21600"/>
                </a:lnTo>
                <a:lnTo>
                  <a:pt x="10800" y="21600"/>
                </a:lnTo>
                <a:lnTo>
                  <a:pt x="12511" y="21600"/>
                </a:lnTo>
                <a:lnTo>
                  <a:pt x="12511" y="19976"/>
                </a:lnTo>
                <a:cubicBezTo>
                  <a:pt x="13822" y="19731"/>
                  <a:pt x="15022" y="19220"/>
                  <a:pt x="16089" y="18486"/>
                </a:cubicBezTo>
                <a:lnTo>
                  <a:pt x="17222" y="19620"/>
                </a:lnTo>
                <a:lnTo>
                  <a:pt x="19622" y="17218"/>
                </a:lnTo>
                <a:lnTo>
                  <a:pt x="18489" y="16083"/>
                </a:lnTo>
                <a:cubicBezTo>
                  <a:pt x="19222" y="15015"/>
                  <a:pt x="19733" y="13814"/>
                  <a:pt x="19978" y="12502"/>
                </a:cubicBezTo>
                <a:lnTo>
                  <a:pt x="21600" y="12502"/>
                </a:lnTo>
                <a:lnTo>
                  <a:pt x="21600" y="9098"/>
                </a:lnTo>
                <a:lnTo>
                  <a:pt x="19956" y="9098"/>
                </a:lnTo>
                <a:close/>
                <a:moveTo>
                  <a:pt x="10800" y="16862"/>
                </a:moveTo>
                <a:lnTo>
                  <a:pt x="10800" y="16862"/>
                </a:lnTo>
                <a:cubicBezTo>
                  <a:pt x="7444" y="16862"/>
                  <a:pt x="4733" y="14148"/>
                  <a:pt x="4733" y="10789"/>
                </a:cubicBezTo>
                <a:cubicBezTo>
                  <a:pt x="4733" y="7430"/>
                  <a:pt x="7444" y="4716"/>
                  <a:pt x="10800" y="4716"/>
                </a:cubicBezTo>
                <a:lnTo>
                  <a:pt x="10800" y="4716"/>
                </a:lnTo>
                <a:cubicBezTo>
                  <a:pt x="14156" y="4716"/>
                  <a:pt x="16867" y="7430"/>
                  <a:pt x="16867" y="10789"/>
                </a:cubicBezTo>
                <a:cubicBezTo>
                  <a:pt x="16867" y="14148"/>
                  <a:pt x="14133" y="16862"/>
                  <a:pt x="10800" y="16862"/>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9" name="Figure">
            <a:extLst>
              <a:ext uri="{FF2B5EF4-FFF2-40B4-BE49-F238E27FC236}">
                <a16:creationId xmlns:a16="http://schemas.microsoft.com/office/drawing/2014/main" xmlns="" id="{FF01B495-6967-4553-90BD-E4E2BBE3BB5E}"/>
              </a:ext>
            </a:extLst>
          </p:cNvPr>
          <p:cNvSpPr/>
          <p:nvPr/>
        </p:nvSpPr>
        <p:spPr>
          <a:xfrm>
            <a:off x="1988642" y="3094975"/>
            <a:ext cx="197921" cy="197921"/>
          </a:xfrm>
          <a:custGeom>
            <a:avLst/>
            <a:gdLst/>
            <a:ahLst/>
            <a:cxnLst>
              <a:cxn ang="0">
                <a:pos x="wd2" y="hd2"/>
              </a:cxn>
              <a:cxn ang="5400000">
                <a:pos x="wd2" y="hd2"/>
              </a:cxn>
              <a:cxn ang="10800000">
                <a:pos x="wd2" y="hd2"/>
              </a:cxn>
              <a:cxn ang="16200000">
                <a:pos x="wd2" y="hd2"/>
              </a:cxn>
            </a:cxnLst>
            <a:rect l="0" t="0" r="r" b="b"/>
            <a:pathLst>
              <a:path w="21600" h="21600" extrusionOk="0">
                <a:moveTo>
                  <a:pt x="19995" y="9072"/>
                </a:moveTo>
                <a:cubicBezTo>
                  <a:pt x="19749" y="7776"/>
                  <a:pt x="19255" y="6542"/>
                  <a:pt x="18514" y="5493"/>
                </a:cubicBezTo>
                <a:lnTo>
                  <a:pt x="19687" y="4320"/>
                </a:lnTo>
                <a:lnTo>
                  <a:pt x="17280" y="1913"/>
                </a:lnTo>
                <a:lnTo>
                  <a:pt x="16107" y="3086"/>
                </a:lnTo>
                <a:cubicBezTo>
                  <a:pt x="15058" y="2345"/>
                  <a:pt x="13824" y="1851"/>
                  <a:pt x="12528" y="1605"/>
                </a:cubicBezTo>
                <a:lnTo>
                  <a:pt x="12528" y="0"/>
                </a:lnTo>
                <a:lnTo>
                  <a:pt x="10800" y="0"/>
                </a:lnTo>
                <a:lnTo>
                  <a:pt x="9072" y="0"/>
                </a:lnTo>
                <a:lnTo>
                  <a:pt x="9072" y="1605"/>
                </a:lnTo>
                <a:cubicBezTo>
                  <a:pt x="7776" y="1851"/>
                  <a:pt x="6542" y="2345"/>
                  <a:pt x="5493" y="3086"/>
                </a:cubicBezTo>
                <a:lnTo>
                  <a:pt x="4320" y="1913"/>
                </a:lnTo>
                <a:lnTo>
                  <a:pt x="1913" y="4320"/>
                </a:lnTo>
                <a:lnTo>
                  <a:pt x="3086" y="5493"/>
                </a:lnTo>
                <a:cubicBezTo>
                  <a:pt x="2345" y="6542"/>
                  <a:pt x="1851" y="7776"/>
                  <a:pt x="1605" y="9072"/>
                </a:cubicBezTo>
                <a:lnTo>
                  <a:pt x="0" y="9072"/>
                </a:lnTo>
                <a:lnTo>
                  <a:pt x="0" y="12528"/>
                </a:lnTo>
                <a:lnTo>
                  <a:pt x="1605" y="12528"/>
                </a:lnTo>
                <a:cubicBezTo>
                  <a:pt x="1851" y="13824"/>
                  <a:pt x="2345" y="15058"/>
                  <a:pt x="3086" y="16107"/>
                </a:cubicBezTo>
                <a:lnTo>
                  <a:pt x="1913" y="17280"/>
                </a:lnTo>
                <a:lnTo>
                  <a:pt x="4320" y="19687"/>
                </a:lnTo>
                <a:lnTo>
                  <a:pt x="5493" y="18514"/>
                </a:lnTo>
                <a:cubicBezTo>
                  <a:pt x="6542" y="19255"/>
                  <a:pt x="7776" y="19749"/>
                  <a:pt x="9072" y="19995"/>
                </a:cubicBezTo>
                <a:lnTo>
                  <a:pt x="9072" y="21600"/>
                </a:lnTo>
                <a:lnTo>
                  <a:pt x="10800" y="21600"/>
                </a:lnTo>
                <a:lnTo>
                  <a:pt x="12528" y="21600"/>
                </a:lnTo>
                <a:lnTo>
                  <a:pt x="12528" y="19995"/>
                </a:lnTo>
                <a:cubicBezTo>
                  <a:pt x="13824" y="19749"/>
                  <a:pt x="15058" y="19255"/>
                  <a:pt x="16107" y="18514"/>
                </a:cubicBezTo>
                <a:lnTo>
                  <a:pt x="17280" y="19687"/>
                </a:lnTo>
                <a:lnTo>
                  <a:pt x="19687" y="17280"/>
                </a:lnTo>
                <a:lnTo>
                  <a:pt x="18514" y="16107"/>
                </a:lnTo>
                <a:cubicBezTo>
                  <a:pt x="19255" y="15058"/>
                  <a:pt x="19749" y="13824"/>
                  <a:pt x="19995" y="12528"/>
                </a:cubicBezTo>
                <a:lnTo>
                  <a:pt x="21600" y="12528"/>
                </a:lnTo>
                <a:lnTo>
                  <a:pt x="21600" y="9072"/>
                </a:lnTo>
                <a:lnTo>
                  <a:pt x="19995" y="9072"/>
                </a:lnTo>
                <a:close/>
                <a:moveTo>
                  <a:pt x="10800" y="17712"/>
                </a:moveTo>
                <a:lnTo>
                  <a:pt x="10800" y="17712"/>
                </a:lnTo>
                <a:cubicBezTo>
                  <a:pt x="6974" y="17712"/>
                  <a:pt x="3888" y="14626"/>
                  <a:pt x="3888" y="10800"/>
                </a:cubicBezTo>
                <a:cubicBezTo>
                  <a:pt x="3888" y="6974"/>
                  <a:pt x="6974" y="3888"/>
                  <a:pt x="10800" y="3888"/>
                </a:cubicBezTo>
                <a:lnTo>
                  <a:pt x="10800" y="3888"/>
                </a:lnTo>
                <a:cubicBezTo>
                  <a:pt x="14626" y="3888"/>
                  <a:pt x="17712" y="6974"/>
                  <a:pt x="17712" y="10800"/>
                </a:cubicBezTo>
                <a:cubicBezTo>
                  <a:pt x="17712" y="14626"/>
                  <a:pt x="14626" y="17712"/>
                  <a:pt x="10800" y="17712"/>
                </a:cubicBezTo>
                <a:close/>
              </a:path>
            </a:pathLst>
          </a:custGeom>
          <a:solidFill>
            <a:srgbClr val="4CC1E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0" name="Figure">
            <a:extLst>
              <a:ext uri="{FF2B5EF4-FFF2-40B4-BE49-F238E27FC236}">
                <a16:creationId xmlns:a16="http://schemas.microsoft.com/office/drawing/2014/main" xmlns="" id="{8C261118-44CC-406B-A517-EF650B6AB1F1}"/>
              </a:ext>
            </a:extLst>
          </p:cNvPr>
          <p:cNvSpPr/>
          <p:nvPr/>
        </p:nvSpPr>
        <p:spPr>
          <a:xfrm>
            <a:off x="1225232" y="3575639"/>
            <a:ext cx="196791" cy="196225"/>
          </a:xfrm>
          <a:custGeom>
            <a:avLst/>
            <a:gdLst/>
            <a:ahLst/>
            <a:cxnLst>
              <a:cxn ang="0">
                <a:pos x="wd2" y="hd2"/>
              </a:cxn>
              <a:cxn ang="5400000">
                <a:pos x="wd2" y="hd2"/>
              </a:cxn>
              <a:cxn ang="10800000">
                <a:pos x="wd2" y="hd2"/>
              </a:cxn>
              <a:cxn ang="16200000">
                <a:pos x="wd2" y="hd2"/>
              </a:cxn>
            </a:cxnLst>
            <a:rect l="0" t="0" r="r" b="b"/>
            <a:pathLst>
              <a:path w="21600" h="21600" extrusionOk="0">
                <a:moveTo>
                  <a:pt x="20048" y="12325"/>
                </a:moveTo>
                <a:cubicBezTo>
                  <a:pt x="20297" y="11018"/>
                  <a:pt x="20172" y="9648"/>
                  <a:pt x="19862" y="8403"/>
                </a:cubicBezTo>
                <a:lnTo>
                  <a:pt x="21352" y="7719"/>
                </a:lnTo>
                <a:lnTo>
                  <a:pt x="19924" y="4606"/>
                </a:lnTo>
                <a:lnTo>
                  <a:pt x="18434" y="5291"/>
                </a:lnTo>
                <a:cubicBezTo>
                  <a:pt x="17690" y="4233"/>
                  <a:pt x="16697" y="3361"/>
                  <a:pt x="15579" y="2677"/>
                </a:cubicBezTo>
                <a:lnTo>
                  <a:pt x="16138" y="1120"/>
                </a:lnTo>
                <a:lnTo>
                  <a:pt x="14524" y="560"/>
                </a:lnTo>
                <a:lnTo>
                  <a:pt x="12910" y="0"/>
                </a:lnTo>
                <a:lnTo>
                  <a:pt x="12352" y="1556"/>
                </a:lnTo>
                <a:cubicBezTo>
                  <a:pt x="11048" y="1307"/>
                  <a:pt x="9683" y="1432"/>
                  <a:pt x="8441" y="1743"/>
                </a:cubicBezTo>
                <a:lnTo>
                  <a:pt x="7759" y="249"/>
                </a:lnTo>
                <a:lnTo>
                  <a:pt x="4655" y="1681"/>
                </a:lnTo>
                <a:lnTo>
                  <a:pt x="5338" y="3175"/>
                </a:lnTo>
                <a:cubicBezTo>
                  <a:pt x="4283" y="3922"/>
                  <a:pt x="3414" y="4918"/>
                  <a:pt x="2731" y="6038"/>
                </a:cubicBezTo>
                <a:lnTo>
                  <a:pt x="1179" y="5478"/>
                </a:lnTo>
                <a:lnTo>
                  <a:pt x="0" y="8715"/>
                </a:lnTo>
                <a:lnTo>
                  <a:pt x="1552" y="9275"/>
                </a:lnTo>
                <a:cubicBezTo>
                  <a:pt x="1303" y="10582"/>
                  <a:pt x="1428" y="11952"/>
                  <a:pt x="1738" y="13197"/>
                </a:cubicBezTo>
                <a:lnTo>
                  <a:pt x="248" y="13881"/>
                </a:lnTo>
                <a:lnTo>
                  <a:pt x="1676" y="16994"/>
                </a:lnTo>
                <a:lnTo>
                  <a:pt x="3166" y="16309"/>
                </a:lnTo>
                <a:cubicBezTo>
                  <a:pt x="3910" y="17367"/>
                  <a:pt x="4903" y="18239"/>
                  <a:pt x="6021" y="18923"/>
                </a:cubicBezTo>
                <a:lnTo>
                  <a:pt x="5462" y="20480"/>
                </a:lnTo>
                <a:lnTo>
                  <a:pt x="7076" y="21040"/>
                </a:lnTo>
                <a:lnTo>
                  <a:pt x="8690" y="21600"/>
                </a:lnTo>
                <a:lnTo>
                  <a:pt x="9248" y="20044"/>
                </a:lnTo>
                <a:cubicBezTo>
                  <a:pt x="10552" y="20293"/>
                  <a:pt x="11917" y="20168"/>
                  <a:pt x="13159" y="19857"/>
                </a:cubicBezTo>
                <a:lnTo>
                  <a:pt x="13841" y="21351"/>
                </a:lnTo>
                <a:lnTo>
                  <a:pt x="16945" y="19919"/>
                </a:lnTo>
                <a:lnTo>
                  <a:pt x="16262" y="18425"/>
                </a:lnTo>
                <a:cubicBezTo>
                  <a:pt x="17317" y="17678"/>
                  <a:pt x="18186" y="16682"/>
                  <a:pt x="18869" y="15562"/>
                </a:cubicBezTo>
                <a:lnTo>
                  <a:pt x="20421" y="16122"/>
                </a:lnTo>
                <a:lnTo>
                  <a:pt x="21600" y="12885"/>
                </a:lnTo>
                <a:lnTo>
                  <a:pt x="20048" y="12325"/>
                </a:lnTo>
                <a:close/>
                <a:moveTo>
                  <a:pt x="8441" y="17305"/>
                </a:moveTo>
                <a:lnTo>
                  <a:pt x="8441" y="17305"/>
                </a:lnTo>
                <a:cubicBezTo>
                  <a:pt x="4841" y="15998"/>
                  <a:pt x="2979" y="12014"/>
                  <a:pt x="4283" y="8403"/>
                </a:cubicBezTo>
                <a:cubicBezTo>
                  <a:pt x="5586" y="4793"/>
                  <a:pt x="9559" y="2926"/>
                  <a:pt x="13159" y="4233"/>
                </a:cubicBezTo>
                <a:lnTo>
                  <a:pt x="13159" y="4233"/>
                </a:lnTo>
                <a:cubicBezTo>
                  <a:pt x="16759" y="5540"/>
                  <a:pt x="18621" y="9524"/>
                  <a:pt x="17317" y="13134"/>
                </a:cubicBezTo>
                <a:cubicBezTo>
                  <a:pt x="16014" y="16745"/>
                  <a:pt x="12041" y="18612"/>
                  <a:pt x="8441" y="17305"/>
                </a:cubicBezTo>
                <a:close/>
              </a:path>
            </a:pathLst>
          </a:custGeom>
          <a:solidFill>
            <a:sysClr val="window" lastClr="FFFFFF">
              <a:lumMod val="7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1" name="Figure">
            <a:extLst>
              <a:ext uri="{FF2B5EF4-FFF2-40B4-BE49-F238E27FC236}">
                <a16:creationId xmlns:a16="http://schemas.microsoft.com/office/drawing/2014/main" xmlns="" id="{ABC6FCEE-56D4-48D8-84D4-7A5719BD4D6D}"/>
              </a:ext>
            </a:extLst>
          </p:cNvPr>
          <p:cNvSpPr/>
          <p:nvPr/>
        </p:nvSpPr>
        <p:spPr>
          <a:xfrm>
            <a:off x="1451428" y="3479506"/>
            <a:ext cx="391978" cy="391978"/>
          </a:xfrm>
          <a:custGeom>
            <a:avLst/>
            <a:gdLst/>
            <a:ahLst/>
            <a:cxnLst>
              <a:cxn ang="0">
                <a:pos x="wd2" y="hd2"/>
              </a:cxn>
              <a:cxn ang="5400000">
                <a:pos x="wd2" y="hd2"/>
              </a:cxn>
              <a:cxn ang="10800000">
                <a:pos x="wd2" y="hd2"/>
              </a:cxn>
              <a:cxn ang="16200000">
                <a:pos x="wd2" y="hd2"/>
              </a:cxn>
            </a:cxnLst>
            <a:rect l="0" t="0" r="r" b="b"/>
            <a:pathLst>
              <a:path w="21420" h="21420" extrusionOk="0">
                <a:moveTo>
                  <a:pt x="18451" y="6059"/>
                </a:moveTo>
                <a:lnTo>
                  <a:pt x="19903" y="5194"/>
                </a:lnTo>
                <a:cubicBezTo>
                  <a:pt x="19162" y="3989"/>
                  <a:pt x="18204" y="2938"/>
                  <a:pt x="17091" y="2104"/>
                </a:cubicBezTo>
                <a:lnTo>
                  <a:pt x="16071" y="3464"/>
                </a:lnTo>
                <a:cubicBezTo>
                  <a:pt x="15144" y="2753"/>
                  <a:pt x="14063" y="2258"/>
                  <a:pt x="12889" y="1949"/>
                </a:cubicBezTo>
                <a:lnTo>
                  <a:pt x="13290" y="312"/>
                </a:lnTo>
                <a:cubicBezTo>
                  <a:pt x="11962" y="-28"/>
                  <a:pt x="10540" y="-90"/>
                  <a:pt x="9119" y="126"/>
                </a:cubicBezTo>
                <a:lnTo>
                  <a:pt x="9366" y="1795"/>
                </a:lnTo>
                <a:cubicBezTo>
                  <a:pt x="8377" y="1949"/>
                  <a:pt x="7450" y="2258"/>
                  <a:pt x="6616" y="2660"/>
                </a:cubicBezTo>
                <a:cubicBezTo>
                  <a:pt x="6430" y="2753"/>
                  <a:pt x="6245" y="2846"/>
                  <a:pt x="6059" y="2969"/>
                </a:cubicBezTo>
                <a:lnTo>
                  <a:pt x="5194" y="1517"/>
                </a:lnTo>
                <a:cubicBezTo>
                  <a:pt x="3989" y="2258"/>
                  <a:pt x="2938" y="3216"/>
                  <a:pt x="2104" y="4329"/>
                </a:cubicBezTo>
                <a:lnTo>
                  <a:pt x="3464" y="5349"/>
                </a:lnTo>
                <a:cubicBezTo>
                  <a:pt x="2753" y="6307"/>
                  <a:pt x="2259" y="7357"/>
                  <a:pt x="1949" y="8531"/>
                </a:cubicBezTo>
                <a:lnTo>
                  <a:pt x="312" y="8130"/>
                </a:lnTo>
                <a:cubicBezTo>
                  <a:pt x="-28" y="9458"/>
                  <a:pt x="-90" y="10880"/>
                  <a:pt x="126" y="12301"/>
                </a:cubicBezTo>
                <a:lnTo>
                  <a:pt x="1795" y="12054"/>
                </a:lnTo>
                <a:cubicBezTo>
                  <a:pt x="1980" y="13259"/>
                  <a:pt x="2382" y="14372"/>
                  <a:pt x="2969" y="15361"/>
                </a:cubicBezTo>
                <a:lnTo>
                  <a:pt x="1517" y="16226"/>
                </a:lnTo>
                <a:cubicBezTo>
                  <a:pt x="2258" y="17431"/>
                  <a:pt x="3216" y="18482"/>
                  <a:pt x="4329" y="19316"/>
                </a:cubicBezTo>
                <a:lnTo>
                  <a:pt x="5349" y="17956"/>
                </a:lnTo>
                <a:cubicBezTo>
                  <a:pt x="6276" y="18667"/>
                  <a:pt x="7357" y="19162"/>
                  <a:pt x="8531" y="19471"/>
                </a:cubicBezTo>
                <a:lnTo>
                  <a:pt x="8130" y="21108"/>
                </a:lnTo>
                <a:cubicBezTo>
                  <a:pt x="9459" y="21448"/>
                  <a:pt x="10880" y="21510"/>
                  <a:pt x="12301" y="21294"/>
                </a:cubicBezTo>
                <a:lnTo>
                  <a:pt x="12054" y="19625"/>
                </a:lnTo>
                <a:cubicBezTo>
                  <a:pt x="13043" y="19471"/>
                  <a:pt x="13970" y="19162"/>
                  <a:pt x="14804" y="18760"/>
                </a:cubicBezTo>
                <a:cubicBezTo>
                  <a:pt x="14990" y="18667"/>
                  <a:pt x="15175" y="18574"/>
                  <a:pt x="15361" y="18451"/>
                </a:cubicBezTo>
                <a:lnTo>
                  <a:pt x="16226" y="19903"/>
                </a:lnTo>
                <a:cubicBezTo>
                  <a:pt x="17431" y="19162"/>
                  <a:pt x="18482" y="18204"/>
                  <a:pt x="19316" y="17091"/>
                </a:cubicBezTo>
                <a:lnTo>
                  <a:pt x="17956" y="16071"/>
                </a:lnTo>
                <a:cubicBezTo>
                  <a:pt x="18667" y="15144"/>
                  <a:pt x="19162" y="14063"/>
                  <a:pt x="19471" y="12889"/>
                </a:cubicBezTo>
                <a:lnTo>
                  <a:pt x="21108" y="13290"/>
                </a:lnTo>
                <a:cubicBezTo>
                  <a:pt x="21448" y="11962"/>
                  <a:pt x="21510" y="10540"/>
                  <a:pt x="21294" y="9119"/>
                </a:cubicBezTo>
                <a:lnTo>
                  <a:pt x="19625" y="9366"/>
                </a:lnTo>
                <a:cubicBezTo>
                  <a:pt x="19471" y="8161"/>
                  <a:pt x="19038" y="7048"/>
                  <a:pt x="18451" y="6059"/>
                </a:cubicBezTo>
                <a:close/>
                <a:moveTo>
                  <a:pt x="15052" y="10046"/>
                </a:moveTo>
                <a:cubicBezTo>
                  <a:pt x="15330" y="11962"/>
                  <a:pt x="14341" y="13754"/>
                  <a:pt x="12703" y="14588"/>
                </a:cubicBezTo>
                <a:cubicBezTo>
                  <a:pt x="12301" y="14804"/>
                  <a:pt x="11838" y="14928"/>
                  <a:pt x="11374" y="15021"/>
                </a:cubicBezTo>
                <a:cubicBezTo>
                  <a:pt x="8995" y="15361"/>
                  <a:pt x="6770" y="13723"/>
                  <a:pt x="6430" y="11343"/>
                </a:cubicBezTo>
                <a:cubicBezTo>
                  <a:pt x="6152" y="9428"/>
                  <a:pt x="7141" y="7635"/>
                  <a:pt x="8779" y="6801"/>
                </a:cubicBezTo>
                <a:cubicBezTo>
                  <a:pt x="9180" y="6585"/>
                  <a:pt x="9644" y="6461"/>
                  <a:pt x="10107" y="6368"/>
                </a:cubicBezTo>
                <a:cubicBezTo>
                  <a:pt x="12456" y="6028"/>
                  <a:pt x="14681" y="7666"/>
                  <a:pt x="15052" y="10046"/>
                </a:cubicBezTo>
                <a:close/>
              </a:path>
            </a:pathLst>
          </a:custGeom>
          <a:solidFill>
            <a:srgbClr val="063951">
              <a:lumMod val="75000"/>
              <a:lumOff val="2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2" name="Figure">
            <a:extLst>
              <a:ext uri="{FF2B5EF4-FFF2-40B4-BE49-F238E27FC236}">
                <a16:creationId xmlns:a16="http://schemas.microsoft.com/office/drawing/2014/main" xmlns="" id="{B120A5F2-FBF6-412E-8886-2025597EE534}"/>
              </a:ext>
            </a:extLst>
          </p:cNvPr>
          <p:cNvSpPr/>
          <p:nvPr/>
        </p:nvSpPr>
        <p:spPr>
          <a:xfrm>
            <a:off x="1694587" y="3807490"/>
            <a:ext cx="409979" cy="409415"/>
          </a:xfrm>
          <a:custGeom>
            <a:avLst/>
            <a:gdLst/>
            <a:ahLst/>
            <a:cxnLst>
              <a:cxn ang="0">
                <a:pos x="wd2" y="hd2"/>
              </a:cxn>
              <a:cxn ang="5400000">
                <a:pos x="wd2" y="hd2"/>
              </a:cxn>
              <a:cxn ang="10800000">
                <a:pos x="wd2" y="hd2"/>
              </a:cxn>
              <a:cxn ang="16200000">
                <a:pos x="wd2" y="hd2"/>
              </a:cxn>
            </a:cxnLst>
            <a:rect l="0" t="0" r="r" b="b"/>
            <a:pathLst>
              <a:path w="21600" h="21600" extrusionOk="0">
                <a:moveTo>
                  <a:pt x="19872" y="10173"/>
                </a:moveTo>
                <a:lnTo>
                  <a:pt x="21600" y="10054"/>
                </a:lnTo>
                <a:cubicBezTo>
                  <a:pt x="21511" y="8622"/>
                  <a:pt x="21123" y="7250"/>
                  <a:pt x="20498" y="5967"/>
                </a:cubicBezTo>
                <a:lnTo>
                  <a:pt x="18948" y="6743"/>
                </a:lnTo>
                <a:cubicBezTo>
                  <a:pt x="18412" y="5668"/>
                  <a:pt x="17697" y="4714"/>
                  <a:pt x="16774" y="3938"/>
                </a:cubicBezTo>
                <a:lnTo>
                  <a:pt x="17906" y="2625"/>
                </a:lnTo>
                <a:cubicBezTo>
                  <a:pt x="16863" y="1730"/>
                  <a:pt x="15641" y="985"/>
                  <a:pt x="14241" y="537"/>
                </a:cubicBezTo>
                <a:lnTo>
                  <a:pt x="13705" y="2178"/>
                </a:lnTo>
                <a:cubicBezTo>
                  <a:pt x="12751" y="1850"/>
                  <a:pt x="11768" y="1701"/>
                  <a:pt x="10815" y="1701"/>
                </a:cubicBezTo>
                <a:cubicBezTo>
                  <a:pt x="10606" y="1701"/>
                  <a:pt x="10398" y="1701"/>
                  <a:pt x="10159" y="1730"/>
                </a:cubicBezTo>
                <a:lnTo>
                  <a:pt x="10040" y="0"/>
                </a:lnTo>
                <a:cubicBezTo>
                  <a:pt x="8610" y="89"/>
                  <a:pt x="7240" y="477"/>
                  <a:pt x="5959" y="1104"/>
                </a:cubicBezTo>
                <a:lnTo>
                  <a:pt x="6733" y="2655"/>
                </a:lnTo>
                <a:cubicBezTo>
                  <a:pt x="5661" y="3192"/>
                  <a:pt x="4707" y="3908"/>
                  <a:pt x="3933" y="4833"/>
                </a:cubicBezTo>
                <a:lnTo>
                  <a:pt x="2622" y="3699"/>
                </a:lnTo>
                <a:cubicBezTo>
                  <a:pt x="1728" y="4744"/>
                  <a:pt x="983" y="5967"/>
                  <a:pt x="536" y="7369"/>
                </a:cubicBezTo>
                <a:lnTo>
                  <a:pt x="2175" y="7906"/>
                </a:lnTo>
                <a:cubicBezTo>
                  <a:pt x="1788" y="9070"/>
                  <a:pt x="1639" y="10263"/>
                  <a:pt x="1728" y="11427"/>
                </a:cubicBezTo>
                <a:lnTo>
                  <a:pt x="0" y="11546"/>
                </a:lnTo>
                <a:cubicBezTo>
                  <a:pt x="89" y="12978"/>
                  <a:pt x="477" y="14350"/>
                  <a:pt x="1102" y="15633"/>
                </a:cubicBezTo>
                <a:lnTo>
                  <a:pt x="2652" y="14857"/>
                </a:lnTo>
                <a:cubicBezTo>
                  <a:pt x="3188" y="15931"/>
                  <a:pt x="3903" y="16886"/>
                  <a:pt x="4826" y="17662"/>
                </a:cubicBezTo>
                <a:lnTo>
                  <a:pt x="3694" y="18975"/>
                </a:lnTo>
                <a:cubicBezTo>
                  <a:pt x="4737" y="19870"/>
                  <a:pt x="5959" y="20615"/>
                  <a:pt x="7359" y="21063"/>
                </a:cubicBezTo>
                <a:lnTo>
                  <a:pt x="7895" y="19422"/>
                </a:lnTo>
                <a:cubicBezTo>
                  <a:pt x="8849" y="19750"/>
                  <a:pt x="9832" y="19899"/>
                  <a:pt x="10785" y="19899"/>
                </a:cubicBezTo>
                <a:cubicBezTo>
                  <a:pt x="10994" y="19899"/>
                  <a:pt x="11202" y="19899"/>
                  <a:pt x="11441" y="19870"/>
                </a:cubicBezTo>
                <a:lnTo>
                  <a:pt x="11560" y="21600"/>
                </a:lnTo>
                <a:cubicBezTo>
                  <a:pt x="12990" y="21511"/>
                  <a:pt x="14360" y="21123"/>
                  <a:pt x="15641" y="20496"/>
                </a:cubicBezTo>
                <a:lnTo>
                  <a:pt x="14867" y="18945"/>
                </a:lnTo>
                <a:cubicBezTo>
                  <a:pt x="15939" y="18408"/>
                  <a:pt x="16893" y="17692"/>
                  <a:pt x="17667" y="16767"/>
                </a:cubicBezTo>
                <a:lnTo>
                  <a:pt x="18978" y="17901"/>
                </a:lnTo>
                <a:cubicBezTo>
                  <a:pt x="19872" y="16856"/>
                  <a:pt x="20617" y="15633"/>
                  <a:pt x="21064" y="14231"/>
                </a:cubicBezTo>
                <a:lnTo>
                  <a:pt x="19425" y="13694"/>
                </a:lnTo>
                <a:cubicBezTo>
                  <a:pt x="19812" y="12530"/>
                  <a:pt x="19961" y="11337"/>
                  <a:pt x="19872" y="10173"/>
                </a:cubicBezTo>
                <a:close/>
                <a:moveTo>
                  <a:pt x="14986" y="12202"/>
                </a:moveTo>
                <a:cubicBezTo>
                  <a:pt x="14360" y="14052"/>
                  <a:pt x="12662" y="15215"/>
                  <a:pt x="10815" y="15215"/>
                </a:cubicBezTo>
                <a:cubicBezTo>
                  <a:pt x="10368" y="15215"/>
                  <a:pt x="9891" y="15156"/>
                  <a:pt x="9415" y="14977"/>
                </a:cubicBezTo>
                <a:cubicBezTo>
                  <a:pt x="7121" y="14201"/>
                  <a:pt x="5869" y="11695"/>
                  <a:pt x="6644" y="9398"/>
                </a:cubicBezTo>
                <a:cubicBezTo>
                  <a:pt x="7270" y="7548"/>
                  <a:pt x="8968" y="6385"/>
                  <a:pt x="10815" y="6385"/>
                </a:cubicBezTo>
                <a:cubicBezTo>
                  <a:pt x="11292" y="6385"/>
                  <a:pt x="11738" y="6444"/>
                  <a:pt x="12215" y="6623"/>
                </a:cubicBezTo>
                <a:cubicBezTo>
                  <a:pt x="14509" y="7399"/>
                  <a:pt x="15731" y="9905"/>
                  <a:pt x="14986" y="12202"/>
                </a:cubicBezTo>
                <a:close/>
              </a:path>
            </a:pathLst>
          </a:custGeom>
          <a:solidFill>
            <a:srgbClr val="4CC1E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3" name="Figure">
            <a:extLst>
              <a:ext uri="{FF2B5EF4-FFF2-40B4-BE49-F238E27FC236}">
                <a16:creationId xmlns:a16="http://schemas.microsoft.com/office/drawing/2014/main" xmlns="" id="{BEEBA367-5FB1-4579-A605-08C152E26833}"/>
              </a:ext>
            </a:extLst>
          </p:cNvPr>
          <p:cNvSpPr/>
          <p:nvPr/>
        </p:nvSpPr>
        <p:spPr>
          <a:xfrm>
            <a:off x="2124359" y="3841419"/>
            <a:ext cx="286137" cy="286702"/>
          </a:xfrm>
          <a:custGeom>
            <a:avLst/>
            <a:gdLst/>
            <a:ahLst/>
            <a:cxnLst>
              <a:cxn ang="0">
                <a:pos x="wd2" y="hd2"/>
              </a:cxn>
              <a:cxn ang="5400000">
                <a:pos x="wd2" y="hd2"/>
              </a:cxn>
              <a:cxn ang="10800000">
                <a:pos x="wd2" y="hd2"/>
              </a:cxn>
              <a:cxn ang="16200000">
                <a:pos x="wd2" y="hd2"/>
              </a:cxn>
            </a:cxnLst>
            <a:rect l="0" t="0" r="r" b="b"/>
            <a:pathLst>
              <a:path w="21600" h="21600" extrusionOk="0">
                <a:moveTo>
                  <a:pt x="19892" y="8947"/>
                </a:moveTo>
                <a:lnTo>
                  <a:pt x="21600" y="8606"/>
                </a:lnTo>
                <a:cubicBezTo>
                  <a:pt x="21301" y="7200"/>
                  <a:pt x="20746" y="5837"/>
                  <a:pt x="19935" y="4644"/>
                </a:cubicBezTo>
                <a:lnTo>
                  <a:pt x="18484" y="5624"/>
                </a:lnTo>
                <a:cubicBezTo>
                  <a:pt x="17801" y="4644"/>
                  <a:pt x="16947" y="3749"/>
                  <a:pt x="15923" y="3067"/>
                </a:cubicBezTo>
                <a:lnTo>
                  <a:pt x="16904" y="1619"/>
                </a:lnTo>
                <a:cubicBezTo>
                  <a:pt x="15709" y="852"/>
                  <a:pt x="14386" y="298"/>
                  <a:pt x="12934" y="0"/>
                </a:cubicBezTo>
                <a:lnTo>
                  <a:pt x="12593" y="1704"/>
                </a:lnTo>
                <a:cubicBezTo>
                  <a:pt x="11568" y="1491"/>
                  <a:pt x="10587" y="1491"/>
                  <a:pt x="9605" y="1619"/>
                </a:cubicBezTo>
                <a:cubicBezTo>
                  <a:pt x="9391" y="1662"/>
                  <a:pt x="9178" y="1704"/>
                  <a:pt x="8964" y="1747"/>
                </a:cubicBezTo>
                <a:lnTo>
                  <a:pt x="8623" y="43"/>
                </a:lnTo>
                <a:cubicBezTo>
                  <a:pt x="7214" y="341"/>
                  <a:pt x="5848" y="895"/>
                  <a:pt x="4653" y="1704"/>
                </a:cubicBezTo>
                <a:lnTo>
                  <a:pt x="5635" y="3153"/>
                </a:lnTo>
                <a:cubicBezTo>
                  <a:pt x="4653" y="3834"/>
                  <a:pt x="3757" y="4686"/>
                  <a:pt x="3074" y="5709"/>
                </a:cubicBezTo>
                <a:lnTo>
                  <a:pt x="1622" y="4729"/>
                </a:lnTo>
                <a:cubicBezTo>
                  <a:pt x="854" y="5922"/>
                  <a:pt x="299" y="7243"/>
                  <a:pt x="0" y="8691"/>
                </a:cubicBezTo>
                <a:lnTo>
                  <a:pt x="1708" y="9032"/>
                </a:lnTo>
                <a:cubicBezTo>
                  <a:pt x="1451" y="10267"/>
                  <a:pt x="1494" y="11503"/>
                  <a:pt x="1708" y="12653"/>
                </a:cubicBezTo>
                <a:lnTo>
                  <a:pt x="0" y="12994"/>
                </a:lnTo>
                <a:cubicBezTo>
                  <a:pt x="299" y="14400"/>
                  <a:pt x="854" y="15763"/>
                  <a:pt x="1665" y="16956"/>
                </a:cubicBezTo>
                <a:lnTo>
                  <a:pt x="3116" y="15976"/>
                </a:lnTo>
                <a:cubicBezTo>
                  <a:pt x="3799" y="16956"/>
                  <a:pt x="4653" y="17851"/>
                  <a:pt x="5677" y="18533"/>
                </a:cubicBezTo>
                <a:lnTo>
                  <a:pt x="4696" y="19981"/>
                </a:lnTo>
                <a:cubicBezTo>
                  <a:pt x="5848" y="20748"/>
                  <a:pt x="7214" y="21302"/>
                  <a:pt x="8666" y="21600"/>
                </a:cubicBezTo>
                <a:lnTo>
                  <a:pt x="9007" y="19896"/>
                </a:lnTo>
                <a:cubicBezTo>
                  <a:pt x="10032" y="20109"/>
                  <a:pt x="11013" y="20109"/>
                  <a:pt x="11995" y="19981"/>
                </a:cubicBezTo>
                <a:cubicBezTo>
                  <a:pt x="12209" y="19938"/>
                  <a:pt x="12422" y="19896"/>
                  <a:pt x="12636" y="19853"/>
                </a:cubicBezTo>
                <a:lnTo>
                  <a:pt x="12977" y="21557"/>
                </a:lnTo>
                <a:cubicBezTo>
                  <a:pt x="14386" y="21259"/>
                  <a:pt x="15752" y="20705"/>
                  <a:pt x="16947" y="19896"/>
                </a:cubicBezTo>
                <a:lnTo>
                  <a:pt x="15965" y="18447"/>
                </a:lnTo>
                <a:cubicBezTo>
                  <a:pt x="16947" y="17766"/>
                  <a:pt x="17843" y="16914"/>
                  <a:pt x="18526" y="15891"/>
                </a:cubicBezTo>
                <a:lnTo>
                  <a:pt x="19978" y="16871"/>
                </a:lnTo>
                <a:cubicBezTo>
                  <a:pt x="20746" y="15678"/>
                  <a:pt x="21301" y="14357"/>
                  <a:pt x="21600" y="12909"/>
                </a:cubicBezTo>
                <a:lnTo>
                  <a:pt x="19892" y="12568"/>
                </a:lnTo>
                <a:cubicBezTo>
                  <a:pt x="20149" y="11333"/>
                  <a:pt x="20106" y="10097"/>
                  <a:pt x="19892" y="8947"/>
                </a:cubicBezTo>
                <a:close/>
                <a:moveTo>
                  <a:pt x="15197" y="11631"/>
                </a:moveTo>
                <a:cubicBezTo>
                  <a:pt x="14813" y="13591"/>
                  <a:pt x="13233" y="14996"/>
                  <a:pt x="11398" y="15209"/>
                </a:cubicBezTo>
                <a:cubicBezTo>
                  <a:pt x="10928" y="15252"/>
                  <a:pt x="10458" y="15252"/>
                  <a:pt x="9946" y="15167"/>
                </a:cubicBezTo>
                <a:cubicBezTo>
                  <a:pt x="7513" y="14698"/>
                  <a:pt x="5934" y="12355"/>
                  <a:pt x="6403" y="9927"/>
                </a:cubicBezTo>
                <a:cubicBezTo>
                  <a:pt x="6787" y="7967"/>
                  <a:pt x="8367" y="6561"/>
                  <a:pt x="10202" y="6348"/>
                </a:cubicBezTo>
                <a:cubicBezTo>
                  <a:pt x="10672" y="6305"/>
                  <a:pt x="11142" y="6305"/>
                  <a:pt x="11654" y="6391"/>
                </a:cubicBezTo>
                <a:cubicBezTo>
                  <a:pt x="14087" y="6859"/>
                  <a:pt x="15666" y="9202"/>
                  <a:pt x="15197" y="11631"/>
                </a:cubicBezTo>
                <a:close/>
              </a:path>
            </a:pathLst>
          </a:custGeom>
          <a:solidFill>
            <a:srgbClr val="F7931F">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4" name="Figure">
            <a:extLst>
              <a:ext uri="{FF2B5EF4-FFF2-40B4-BE49-F238E27FC236}">
                <a16:creationId xmlns:a16="http://schemas.microsoft.com/office/drawing/2014/main" xmlns="" id="{A6BD598D-C4A7-4103-BB73-99BBD75238FC}"/>
              </a:ext>
            </a:extLst>
          </p:cNvPr>
          <p:cNvSpPr/>
          <p:nvPr/>
        </p:nvSpPr>
        <p:spPr>
          <a:xfrm>
            <a:off x="936834" y="3377718"/>
            <a:ext cx="296882" cy="296316"/>
          </a:xfrm>
          <a:custGeom>
            <a:avLst/>
            <a:gdLst/>
            <a:ahLst/>
            <a:cxnLst>
              <a:cxn ang="0">
                <a:pos x="wd2" y="hd2"/>
              </a:cxn>
              <a:cxn ang="5400000">
                <a:pos x="wd2" y="hd2"/>
              </a:cxn>
              <a:cxn ang="10800000">
                <a:pos x="wd2" y="hd2"/>
              </a:cxn>
              <a:cxn ang="16200000">
                <a:pos x="wd2" y="hd2"/>
              </a:cxn>
            </a:cxnLst>
            <a:rect l="0" t="0" r="r" b="b"/>
            <a:pathLst>
              <a:path w="21600" h="21600" extrusionOk="0">
                <a:moveTo>
                  <a:pt x="19872" y="10140"/>
                </a:moveTo>
                <a:lnTo>
                  <a:pt x="21600" y="10017"/>
                </a:lnTo>
                <a:cubicBezTo>
                  <a:pt x="21518" y="8574"/>
                  <a:pt x="21106" y="7214"/>
                  <a:pt x="20489" y="5936"/>
                </a:cubicBezTo>
                <a:lnTo>
                  <a:pt x="18967" y="6719"/>
                </a:lnTo>
                <a:cubicBezTo>
                  <a:pt x="18432" y="5647"/>
                  <a:pt x="17691" y="4699"/>
                  <a:pt x="16786" y="3916"/>
                </a:cubicBezTo>
                <a:lnTo>
                  <a:pt x="17897" y="2597"/>
                </a:lnTo>
                <a:cubicBezTo>
                  <a:pt x="16869" y="1690"/>
                  <a:pt x="15634" y="989"/>
                  <a:pt x="14235" y="495"/>
                </a:cubicBezTo>
                <a:lnTo>
                  <a:pt x="13701" y="2144"/>
                </a:lnTo>
                <a:cubicBezTo>
                  <a:pt x="12754" y="1814"/>
                  <a:pt x="11767" y="1690"/>
                  <a:pt x="10821" y="1690"/>
                </a:cubicBezTo>
                <a:cubicBezTo>
                  <a:pt x="10615" y="1690"/>
                  <a:pt x="10409" y="1690"/>
                  <a:pt x="10162" y="1731"/>
                </a:cubicBezTo>
                <a:lnTo>
                  <a:pt x="10039" y="0"/>
                </a:lnTo>
                <a:cubicBezTo>
                  <a:pt x="8599" y="82"/>
                  <a:pt x="7241" y="495"/>
                  <a:pt x="5966" y="1113"/>
                </a:cubicBezTo>
                <a:lnTo>
                  <a:pt x="6747" y="2638"/>
                </a:lnTo>
                <a:cubicBezTo>
                  <a:pt x="5678" y="3174"/>
                  <a:pt x="4731" y="3916"/>
                  <a:pt x="3950" y="4823"/>
                </a:cubicBezTo>
                <a:lnTo>
                  <a:pt x="2633" y="3710"/>
                </a:lnTo>
                <a:cubicBezTo>
                  <a:pt x="1728" y="4740"/>
                  <a:pt x="1029" y="5977"/>
                  <a:pt x="535" y="7379"/>
                </a:cubicBezTo>
                <a:lnTo>
                  <a:pt x="2181" y="7914"/>
                </a:lnTo>
                <a:cubicBezTo>
                  <a:pt x="1810" y="9069"/>
                  <a:pt x="1646" y="10264"/>
                  <a:pt x="1728" y="11460"/>
                </a:cubicBezTo>
                <a:lnTo>
                  <a:pt x="0" y="11583"/>
                </a:lnTo>
                <a:cubicBezTo>
                  <a:pt x="82" y="13026"/>
                  <a:pt x="494" y="14386"/>
                  <a:pt x="1111" y="15664"/>
                </a:cubicBezTo>
                <a:lnTo>
                  <a:pt x="2633" y="14881"/>
                </a:lnTo>
                <a:cubicBezTo>
                  <a:pt x="3168" y="15953"/>
                  <a:pt x="3909" y="16901"/>
                  <a:pt x="4814" y="17684"/>
                </a:cubicBezTo>
                <a:lnTo>
                  <a:pt x="3703" y="19003"/>
                </a:lnTo>
                <a:cubicBezTo>
                  <a:pt x="4731" y="19910"/>
                  <a:pt x="5966" y="20611"/>
                  <a:pt x="7365" y="21105"/>
                </a:cubicBezTo>
                <a:lnTo>
                  <a:pt x="7899" y="19456"/>
                </a:lnTo>
                <a:cubicBezTo>
                  <a:pt x="8846" y="19786"/>
                  <a:pt x="9833" y="19910"/>
                  <a:pt x="10779" y="19910"/>
                </a:cubicBezTo>
                <a:cubicBezTo>
                  <a:pt x="10985" y="19910"/>
                  <a:pt x="11191" y="19910"/>
                  <a:pt x="11438" y="19869"/>
                </a:cubicBezTo>
                <a:lnTo>
                  <a:pt x="11561" y="21600"/>
                </a:lnTo>
                <a:cubicBezTo>
                  <a:pt x="13001" y="21518"/>
                  <a:pt x="14359" y="21105"/>
                  <a:pt x="15634" y="20487"/>
                </a:cubicBezTo>
                <a:lnTo>
                  <a:pt x="14853" y="18962"/>
                </a:lnTo>
                <a:cubicBezTo>
                  <a:pt x="15922" y="18426"/>
                  <a:pt x="16869" y="17684"/>
                  <a:pt x="17650" y="16777"/>
                </a:cubicBezTo>
                <a:lnTo>
                  <a:pt x="18967" y="17890"/>
                </a:lnTo>
                <a:cubicBezTo>
                  <a:pt x="19872" y="16860"/>
                  <a:pt x="20571" y="15623"/>
                  <a:pt x="21065" y="14221"/>
                </a:cubicBezTo>
                <a:lnTo>
                  <a:pt x="19419" y="13686"/>
                </a:lnTo>
                <a:cubicBezTo>
                  <a:pt x="19831" y="12490"/>
                  <a:pt x="19954" y="11295"/>
                  <a:pt x="19872" y="10140"/>
                </a:cubicBezTo>
                <a:close/>
                <a:moveTo>
                  <a:pt x="14565" y="12037"/>
                </a:moveTo>
                <a:cubicBezTo>
                  <a:pt x="14030" y="13686"/>
                  <a:pt x="12466" y="14757"/>
                  <a:pt x="10821" y="14757"/>
                </a:cubicBezTo>
                <a:cubicBezTo>
                  <a:pt x="10409" y="14757"/>
                  <a:pt x="9998" y="14675"/>
                  <a:pt x="9586" y="14551"/>
                </a:cubicBezTo>
                <a:cubicBezTo>
                  <a:pt x="7529" y="13850"/>
                  <a:pt x="6377" y="11624"/>
                  <a:pt x="7077" y="9522"/>
                </a:cubicBezTo>
                <a:cubicBezTo>
                  <a:pt x="7611" y="7873"/>
                  <a:pt x="9175" y="6802"/>
                  <a:pt x="10821" y="6802"/>
                </a:cubicBezTo>
                <a:cubicBezTo>
                  <a:pt x="11232" y="6802"/>
                  <a:pt x="11643" y="6884"/>
                  <a:pt x="12055" y="7008"/>
                </a:cubicBezTo>
                <a:cubicBezTo>
                  <a:pt x="14153" y="7750"/>
                  <a:pt x="15264" y="9976"/>
                  <a:pt x="14565" y="12037"/>
                </a:cubicBezTo>
                <a:close/>
              </a:path>
            </a:pathLst>
          </a:custGeom>
          <a:solidFill>
            <a:srgbClr val="063951">
              <a:lumMod val="25000"/>
              <a:lumOff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5" name="Figure">
            <a:extLst>
              <a:ext uri="{FF2B5EF4-FFF2-40B4-BE49-F238E27FC236}">
                <a16:creationId xmlns:a16="http://schemas.microsoft.com/office/drawing/2014/main" xmlns="" id="{18800BD1-E00D-4AC9-8E70-A0803619AD6D}"/>
              </a:ext>
            </a:extLst>
          </p:cNvPr>
          <p:cNvSpPr/>
          <p:nvPr/>
        </p:nvSpPr>
        <p:spPr>
          <a:xfrm>
            <a:off x="1632384" y="3083664"/>
            <a:ext cx="340425" cy="340425"/>
          </a:xfrm>
          <a:custGeom>
            <a:avLst/>
            <a:gdLst/>
            <a:ahLst/>
            <a:cxnLst>
              <a:cxn ang="0">
                <a:pos x="wd2" y="hd2"/>
              </a:cxn>
              <a:cxn ang="5400000">
                <a:pos x="wd2" y="hd2"/>
              </a:cxn>
              <a:cxn ang="10800000">
                <a:pos x="wd2" y="hd2"/>
              </a:cxn>
              <a:cxn ang="16200000">
                <a:pos x="wd2" y="hd2"/>
              </a:cxn>
            </a:cxnLst>
            <a:rect l="0" t="0" r="r" b="b"/>
            <a:pathLst>
              <a:path w="21600" h="21600" extrusionOk="0">
                <a:moveTo>
                  <a:pt x="19878" y="9401"/>
                </a:moveTo>
                <a:lnTo>
                  <a:pt x="21600" y="9149"/>
                </a:lnTo>
                <a:cubicBezTo>
                  <a:pt x="21385" y="7714"/>
                  <a:pt x="20882" y="6351"/>
                  <a:pt x="20129" y="5131"/>
                </a:cubicBezTo>
                <a:lnTo>
                  <a:pt x="18658" y="6028"/>
                </a:lnTo>
                <a:cubicBezTo>
                  <a:pt x="18048" y="4987"/>
                  <a:pt x="17223" y="4090"/>
                  <a:pt x="16218" y="3373"/>
                </a:cubicBezTo>
                <a:lnTo>
                  <a:pt x="17258" y="1973"/>
                </a:lnTo>
                <a:cubicBezTo>
                  <a:pt x="16146" y="1148"/>
                  <a:pt x="14819" y="538"/>
                  <a:pt x="13383" y="179"/>
                </a:cubicBezTo>
                <a:lnTo>
                  <a:pt x="12989" y="1866"/>
                </a:lnTo>
                <a:cubicBezTo>
                  <a:pt x="11984" y="1615"/>
                  <a:pt x="11015" y="1543"/>
                  <a:pt x="10047" y="1650"/>
                </a:cubicBezTo>
                <a:cubicBezTo>
                  <a:pt x="9831" y="1686"/>
                  <a:pt x="9616" y="1686"/>
                  <a:pt x="9401" y="1722"/>
                </a:cubicBezTo>
                <a:lnTo>
                  <a:pt x="9149" y="0"/>
                </a:lnTo>
                <a:cubicBezTo>
                  <a:pt x="7714" y="215"/>
                  <a:pt x="6351" y="718"/>
                  <a:pt x="5131" y="1471"/>
                </a:cubicBezTo>
                <a:lnTo>
                  <a:pt x="6028" y="2942"/>
                </a:lnTo>
                <a:cubicBezTo>
                  <a:pt x="4987" y="3552"/>
                  <a:pt x="4090" y="4377"/>
                  <a:pt x="3373" y="5382"/>
                </a:cubicBezTo>
                <a:lnTo>
                  <a:pt x="1973" y="4342"/>
                </a:lnTo>
                <a:cubicBezTo>
                  <a:pt x="1148" y="5454"/>
                  <a:pt x="538" y="6781"/>
                  <a:pt x="179" y="8217"/>
                </a:cubicBezTo>
                <a:lnTo>
                  <a:pt x="1866" y="8611"/>
                </a:lnTo>
                <a:cubicBezTo>
                  <a:pt x="1579" y="9831"/>
                  <a:pt x="1543" y="11051"/>
                  <a:pt x="1722" y="12199"/>
                </a:cubicBezTo>
                <a:lnTo>
                  <a:pt x="0" y="12451"/>
                </a:lnTo>
                <a:cubicBezTo>
                  <a:pt x="215" y="13886"/>
                  <a:pt x="718" y="15249"/>
                  <a:pt x="1471" y="16469"/>
                </a:cubicBezTo>
                <a:lnTo>
                  <a:pt x="2942" y="15572"/>
                </a:lnTo>
                <a:cubicBezTo>
                  <a:pt x="3552" y="16613"/>
                  <a:pt x="4377" y="17510"/>
                  <a:pt x="5382" y="18227"/>
                </a:cubicBezTo>
                <a:lnTo>
                  <a:pt x="4342" y="19627"/>
                </a:lnTo>
                <a:cubicBezTo>
                  <a:pt x="5454" y="20452"/>
                  <a:pt x="6781" y="21062"/>
                  <a:pt x="8217" y="21421"/>
                </a:cubicBezTo>
                <a:lnTo>
                  <a:pt x="8611" y="19734"/>
                </a:lnTo>
                <a:cubicBezTo>
                  <a:pt x="9616" y="19985"/>
                  <a:pt x="10585" y="20057"/>
                  <a:pt x="11553" y="19950"/>
                </a:cubicBezTo>
                <a:cubicBezTo>
                  <a:pt x="11769" y="19914"/>
                  <a:pt x="11984" y="19914"/>
                  <a:pt x="12199" y="19878"/>
                </a:cubicBezTo>
                <a:lnTo>
                  <a:pt x="12450" y="21600"/>
                </a:lnTo>
                <a:cubicBezTo>
                  <a:pt x="13886" y="21385"/>
                  <a:pt x="15249" y="20882"/>
                  <a:pt x="16469" y="20129"/>
                </a:cubicBezTo>
                <a:lnTo>
                  <a:pt x="15572" y="18658"/>
                </a:lnTo>
                <a:cubicBezTo>
                  <a:pt x="16613" y="18048"/>
                  <a:pt x="17510" y="17223"/>
                  <a:pt x="18227" y="16218"/>
                </a:cubicBezTo>
                <a:lnTo>
                  <a:pt x="19627" y="17258"/>
                </a:lnTo>
                <a:cubicBezTo>
                  <a:pt x="20452" y="16146"/>
                  <a:pt x="21062" y="14819"/>
                  <a:pt x="21421" y="13383"/>
                </a:cubicBezTo>
                <a:lnTo>
                  <a:pt x="19734" y="12989"/>
                </a:lnTo>
                <a:cubicBezTo>
                  <a:pt x="20021" y="11769"/>
                  <a:pt x="20057" y="10549"/>
                  <a:pt x="19878" y="9401"/>
                </a:cubicBezTo>
                <a:close/>
                <a:moveTo>
                  <a:pt x="15106" y="11841"/>
                </a:moveTo>
                <a:cubicBezTo>
                  <a:pt x="14639" y="13742"/>
                  <a:pt x="13025" y="15070"/>
                  <a:pt x="11159" y="15213"/>
                </a:cubicBezTo>
                <a:cubicBezTo>
                  <a:pt x="10692" y="15249"/>
                  <a:pt x="10226" y="15213"/>
                  <a:pt x="9724" y="15106"/>
                </a:cubicBezTo>
                <a:cubicBezTo>
                  <a:pt x="7320" y="14532"/>
                  <a:pt x="5884" y="12128"/>
                  <a:pt x="6458" y="9724"/>
                </a:cubicBezTo>
                <a:cubicBezTo>
                  <a:pt x="6925" y="7822"/>
                  <a:pt x="8540" y="6494"/>
                  <a:pt x="10405" y="6351"/>
                </a:cubicBezTo>
                <a:cubicBezTo>
                  <a:pt x="10872" y="6315"/>
                  <a:pt x="11338" y="6351"/>
                  <a:pt x="11841" y="6458"/>
                </a:cubicBezTo>
                <a:cubicBezTo>
                  <a:pt x="14245" y="7068"/>
                  <a:pt x="15680" y="9472"/>
                  <a:pt x="15106" y="11841"/>
                </a:cubicBez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6" name="Figure">
            <a:extLst>
              <a:ext uri="{FF2B5EF4-FFF2-40B4-BE49-F238E27FC236}">
                <a16:creationId xmlns:a16="http://schemas.microsoft.com/office/drawing/2014/main" xmlns="" id="{87F60E1A-22A2-471B-9CC8-1BC3329287BC}"/>
              </a:ext>
            </a:extLst>
          </p:cNvPr>
          <p:cNvSpPr/>
          <p:nvPr/>
        </p:nvSpPr>
        <p:spPr>
          <a:xfrm>
            <a:off x="1547561" y="2993186"/>
            <a:ext cx="142503" cy="142503"/>
          </a:xfrm>
          <a:custGeom>
            <a:avLst/>
            <a:gdLst/>
            <a:ahLst/>
            <a:cxnLst>
              <a:cxn ang="0">
                <a:pos x="wd2" y="hd2"/>
              </a:cxn>
              <a:cxn ang="5400000">
                <a:pos x="wd2" y="hd2"/>
              </a:cxn>
              <a:cxn ang="10800000">
                <a:pos x="wd2" y="hd2"/>
              </a:cxn>
              <a:cxn ang="16200000">
                <a:pos x="wd2" y="hd2"/>
              </a:cxn>
            </a:cxnLst>
            <a:rect l="0" t="0" r="r" b="b"/>
            <a:pathLst>
              <a:path w="21600" h="21600" extrusionOk="0">
                <a:moveTo>
                  <a:pt x="19886" y="10200"/>
                </a:moveTo>
                <a:lnTo>
                  <a:pt x="21600" y="10114"/>
                </a:lnTo>
                <a:cubicBezTo>
                  <a:pt x="21514" y="8657"/>
                  <a:pt x="21086" y="7286"/>
                  <a:pt x="20486" y="6000"/>
                </a:cubicBezTo>
                <a:lnTo>
                  <a:pt x="18943" y="6771"/>
                </a:lnTo>
                <a:cubicBezTo>
                  <a:pt x="18429" y="5743"/>
                  <a:pt x="17657" y="4714"/>
                  <a:pt x="16800" y="3943"/>
                </a:cubicBezTo>
                <a:lnTo>
                  <a:pt x="17914" y="2657"/>
                </a:lnTo>
                <a:cubicBezTo>
                  <a:pt x="16886" y="1714"/>
                  <a:pt x="15600" y="1029"/>
                  <a:pt x="14229" y="600"/>
                </a:cubicBezTo>
                <a:lnTo>
                  <a:pt x="13714" y="2229"/>
                </a:lnTo>
                <a:cubicBezTo>
                  <a:pt x="12771" y="1886"/>
                  <a:pt x="11743" y="1714"/>
                  <a:pt x="10800" y="1714"/>
                </a:cubicBezTo>
                <a:cubicBezTo>
                  <a:pt x="10543" y="1714"/>
                  <a:pt x="10371" y="1714"/>
                  <a:pt x="10114" y="1714"/>
                </a:cubicBezTo>
                <a:lnTo>
                  <a:pt x="10029" y="0"/>
                </a:lnTo>
                <a:cubicBezTo>
                  <a:pt x="8571" y="86"/>
                  <a:pt x="7200" y="514"/>
                  <a:pt x="5914" y="1114"/>
                </a:cubicBezTo>
                <a:lnTo>
                  <a:pt x="6686" y="2657"/>
                </a:lnTo>
                <a:cubicBezTo>
                  <a:pt x="5657" y="3171"/>
                  <a:pt x="4629" y="3943"/>
                  <a:pt x="3857" y="4800"/>
                </a:cubicBezTo>
                <a:lnTo>
                  <a:pt x="2571" y="3686"/>
                </a:lnTo>
                <a:cubicBezTo>
                  <a:pt x="1629" y="4714"/>
                  <a:pt x="943" y="6000"/>
                  <a:pt x="514" y="7371"/>
                </a:cubicBezTo>
                <a:lnTo>
                  <a:pt x="2143" y="7886"/>
                </a:lnTo>
                <a:cubicBezTo>
                  <a:pt x="1714" y="9086"/>
                  <a:pt x="1629" y="10286"/>
                  <a:pt x="1714" y="11400"/>
                </a:cubicBezTo>
                <a:lnTo>
                  <a:pt x="0" y="11486"/>
                </a:lnTo>
                <a:cubicBezTo>
                  <a:pt x="86" y="12943"/>
                  <a:pt x="514" y="14314"/>
                  <a:pt x="1114" y="15600"/>
                </a:cubicBezTo>
                <a:lnTo>
                  <a:pt x="2657" y="14829"/>
                </a:lnTo>
                <a:cubicBezTo>
                  <a:pt x="3171" y="15857"/>
                  <a:pt x="3943" y="16886"/>
                  <a:pt x="4800" y="17657"/>
                </a:cubicBezTo>
                <a:lnTo>
                  <a:pt x="3686" y="18943"/>
                </a:lnTo>
                <a:cubicBezTo>
                  <a:pt x="4714" y="19886"/>
                  <a:pt x="6000" y="20571"/>
                  <a:pt x="7371" y="21000"/>
                </a:cubicBezTo>
                <a:lnTo>
                  <a:pt x="7886" y="19371"/>
                </a:lnTo>
                <a:cubicBezTo>
                  <a:pt x="8829" y="19714"/>
                  <a:pt x="9857" y="19886"/>
                  <a:pt x="10800" y="19886"/>
                </a:cubicBezTo>
                <a:cubicBezTo>
                  <a:pt x="11057" y="19886"/>
                  <a:pt x="11229" y="19886"/>
                  <a:pt x="11486" y="19886"/>
                </a:cubicBezTo>
                <a:lnTo>
                  <a:pt x="11571" y="21600"/>
                </a:lnTo>
                <a:cubicBezTo>
                  <a:pt x="13029" y="21514"/>
                  <a:pt x="14400" y="21086"/>
                  <a:pt x="15686" y="20486"/>
                </a:cubicBezTo>
                <a:lnTo>
                  <a:pt x="14914" y="18943"/>
                </a:lnTo>
                <a:cubicBezTo>
                  <a:pt x="15943" y="18429"/>
                  <a:pt x="16971" y="17657"/>
                  <a:pt x="17743" y="16800"/>
                </a:cubicBezTo>
                <a:lnTo>
                  <a:pt x="19029" y="17914"/>
                </a:lnTo>
                <a:cubicBezTo>
                  <a:pt x="19971" y="16886"/>
                  <a:pt x="20657" y="15600"/>
                  <a:pt x="21086" y="14229"/>
                </a:cubicBezTo>
                <a:lnTo>
                  <a:pt x="19457" y="13714"/>
                </a:lnTo>
                <a:cubicBezTo>
                  <a:pt x="19886" y="12600"/>
                  <a:pt x="19971" y="11400"/>
                  <a:pt x="19886" y="10200"/>
                </a:cubicBezTo>
                <a:close/>
                <a:moveTo>
                  <a:pt x="15000" y="12257"/>
                </a:moveTo>
                <a:cubicBezTo>
                  <a:pt x="14400" y="14143"/>
                  <a:pt x="12686" y="15257"/>
                  <a:pt x="10800" y="15257"/>
                </a:cubicBezTo>
                <a:cubicBezTo>
                  <a:pt x="10371" y="15257"/>
                  <a:pt x="9857" y="15171"/>
                  <a:pt x="9429" y="15000"/>
                </a:cubicBezTo>
                <a:cubicBezTo>
                  <a:pt x="7114" y="14229"/>
                  <a:pt x="5829" y="11743"/>
                  <a:pt x="6600" y="9429"/>
                </a:cubicBezTo>
                <a:cubicBezTo>
                  <a:pt x="7200" y="7543"/>
                  <a:pt x="8914" y="6429"/>
                  <a:pt x="10800" y="6429"/>
                </a:cubicBezTo>
                <a:cubicBezTo>
                  <a:pt x="11229" y="6429"/>
                  <a:pt x="11743" y="6514"/>
                  <a:pt x="12171" y="6686"/>
                </a:cubicBezTo>
                <a:cubicBezTo>
                  <a:pt x="14486" y="7457"/>
                  <a:pt x="15771" y="9943"/>
                  <a:pt x="15000" y="12257"/>
                </a:cubicBezTo>
                <a:close/>
              </a:path>
            </a:pathLst>
          </a:custGeom>
          <a:solidFill>
            <a:sysClr val="window" lastClr="FFFFFF">
              <a:lumMod val="7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7" name="Figure">
            <a:extLst>
              <a:ext uri="{FF2B5EF4-FFF2-40B4-BE49-F238E27FC236}">
                <a16:creationId xmlns:a16="http://schemas.microsoft.com/office/drawing/2014/main" xmlns="" id="{BE0D4856-6F85-4793-AE0F-F5DC66777C35}"/>
              </a:ext>
            </a:extLst>
          </p:cNvPr>
          <p:cNvSpPr/>
          <p:nvPr/>
        </p:nvSpPr>
        <p:spPr>
          <a:xfrm>
            <a:off x="1168683" y="3083664"/>
            <a:ext cx="446736" cy="447302"/>
          </a:xfrm>
          <a:custGeom>
            <a:avLst/>
            <a:gdLst/>
            <a:ahLst/>
            <a:cxnLst>
              <a:cxn ang="0">
                <a:pos x="wd2" y="hd2"/>
              </a:cxn>
              <a:cxn ang="5400000">
                <a:pos x="wd2" y="hd2"/>
              </a:cxn>
              <a:cxn ang="10800000">
                <a:pos x="wd2" y="hd2"/>
              </a:cxn>
              <a:cxn ang="16200000">
                <a:pos x="wd2" y="hd2"/>
              </a:cxn>
            </a:cxnLst>
            <a:rect l="0" t="0" r="r" b="b"/>
            <a:pathLst>
              <a:path w="21600" h="21600" extrusionOk="0">
                <a:moveTo>
                  <a:pt x="19932" y="8957"/>
                </a:moveTo>
                <a:cubicBezTo>
                  <a:pt x="19686" y="7646"/>
                  <a:pt x="19139" y="6444"/>
                  <a:pt x="18401" y="5407"/>
                </a:cubicBezTo>
                <a:lnTo>
                  <a:pt x="19522" y="4260"/>
                </a:lnTo>
                <a:lnTo>
                  <a:pt x="17089" y="1884"/>
                </a:lnTo>
                <a:lnTo>
                  <a:pt x="15968" y="3031"/>
                </a:lnTo>
                <a:cubicBezTo>
                  <a:pt x="14901" y="2321"/>
                  <a:pt x="13671" y="1830"/>
                  <a:pt x="12358" y="1611"/>
                </a:cubicBezTo>
                <a:lnTo>
                  <a:pt x="12331" y="0"/>
                </a:lnTo>
                <a:lnTo>
                  <a:pt x="10636" y="27"/>
                </a:lnTo>
                <a:lnTo>
                  <a:pt x="8941" y="55"/>
                </a:lnTo>
                <a:lnTo>
                  <a:pt x="8968" y="1666"/>
                </a:lnTo>
                <a:cubicBezTo>
                  <a:pt x="7656" y="1912"/>
                  <a:pt x="6453" y="2458"/>
                  <a:pt x="5414" y="3195"/>
                </a:cubicBezTo>
                <a:lnTo>
                  <a:pt x="4265" y="2075"/>
                </a:lnTo>
                <a:lnTo>
                  <a:pt x="1887" y="4506"/>
                </a:lnTo>
                <a:lnTo>
                  <a:pt x="3035" y="5625"/>
                </a:lnTo>
                <a:cubicBezTo>
                  <a:pt x="2324" y="6690"/>
                  <a:pt x="1832" y="7919"/>
                  <a:pt x="1613" y="9230"/>
                </a:cubicBezTo>
                <a:lnTo>
                  <a:pt x="0" y="9257"/>
                </a:lnTo>
                <a:lnTo>
                  <a:pt x="55" y="12671"/>
                </a:lnTo>
                <a:lnTo>
                  <a:pt x="1668" y="12643"/>
                </a:lnTo>
                <a:cubicBezTo>
                  <a:pt x="1914" y="13954"/>
                  <a:pt x="2461" y="15156"/>
                  <a:pt x="3199" y="16193"/>
                </a:cubicBezTo>
                <a:lnTo>
                  <a:pt x="2078" y="17340"/>
                </a:lnTo>
                <a:lnTo>
                  <a:pt x="4511" y="19716"/>
                </a:lnTo>
                <a:lnTo>
                  <a:pt x="5632" y="18569"/>
                </a:lnTo>
                <a:cubicBezTo>
                  <a:pt x="6699" y="19279"/>
                  <a:pt x="7929" y="19770"/>
                  <a:pt x="9242" y="19989"/>
                </a:cubicBezTo>
                <a:lnTo>
                  <a:pt x="9269" y="21600"/>
                </a:lnTo>
                <a:lnTo>
                  <a:pt x="10964" y="21573"/>
                </a:lnTo>
                <a:lnTo>
                  <a:pt x="12659" y="21545"/>
                </a:lnTo>
                <a:lnTo>
                  <a:pt x="12632" y="19934"/>
                </a:lnTo>
                <a:cubicBezTo>
                  <a:pt x="13944" y="19688"/>
                  <a:pt x="15147" y="19142"/>
                  <a:pt x="16186" y="18405"/>
                </a:cubicBezTo>
                <a:lnTo>
                  <a:pt x="17335" y="19525"/>
                </a:lnTo>
                <a:lnTo>
                  <a:pt x="19713" y="17094"/>
                </a:lnTo>
                <a:lnTo>
                  <a:pt x="18565" y="15975"/>
                </a:lnTo>
                <a:cubicBezTo>
                  <a:pt x="19276" y="14910"/>
                  <a:pt x="19768" y="13681"/>
                  <a:pt x="19987" y="12370"/>
                </a:cubicBezTo>
                <a:lnTo>
                  <a:pt x="21600" y="12343"/>
                </a:lnTo>
                <a:lnTo>
                  <a:pt x="21545" y="8929"/>
                </a:lnTo>
                <a:lnTo>
                  <a:pt x="19932" y="8957"/>
                </a:lnTo>
                <a:close/>
                <a:moveTo>
                  <a:pt x="10882" y="17640"/>
                </a:moveTo>
                <a:lnTo>
                  <a:pt x="10882" y="17640"/>
                </a:lnTo>
                <a:cubicBezTo>
                  <a:pt x="7082" y="17695"/>
                  <a:pt x="3965" y="14664"/>
                  <a:pt x="3910" y="10841"/>
                </a:cubicBezTo>
                <a:cubicBezTo>
                  <a:pt x="3855" y="7045"/>
                  <a:pt x="6890" y="3932"/>
                  <a:pt x="10718" y="3878"/>
                </a:cubicBezTo>
                <a:lnTo>
                  <a:pt x="10718" y="3878"/>
                </a:lnTo>
                <a:cubicBezTo>
                  <a:pt x="14518" y="3823"/>
                  <a:pt x="17635" y="6854"/>
                  <a:pt x="17690" y="10677"/>
                </a:cubicBezTo>
                <a:cubicBezTo>
                  <a:pt x="17745" y="14473"/>
                  <a:pt x="14683" y="17613"/>
                  <a:pt x="10882" y="17640"/>
                </a:cubicBez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8" name="Figure">
            <a:extLst>
              <a:ext uri="{FF2B5EF4-FFF2-40B4-BE49-F238E27FC236}">
                <a16:creationId xmlns:a16="http://schemas.microsoft.com/office/drawing/2014/main" xmlns="" id="{BBFBF446-8209-4794-A7A0-5691BC5CBA57}"/>
              </a:ext>
            </a:extLst>
          </p:cNvPr>
          <p:cNvSpPr/>
          <p:nvPr/>
        </p:nvSpPr>
        <p:spPr>
          <a:xfrm>
            <a:off x="1293091" y="3208071"/>
            <a:ext cx="191147" cy="191147"/>
          </a:xfrm>
          <a:custGeom>
            <a:avLst/>
            <a:gdLst/>
            <a:ahLst/>
            <a:cxnLst>
              <a:cxn ang="0">
                <a:pos x="wd2" y="hd2"/>
              </a:cxn>
              <a:cxn ang="5400000">
                <a:pos x="wd2" y="hd2"/>
              </a:cxn>
              <a:cxn ang="10800000">
                <a:pos x="wd2" y="hd2"/>
              </a:cxn>
              <a:cxn ang="16200000">
                <a:pos x="wd2" y="hd2"/>
              </a:cxn>
            </a:cxnLst>
            <a:rect l="0" t="0" r="r" b="b"/>
            <a:pathLst>
              <a:path w="21474" h="21474" extrusionOk="0">
                <a:moveTo>
                  <a:pt x="10864" y="21473"/>
                </a:moveTo>
                <a:lnTo>
                  <a:pt x="10864" y="21473"/>
                </a:lnTo>
                <a:cubicBezTo>
                  <a:pt x="4956" y="21537"/>
                  <a:pt x="64" y="16772"/>
                  <a:pt x="1" y="10864"/>
                </a:cubicBezTo>
                <a:cubicBezTo>
                  <a:pt x="-63" y="4956"/>
                  <a:pt x="4702" y="64"/>
                  <a:pt x="10610" y="1"/>
                </a:cubicBezTo>
                <a:lnTo>
                  <a:pt x="10610" y="1"/>
                </a:lnTo>
                <a:cubicBezTo>
                  <a:pt x="16518" y="-63"/>
                  <a:pt x="21410" y="4702"/>
                  <a:pt x="21473" y="10610"/>
                </a:cubicBezTo>
                <a:cubicBezTo>
                  <a:pt x="21537" y="16518"/>
                  <a:pt x="16772" y="21346"/>
                  <a:pt x="10864" y="21473"/>
                </a:cubicBez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9" name="Figure">
            <a:extLst>
              <a:ext uri="{FF2B5EF4-FFF2-40B4-BE49-F238E27FC236}">
                <a16:creationId xmlns:a16="http://schemas.microsoft.com/office/drawing/2014/main" xmlns="" id="{FB94892E-6A69-45C6-B32D-35028DE6485F}"/>
              </a:ext>
            </a:extLst>
          </p:cNvPr>
          <p:cNvSpPr/>
          <p:nvPr/>
        </p:nvSpPr>
        <p:spPr>
          <a:xfrm>
            <a:off x="1857250" y="3971481"/>
            <a:ext cx="84652" cy="84259"/>
          </a:xfrm>
          <a:custGeom>
            <a:avLst/>
            <a:gdLst/>
            <a:ahLst/>
            <a:cxnLst>
              <a:cxn ang="0">
                <a:pos x="wd2" y="hd2"/>
              </a:cxn>
              <a:cxn ang="5400000">
                <a:pos x="wd2" y="hd2"/>
              </a:cxn>
              <a:cxn ang="10800000">
                <a:pos x="wd2" y="hd2"/>
              </a:cxn>
              <a:cxn ang="16200000">
                <a:pos x="wd2" y="hd2"/>
              </a:cxn>
            </a:cxnLst>
            <a:rect l="0" t="0" r="r" b="b"/>
            <a:pathLst>
              <a:path w="19247" h="21600" extrusionOk="0">
                <a:moveTo>
                  <a:pt x="18752" y="14207"/>
                </a:moveTo>
                <a:cubicBezTo>
                  <a:pt x="17466" y="18701"/>
                  <a:pt x="13737" y="21600"/>
                  <a:pt x="9623" y="21600"/>
                </a:cubicBezTo>
                <a:cubicBezTo>
                  <a:pt x="8594" y="21600"/>
                  <a:pt x="7566" y="21455"/>
                  <a:pt x="6537" y="21020"/>
                </a:cubicBezTo>
                <a:cubicBezTo>
                  <a:pt x="1523" y="19136"/>
                  <a:pt x="-1177" y="13047"/>
                  <a:pt x="494" y="7393"/>
                </a:cubicBezTo>
                <a:cubicBezTo>
                  <a:pt x="1780" y="2899"/>
                  <a:pt x="5509" y="0"/>
                  <a:pt x="9623" y="0"/>
                </a:cubicBezTo>
                <a:cubicBezTo>
                  <a:pt x="10652" y="0"/>
                  <a:pt x="11680" y="145"/>
                  <a:pt x="12709" y="580"/>
                </a:cubicBezTo>
                <a:cubicBezTo>
                  <a:pt x="17723" y="2465"/>
                  <a:pt x="20423" y="8553"/>
                  <a:pt x="18752" y="14207"/>
                </a:cubicBezTo>
                <a:close/>
              </a:path>
            </a:pathLst>
          </a:custGeom>
          <a:solidFill>
            <a:srgbClr val="063951">
              <a:lumMod val="75000"/>
              <a:lumOff val="2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70" name="Rectangle 69">
            <a:extLst>
              <a:ext uri="{FF2B5EF4-FFF2-40B4-BE49-F238E27FC236}">
                <a16:creationId xmlns:a16="http://schemas.microsoft.com/office/drawing/2014/main" xmlns="" id="{2BA9E1CB-6E3F-4A7B-81A8-A7EA9393E6C8}"/>
              </a:ext>
            </a:extLst>
          </p:cNvPr>
          <p:cNvSpPr/>
          <p:nvPr/>
        </p:nvSpPr>
        <p:spPr>
          <a:xfrm>
            <a:off x="1269596" y="5196330"/>
            <a:ext cx="122341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3">
                    <a:lumMod val="50000"/>
                  </a:schemeClr>
                </a:solidFill>
                <a:effectLst/>
                <a:uLnTx/>
                <a:uFillTx/>
              </a:rPr>
              <a:t>&gt;&gt;&gt;&gt;&gt;&gt;&gt;&gt;&gt;</a:t>
            </a:r>
          </a:p>
        </p:txBody>
      </p:sp>
      <p:sp>
        <p:nvSpPr>
          <p:cNvPr id="71" name="Rectangle 70">
            <a:extLst>
              <a:ext uri="{FF2B5EF4-FFF2-40B4-BE49-F238E27FC236}">
                <a16:creationId xmlns:a16="http://schemas.microsoft.com/office/drawing/2014/main" xmlns="" id="{7A542805-A0BB-458C-B76F-EE4A41207C2B}"/>
              </a:ext>
            </a:extLst>
          </p:cNvPr>
          <p:cNvSpPr/>
          <p:nvPr/>
        </p:nvSpPr>
        <p:spPr>
          <a:xfrm rot="16200000">
            <a:off x="3134073" y="3792984"/>
            <a:ext cx="122341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3">
                    <a:lumMod val="50000"/>
                  </a:schemeClr>
                </a:solidFill>
                <a:effectLst/>
                <a:uLnTx/>
                <a:uFillTx/>
              </a:rPr>
              <a:t>&gt;&gt;&gt;&gt;&gt;&gt;&gt;&gt;&gt;</a:t>
            </a:r>
          </a:p>
        </p:txBody>
      </p:sp>
      <p:sp>
        <p:nvSpPr>
          <p:cNvPr id="38" name="Freeform 29"/>
          <p:cNvSpPr>
            <a:spLocks noChangeArrowheads="1"/>
          </p:cNvSpPr>
          <p:nvPr/>
        </p:nvSpPr>
        <p:spPr bwMode="auto">
          <a:xfrm>
            <a:off x="4508977" y="1452946"/>
            <a:ext cx="533400" cy="549275"/>
          </a:xfrm>
          <a:custGeom>
            <a:avLst/>
            <a:gdLst>
              <a:gd name="T0" fmla="*/ 297857 w 444"/>
              <a:gd name="T1" fmla="*/ 401433 h 462"/>
              <a:gd name="T2" fmla="*/ 297857 w 444"/>
              <a:gd name="T3" fmla="*/ 401433 h 462"/>
              <a:gd name="T4" fmla="*/ 384332 w 444"/>
              <a:gd name="T5" fmla="*/ 306138 h 462"/>
              <a:gd name="T6" fmla="*/ 532060 w 444"/>
              <a:gd name="T7" fmla="*/ 84575 h 462"/>
              <a:gd name="T8" fmla="*/ 511642 w 444"/>
              <a:gd name="T9" fmla="*/ 63133 h 462"/>
              <a:gd name="T10" fmla="*/ 415559 w 444"/>
              <a:gd name="T11" fmla="*/ 63133 h 462"/>
              <a:gd name="T12" fmla="*/ 266631 w 444"/>
              <a:gd name="T13" fmla="*/ 0 h 462"/>
              <a:gd name="T14" fmla="*/ 117702 w 444"/>
              <a:gd name="T15" fmla="*/ 63133 h 462"/>
              <a:gd name="T16" fmla="*/ 21619 w 444"/>
              <a:gd name="T17" fmla="*/ 63133 h 462"/>
              <a:gd name="T18" fmla="*/ 0 w 444"/>
              <a:gd name="T19" fmla="*/ 84575 h 462"/>
              <a:gd name="T20" fmla="*/ 148929 w 444"/>
              <a:gd name="T21" fmla="*/ 306138 h 462"/>
              <a:gd name="T22" fmla="*/ 234202 w 444"/>
              <a:gd name="T23" fmla="*/ 401433 h 462"/>
              <a:gd name="T24" fmla="*/ 234202 w 444"/>
              <a:gd name="T25" fmla="*/ 443125 h 462"/>
              <a:gd name="T26" fmla="*/ 128511 w 444"/>
              <a:gd name="T27" fmla="*/ 495538 h 462"/>
              <a:gd name="T28" fmla="*/ 266631 w 444"/>
              <a:gd name="T29" fmla="*/ 549142 h 462"/>
              <a:gd name="T30" fmla="*/ 393941 w 444"/>
              <a:gd name="T31" fmla="*/ 495538 h 462"/>
              <a:gd name="T32" fmla="*/ 297857 w 444"/>
              <a:gd name="T33" fmla="*/ 443125 h 462"/>
              <a:gd name="T34" fmla="*/ 297857 w 444"/>
              <a:gd name="T35" fmla="*/ 401433 h 462"/>
              <a:gd name="T36" fmla="*/ 384332 w 444"/>
              <a:gd name="T37" fmla="*/ 252534 h 462"/>
              <a:gd name="T38" fmla="*/ 384332 w 444"/>
              <a:gd name="T39" fmla="*/ 252534 h 462"/>
              <a:gd name="T40" fmla="*/ 415559 w 444"/>
              <a:gd name="T41" fmla="*/ 106017 h 462"/>
              <a:gd name="T42" fmla="*/ 490024 w 444"/>
              <a:gd name="T43" fmla="*/ 106017 h 462"/>
              <a:gd name="T44" fmla="*/ 384332 w 444"/>
              <a:gd name="T45" fmla="*/ 252534 h 462"/>
              <a:gd name="T46" fmla="*/ 266631 w 444"/>
              <a:gd name="T47" fmla="*/ 42883 h 462"/>
              <a:gd name="T48" fmla="*/ 266631 w 444"/>
              <a:gd name="T49" fmla="*/ 42883 h 462"/>
              <a:gd name="T50" fmla="*/ 384332 w 444"/>
              <a:gd name="T51" fmla="*/ 84575 h 462"/>
              <a:gd name="T52" fmla="*/ 266631 w 444"/>
              <a:gd name="T53" fmla="*/ 136988 h 462"/>
              <a:gd name="T54" fmla="*/ 148929 w 444"/>
              <a:gd name="T55" fmla="*/ 84575 h 462"/>
              <a:gd name="T56" fmla="*/ 266631 w 444"/>
              <a:gd name="T57" fmla="*/ 42883 h 462"/>
              <a:gd name="T58" fmla="*/ 43237 w 444"/>
              <a:gd name="T59" fmla="*/ 106017 h 462"/>
              <a:gd name="T60" fmla="*/ 43237 w 444"/>
              <a:gd name="T61" fmla="*/ 106017 h 462"/>
              <a:gd name="T62" fmla="*/ 117702 w 444"/>
              <a:gd name="T63" fmla="*/ 106017 h 462"/>
              <a:gd name="T64" fmla="*/ 148929 w 444"/>
              <a:gd name="T65" fmla="*/ 252534 h 462"/>
              <a:gd name="T66" fmla="*/ 43237 w 444"/>
              <a:gd name="T67" fmla="*/ 106017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3">
              <a:lumMod val="75000"/>
            </a:schemeClr>
          </a:solidFill>
          <a:ln>
            <a:noFill/>
          </a:ln>
        </p:spPr>
        <p:txBody>
          <a:bodyPr wrap="none" lIns="91424" tIns="45712" rIns="91424" bIns="45712" anchor="ctr"/>
          <a:lstStyle/>
          <a:p>
            <a:endParaRPr lang="en-US"/>
          </a:p>
        </p:txBody>
      </p:sp>
      <p:sp>
        <p:nvSpPr>
          <p:cNvPr id="73" name="Freeform 169"/>
          <p:cNvSpPr>
            <a:spLocks noChangeArrowheads="1"/>
          </p:cNvSpPr>
          <p:nvPr/>
        </p:nvSpPr>
        <p:spPr bwMode="auto">
          <a:xfrm>
            <a:off x="4458177" y="4731192"/>
            <a:ext cx="584200" cy="465138"/>
          </a:xfrm>
          <a:custGeom>
            <a:avLst/>
            <a:gdLst>
              <a:gd name="T0" fmla="*/ 573255 w 487"/>
              <a:gd name="T1" fmla="*/ 10746 h 390"/>
              <a:gd name="T2" fmla="*/ 573255 w 487"/>
              <a:gd name="T3" fmla="*/ 10746 h 390"/>
              <a:gd name="T4" fmla="*/ 446131 w 487"/>
              <a:gd name="T5" fmla="*/ 232834 h 390"/>
              <a:gd name="T6" fmla="*/ 413751 w 487"/>
              <a:gd name="T7" fmla="*/ 232834 h 390"/>
              <a:gd name="T8" fmla="*/ 350189 w 487"/>
              <a:gd name="T9" fmla="*/ 179103 h 390"/>
              <a:gd name="T10" fmla="*/ 328602 w 487"/>
              <a:gd name="T11" fmla="*/ 179103 h 390"/>
              <a:gd name="T12" fmla="*/ 232660 w 487"/>
              <a:gd name="T13" fmla="*/ 317609 h 390"/>
              <a:gd name="T14" fmla="*/ 212272 w 487"/>
              <a:gd name="T15" fmla="*/ 317609 h 390"/>
              <a:gd name="T16" fmla="*/ 169098 w 487"/>
              <a:gd name="T17" fmla="*/ 285370 h 390"/>
              <a:gd name="T18" fmla="*/ 147511 w 487"/>
              <a:gd name="T19" fmla="*/ 285370 h 390"/>
              <a:gd name="T20" fmla="*/ 9594 w 487"/>
              <a:gd name="T21" fmla="*/ 454921 h 390"/>
              <a:gd name="T22" fmla="*/ 9594 w 487"/>
              <a:gd name="T23" fmla="*/ 464473 h 390"/>
              <a:gd name="T24" fmla="*/ 582849 w 487"/>
              <a:gd name="T25" fmla="*/ 464473 h 390"/>
              <a:gd name="T26" fmla="*/ 582849 w 487"/>
              <a:gd name="T27" fmla="*/ 10746 h 390"/>
              <a:gd name="T28" fmla="*/ 573255 w 487"/>
              <a:gd name="T29" fmla="*/ 10746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3">
              <a:lumMod val="75000"/>
            </a:schemeClr>
          </a:solidFill>
          <a:ln>
            <a:noFill/>
          </a:ln>
        </p:spPr>
        <p:txBody>
          <a:bodyPr wrap="none" lIns="91424" tIns="45712" rIns="91424" bIns="45712" anchor="ctr"/>
          <a:lstStyle/>
          <a:p>
            <a:endParaRPr lang="en-US"/>
          </a:p>
        </p:txBody>
      </p:sp>
      <p:sp>
        <p:nvSpPr>
          <p:cNvPr id="74" name="Freeform 9"/>
          <p:cNvSpPr>
            <a:spLocks noChangeArrowheads="1"/>
          </p:cNvSpPr>
          <p:nvPr/>
        </p:nvSpPr>
        <p:spPr bwMode="auto">
          <a:xfrm>
            <a:off x="4531202" y="3773887"/>
            <a:ext cx="511175" cy="512763"/>
          </a:xfrm>
          <a:custGeom>
            <a:avLst/>
            <a:gdLst>
              <a:gd name="T0" fmla="*/ 254847 w 426"/>
              <a:gd name="T1" fmla="*/ 0 h 426"/>
              <a:gd name="T2" fmla="*/ 254847 w 426"/>
              <a:gd name="T3" fmla="*/ 0 h 426"/>
              <a:gd name="T4" fmla="*/ 0 w 426"/>
              <a:gd name="T5" fmla="*/ 256116 h 426"/>
              <a:gd name="T6" fmla="*/ 254847 w 426"/>
              <a:gd name="T7" fmla="*/ 511030 h 426"/>
              <a:gd name="T8" fmla="*/ 510897 w 426"/>
              <a:gd name="T9" fmla="*/ 256116 h 426"/>
              <a:gd name="T10" fmla="*/ 254847 w 426"/>
              <a:gd name="T11" fmla="*/ 0 h 426"/>
              <a:gd name="T12" fmla="*/ 275283 w 426"/>
              <a:gd name="T13" fmla="*/ 468945 h 426"/>
              <a:gd name="T14" fmla="*/ 275283 w 426"/>
              <a:gd name="T15" fmla="*/ 468945 h 426"/>
              <a:gd name="T16" fmla="*/ 275283 w 426"/>
              <a:gd name="T17" fmla="*/ 351107 h 426"/>
              <a:gd name="T18" fmla="*/ 233209 w 426"/>
              <a:gd name="T19" fmla="*/ 351107 h 426"/>
              <a:gd name="T20" fmla="*/ 233209 w 426"/>
              <a:gd name="T21" fmla="*/ 468945 h 426"/>
              <a:gd name="T22" fmla="*/ 42074 w 426"/>
              <a:gd name="T23" fmla="*/ 276557 h 426"/>
              <a:gd name="T24" fmla="*/ 158679 w 426"/>
              <a:gd name="T25" fmla="*/ 276557 h 426"/>
              <a:gd name="T26" fmla="*/ 158679 w 426"/>
              <a:gd name="T27" fmla="*/ 234472 h 426"/>
              <a:gd name="T28" fmla="*/ 42074 w 426"/>
              <a:gd name="T29" fmla="*/ 234472 h 426"/>
              <a:gd name="T30" fmla="*/ 233209 w 426"/>
              <a:gd name="T31" fmla="*/ 52907 h 426"/>
              <a:gd name="T32" fmla="*/ 233209 w 426"/>
              <a:gd name="T33" fmla="*/ 170744 h 426"/>
              <a:gd name="T34" fmla="*/ 275283 w 426"/>
              <a:gd name="T35" fmla="*/ 170744 h 426"/>
              <a:gd name="T36" fmla="*/ 275283 w 426"/>
              <a:gd name="T37" fmla="*/ 52907 h 426"/>
              <a:gd name="T38" fmla="*/ 456802 w 426"/>
              <a:gd name="T39" fmla="*/ 234472 h 426"/>
              <a:gd name="T40" fmla="*/ 351016 w 426"/>
              <a:gd name="T41" fmla="*/ 234472 h 426"/>
              <a:gd name="T42" fmla="*/ 351016 w 426"/>
              <a:gd name="T43" fmla="*/ 276557 h 426"/>
              <a:gd name="T44" fmla="*/ 456802 w 426"/>
              <a:gd name="T45" fmla="*/ 276557 h 426"/>
              <a:gd name="T46" fmla="*/ 275283 w 426"/>
              <a:gd name="T47" fmla="*/ 468945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3">
              <a:lumMod val="75000"/>
            </a:schemeClr>
          </a:solidFill>
          <a:ln>
            <a:noFill/>
          </a:ln>
        </p:spPr>
        <p:txBody>
          <a:bodyPr wrap="none" lIns="91424" tIns="45712" rIns="91424" bIns="45712" anchor="ctr"/>
          <a:lstStyle/>
          <a:p>
            <a:endParaRPr lang="en-US"/>
          </a:p>
        </p:txBody>
      </p:sp>
      <p:sp>
        <p:nvSpPr>
          <p:cNvPr id="75" name="Freeform 3"/>
          <p:cNvSpPr>
            <a:spLocks noChangeArrowheads="1"/>
          </p:cNvSpPr>
          <p:nvPr/>
        </p:nvSpPr>
        <p:spPr bwMode="auto">
          <a:xfrm>
            <a:off x="4477227" y="2671664"/>
            <a:ext cx="596900" cy="477837"/>
          </a:xfrm>
          <a:custGeom>
            <a:avLst/>
            <a:gdLst>
              <a:gd name="T0" fmla="*/ 584739 w 497"/>
              <a:gd name="T1" fmla="*/ 84910 h 400"/>
              <a:gd name="T2" fmla="*/ 584739 w 497"/>
              <a:gd name="T3" fmla="*/ 84910 h 400"/>
              <a:gd name="T4" fmla="*/ 446659 w 497"/>
              <a:gd name="T5" fmla="*/ 0 h 400"/>
              <a:gd name="T6" fmla="*/ 425046 w 497"/>
              <a:gd name="T7" fmla="*/ 0 h 400"/>
              <a:gd name="T8" fmla="*/ 297773 w 497"/>
              <a:gd name="T9" fmla="*/ 84910 h 400"/>
              <a:gd name="T10" fmla="*/ 170499 w 497"/>
              <a:gd name="T11" fmla="*/ 0 h 400"/>
              <a:gd name="T12" fmla="*/ 147686 w 497"/>
              <a:gd name="T13" fmla="*/ 0 h 400"/>
              <a:gd name="T14" fmla="*/ 9606 w 497"/>
              <a:gd name="T15" fmla="*/ 84910 h 400"/>
              <a:gd name="T16" fmla="*/ 0 w 497"/>
              <a:gd name="T17" fmla="*/ 106437 h 400"/>
              <a:gd name="T18" fmla="*/ 0 w 497"/>
              <a:gd name="T19" fmla="*/ 456841 h 400"/>
              <a:gd name="T20" fmla="*/ 9606 w 497"/>
              <a:gd name="T21" fmla="*/ 466409 h 400"/>
              <a:gd name="T22" fmla="*/ 31218 w 497"/>
              <a:gd name="T23" fmla="*/ 466409 h 400"/>
              <a:gd name="T24" fmla="*/ 158492 w 497"/>
              <a:gd name="T25" fmla="*/ 392262 h 400"/>
              <a:gd name="T26" fmla="*/ 286966 w 497"/>
              <a:gd name="T27" fmla="*/ 466409 h 400"/>
              <a:gd name="T28" fmla="*/ 308579 w 497"/>
              <a:gd name="T29" fmla="*/ 466409 h 400"/>
              <a:gd name="T30" fmla="*/ 435853 w 497"/>
              <a:gd name="T31" fmla="*/ 392262 h 400"/>
              <a:gd name="T32" fmla="*/ 564327 w 497"/>
              <a:gd name="T33" fmla="*/ 466409 h 400"/>
              <a:gd name="T34" fmla="*/ 573933 w 497"/>
              <a:gd name="T35" fmla="*/ 477172 h 400"/>
              <a:gd name="T36" fmla="*/ 584739 w 497"/>
              <a:gd name="T37" fmla="*/ 466409 h 400"/>
              <a:gd name="T38" fmla="*/ 595545 w 497"/>
              <a:gd name="T39" fmla="*/ 456841 h 400"/>
              <a:gd name="T40" fmla="*/ 595545 w 497"/>
              <a:gd name="T41" fmla="*/ 106437 h 400"/>
              <a:gd name="T42" fmla="*/ 584739 w 497"/>
              <a:gd name="T43" fmla="*/ 84910 h 400"/>
              <a:gd name="T44" fmla="*/ 138080 w 497"/>
              <a:gd name="T45" fmla="*/ 350405 h 400"/>
              <a:gd name="T46" fmla="*/ 138080 w 497"/>
              <a:gd name="T47" fmla="*/ 350405 h 400"/>
              <a:gd name="T48" fmla="*/ 42024 w 497"/>
              <a:gd name="T49" fmla="*/ 413788 h 400"/>
              <a:gd name="T50" fmla="*/ 42024 w 497"/>
              <a:gd name="T51" fmla="*/ 117200 h 400"/>
              <a:gd name="T52" fmla="*/ 138080 w 497"/>
              <a:gd name="T53" fmla="*/ 52620 h 400"/>
              <a:gd name="T54" fmla="*/ 138080 w 497"/>
              <a:gd name="T55" fmla="*/ 350405 h 400"/>
              <a:gd name="T56" fmla="*/ 276160 w 497"/>
              <a:gd name="T57" fmla="*/ 413788 h 400"/>
              <a:gd name="T58" fmla="*/ 276160 w 497"/>
              <a:gd name="T59" fmla="*/ 413788 h 400"/>
              <a:gd name="T60" fmla="*/ 180104 w 497"/>
              <a:gd name="T61" fmla="*/ 350405 h 400"/>
              <a:gd name="T62" fmla="*/ 180104 w 497"/>
              <a:gd name="T63" fmla="*/ 52620 h 400"/>
              <a:gd name="T64" fmla="*/ 276160 w 497"/>
              <a:gd name="T65" fmla="*/ 117200 h 400"/>
              <a:gd name="T66" fmla="*/ 276160 w 497"/>
              <a:gd name="T67" fmla="*/ 413788 h 400"/>
              <a:gd name="T68" fmla="*/ 414240 w 497"/>
              <a:gd name="T69" fmla="*/ 350405 h 400"/>
              <a:gd name="T70" fmla="*/ 414240 w 497"/>
              <a:gd name="T71" fmla="*/ 350405 h 400"/>
              <a:gd name="T72" fmla="*/ 319385 w 497"/>
              <a:gd name="T73" fmla="*/ 413788 h 400"/>
              <a:gd name="T74" fmla="*/ 319385 w 497"/>
              <a:gd name="T75" fmla="*/ 117200 h 400"/>
              <a:gd name="T76" fmla="*/ 414240 w 497"/>
              <a:gd name="T77" fmla="*/ 52620 h 400"/>
              <a:gd name="T78" fmla="*/ 414240 w 497"/>
              <a:gd name="T79" fmla="*/ 350405 h 400"/>
              <a:gd name="T80" fmla="*/ 553521 w 497"/>
              <a:gd name="T81" fmla="*/ 413788 h 400"/>
              <a:gd name="T82" fmla="*/ 553521 w 497"/>
              <a:gd name="T83" fmla="*/ 413788 h 400"/>
              <a:gd name="T84" fmla="*/ 456265 w 497"/>
              <a:gd name="T85" fmla="*/ 350405 h 400"/>
              <a:gd name="T86" fmla="*/ 456265 w 497"/>
              <a:gd name="T87" fmla="*/ 52620 h 400"/>
              <a:gd name="T88" fmla="*/ 553521 w 497"/>
              <a:gd name="T89" fmla="*/ 117200 h 400"/>
              <a:gd name="T90" fmla="*/ 553521 w 497"/>
              <a:gd name="T91" fmla="*/ 41378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3">
              <a:lumMod val="75000"/>
            </a:schemeClr>
          </a:solidFill>
          <a:ln>
            <a:noFill/>
          </a:ln>
        </p:spPr>
        <p:txBody>
          <a:bodyPr wrap="none" lIns="91424" tIns="45712" rIns="91424" bIns="45712" anchor="ctr"/>
          <a:lstStyle/>
          <a:p>
            <a:endParaRPr lang="en-US"/>
          </a:p>
        </p:txBody>
      </p:sp>
    </p:spTree>
    <p:extLst>
      <p:ext uri="{BB962C8B-B14F-4D97-AF65-F5344CB8AC3E}">
        <p14:creationId xmlns:p14="http://schemas.microsoft.com/office/powerpoint/2010/main" val="35932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65"/>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58"/>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62"/>
                                        </p:tgtEl>
                                        <p:attrNameLst>
                                          <p:attrName>r</p:attrName>
                                        </p:attrNameLst>
                                      </p:cBhvr>
                                    </p:animRo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000"/>
                                        <p:tgtEl>
                                          <p:spTgt spid="70"/>
                                        </p:tgtEl>
                                      </p:cBhvr>
                                    </p:animEffect>
                                  </p:childTnLst>
                                </p:cTn>
                              </p:par>
                            </p:childTnLst>
                          </p:cTn>
                        </p:par>
                        <p:par>
                          <p:cTn id="17" fill="hold">
                            <p:stCondLst>
                              <p:cond delay="4000"/>
                            </p:stCondLst>
                            <p:childTnLst>
                              <p:par>
                                <p:cTn id="18" presetID="22" presetClass="entr" presetSubtype="4"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down)">
                                      <p:cBhvr>
                                        <p:cTn id="20" dur="2000"/>
                                        <p:tgtEl>
                                          <p:spTgt spid="71"/>
                                        </p:tgtEl>
                                      </p:cBhvr>
                                    </p:animEffect>
                                  </p:childTnLst>
                                </p:cTn>
                              </p:par>
                            </p:childTnLst>
                          </p:cTn>
                        </p:par>
                        <p:par>
                          <p:cTn id="21" fill="hold">
                            <p:stCondLst>
                              <p:cond delay="6000"/>
                            </p:stCondLst>
                            <p:childTnLst>
                              <p:par>
                                <p:cTn id="22" presetID="26" presetClass="emph" presetSubtype="0" repeatCount="indefinite" fill="hold" nodeType="afterEffect">
                                  <p:stCondLst>
                                    <p:cond delay="0"/>
                                  </p:stCondLst>
                                  <p:childTnLst>
                                    <p:animEffect transition="out" filter="fade">
                                      <p:cBhvr>
                                        <p:cTn id="23" dur="500" tmFilter="0, 0; .2, .5; .8, .5; 1, 0"/>
                                        <p:tgtEl>
                                          <p:spTgt spid="72"/>
                                        </p:tgtEl>
                                      </p:cBhvr>
                                    </p:animEffect>
                                    <p:animScale>
                                      <p:cBhvr>
                                        <p:cTn id="24"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64" grpId="0" animBg="1"/>
      <p:bldP spid="65" grpId="0" animBg="1"/>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6926B-DCE2-5A41-96F3-21D5E9EC18C6}"/>
              </a:ext>
            </a:extLst>
          </p:cNvPr>
          <p:cNvSpPr>
            <a:spLocks noGrp="1"/>
          </p:cNvSpPr>
          <p:nvPr>
            <p:ph type="title"/>
          </p:nvPr>
        </p:nvSpPr>
        <p:spPr/>
        <p:txBody>
          <a:bodyPr/>
          <a:lstStyle/>
          <a:p>
            <a:r>
              <a:rPr lang="en-US" dirty="0">
                <a:solidFill>
                  <a:schemeClr val="bg1"/>
                </a:solidFill>
              </a:rPr>
              <a:t>9. UPDATE AND WAY FORWARD</a:t>
            </a:r>
          </a:p>
        </p:txBody>
      </p:sp>
      <p:sp>
        <p:nvSpPr>
          <p:cNvPr id="3" name="Content Placeholder 2">
            <a:extLst>
              <a:ext uri="{FF2B5EF4-FFF2-40B4-BE49-F238E27FC236}">
                <a16:creationId xmlns:a16="http://schemas.microsoft.com/office/drawing/2014/main" xmlns="" id="{3F1ACD54-7984-034E-BFC1-68C2059F6D32}"/>
              </a:ext>
            </a:extLst>
          </p:cNvPr>
          <p:cNvSpPr>
            <a:spLocks noGrp="1"/>
          </p:cNvSpPr>
          <p:nvPr>
            <p:ph idx="1"/>
          </p:nvPr>
        </p:nvSpPr>
        <p:spPr>
          <a:xfrm>
            <a:off x="0" y="1255650"/>
            <a:ext cx="8550340" cy="5170887"/>
          </a:xfrm>
          <a:noFill/>
        </p:spPr>
        <p:txBody>
          <a:bodyPr>
            <a:noAutofit/>
          </a:bodyPr>
          <a:lstStyle/>
          <a:p>
            <a:pPr marL="342900" indent="-342900">
              <a:spcBef>
                <a:spcPts val="1632"/>
              </a:spcBef>
              <a:buClr>
                <a:srgbClr val="E9A933"/>
              </a:buClr>
              <a:buFont typeface="Wingdings" pitchFamily="2" charset="2"/>
              <a:buChar char="§"/>
            </a:pPr>
            <a:r>
              <a:rPr lang="en-ZA" sz="1600" dirty="0">
                <a:latin typeface="Arial" panose="020B0604020202020204" pitchFamily="34" charset="0"/>
                <a:cs typeface="Arial" panose="020B0604020202020204" pitchFamily="34" charset="0"/>
              </a:rPr>
              <a:t>Cabinet approval received for the Minister to publish the Draft NSDF for 60 days for public consultation. Notice published in the government Gazette and advertised on various platforms for public comment – </a:t>
            </a:r>
            <a:r>
              <a:rPr lang="en-ZA" sz="1600" b="1" dirty="0">
                <a:solidFill>
                  <a:srgbClr val="FF0000"/>
                </a:solidFill>
                <a:latin typeface="Arial" panose="020B0604020202020204" pitchFamily="34" charset="0"/>
                <a:cs typeface="Arial" panose="020B0604020202020204" pitchFamily="34" charset="0"/>
              </a:rPr>
              <a:t>deadline 20 March 2020 e-mail: nsdf@drdlr.gov.za. </a:t>
            </a:r>
          </a:p>
          <a:p>
            <a:pPr marL="342900" indent="-342900">
              <a:spcBef>
                <a:spcPts val="1632"/>
              </a:spcBef>
              <a:buClr>
                <a:srgbClr val="E9A933"/>
              </a:buClr>
              <a:buFont typeface="Wingdings" pitchFamily="2" charset="2"/>
              <a:buChar char="§"/>
            </a:pPr>
            <a:r>
              <a:rPr lang="en-ZA" sz="1600" dirty="0">
                <a:latin typeface="Arial" panose="020B0604020202020204" pitchFamily="34" charset="0"/>
                <a:cs typeface="Arial" panose="020B0604020202020204" pitchFamily="34" charset="0"/>
              </a:rPr>
              <a:t>Ongoing bi-laterals with national sector departments, SOEs and other non-government stakeholders.</a:t>
            </a:r>
          </a:p>
          <a:p>
            <a:pPr marL="342900" indent="-342900">
              <a:spcBef>
                <a:spcPts val="1632"/>
              </a:spcBef>
              <a:buClr>
                <a:srgbClr val="E9A933"/>
              </a:buClr>
              <a:buFont typeface="Wingdings" pitchFamily="2" charset="2"/>
              <a:buChar char="§"/>
            </a:pPr>
            <a:r>
              <a:rPr lang="en-ZA" sz="1600" dirty="0">
                <a:latin typeface="Arial" panose="020B0604020202020204" pitchFamily="34" charset="0"/>
                <a:cs typeface="Arial" panose="020B0604020202020204" pitchFamily="34" charset="0"/>
              </a:rPr>
              <a:t>Development of NSDF Implementation Charter/Plan.</a:t>
            </a:r>
          </a:p>
          <a:p>
            <a:pPr marL="285750" indent="-285750">
              <a:spcBef>
                <a:spcPts val="1224"/>
              </a:spcBef>
              <a:buClr>
                <a:srgbClr val="E9A933"/>
              </a:buClr>
              <a:buFont typeface="Wingdings" pitchFamily="2" charset="2"/>
              <a:buChar char="§"/>
            </a:pPr>
            <a:r>
              <a:rPr lang="en-ZA" sz="1600" dirty="0">
                <a:latin typeface="Arial" panose="020B0604020202020204" pitchFamily="34" charset="0"/>
                <a:cs typeface="Arial" panose="020B0604020202020204" pitchFamily="34" charset="0"/>
              </a:rPr>
              <a:t> Following on from these engagements, the draft NSDF will be revised &amp; amended to factor in comments raised during consultation and produce a Final Draft NSDF for Cabinet approval. </a:t>
            </a:r>
          </a:p>
          <a:p>
            <a:pPr marL="285750" indent="-285750">
              <a:spcBef>
                <a:spcPts val="1224"/>
              </a:spcBef>
              <a:buClr>
                <a:srgbClr val="E9A933"/>
              </a:buClr>
              <a:buFont typeface="Wingdings" pitchFamily="2" charset="2"/>
              <a:buChar char="§"/>
            </a:pPr>
            <a:r>
              <a:rPr lang="en-US" sz="1600" dirty="0">
                <a:latin typeface="Arial" panose="020B0604020202020204" pitchFamily="34" charset="0"/>
                <a:cs typeface="Arial" panose="020B0604020202020204" pitchFamily="34" charset="0"/>
              </a:rPr>
              <a:t>NSDF and MTSF 2019-2024 elevates the role of GIS practitioners in Departments to support geo-spatial analysis, mapping of projects as well as mechanism to illustrate progress with implementation against a GIS backdrop. </a:t>
            </a:r>
          </a:p>
          <a:p>
            <a:pPr>
              <a:lnSpc>
                <a:spcPct val="120000"/>
              </a:lnSpc>
              <a:buClr>
                <a:srgbClr val="FFC000"/>
              </a:buClr>
            </a:pPr>
            <a:endParaRPr lang="en-ZA" sz="1800" dirty="0"/>
          </a:p>
          <a:p>
            <a:pPr marL="457200" indent="-457200">
              <a:lnSpc>
                <a:spcPct val="120000"/>
              </a:lnSpc>
              <a:buClr>
                <a:srgbClr val="FFC000"/>
              </a:buClr>
              <a:buFont typeface="Arial" panose="020B0604020202020204" pitchFamily="34" charset="0"/>
              <a:buChar char="•"/>
            </a:pPr>
            <a:endParaRPr lang="en-US" sz="1800" b="1" dirty="0"/>
          </a:p>
        </p:txBody>
      </p:sp>
      <p:pic>
        <p:nvPicPr>
          <p:cNvPr id="5" name="Picture 4">
            <a:extLst>
              <a:ext uri="{FF2B5EF4-FFF2-40B4-BE49-F238E27FC236}">
                <a16:creationId xmlns:a16="http://schemas.microsoft.com/office/drawing/2014/main" xmlns="" id="{26D98A16-27E7-427F-B186-2EE16B11D9A9}"/>
              </a:ext>
            </a:extLst>
          </p:cNvPr>
          <p:cNvPicPr>
            <a:picLocks noChangeAspect="1"/>
          </p:cNvPicPr>
          <p:nvPr/>
        </p:nvPicPr>
        <p:blipFill rotWithShape="1">
          <a:blip r:embed="rId2"/>
          <a:srcRect l="6265" r="5113"/>
          <a:stretch/>
        </p:blipFill>
        <p:spPr>
          <a:xfrm>
            <a:off x="8550340" y="3995912"/>
            <a:ext cx="3657600" cy="1538954"/>
          </a:xfrm>
          <a:prstGeom prst="rect">
            <a:avLst/>
          </a:prstGeom>
        </p:spPr>
      </p:pic>
    </p:spTree>
    <p:extLst>
      <p:ext uri="{BB962C8B-B14F-4D97-AF65-F5344CB8AC3E}">
        <p14:creationId xmlns:p14="http://schemas.microsoft.com/office/powerpoint/2010/main" val="1460890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6926B-DCE2-5A41-96F3-21D5E9EC18C6}"/>
              </a:ext>
            </a:extLst>
          </p:cNvPr>
          <p:cNvSpPr>
            <a:spLocks noGrp="1"/>
          </p:cNvSpPr>
          <p:nvPr>
            <p:ph type="title"/>
          </p:nvPr>
        </p:nvSpPr>
        <p:spPr/>
        <p:txBody>
          <a:bodyPr/>
          <a:lstStyle/>
          <a:p>
            <a:endParaRPr lang="en-US" dirty="0">
              <a:solidFill>
                <a:schemeClr val="bg1"/>
              </a:solidFill>
            </a:endParaRPr>
          </a:p>
        </p:txBody>
      </p:sp>
      <p:pic>
        <p:nvPicPr>
          <p:cNvPr id="7" name="Picture 6">
            <a:extLst>
              <a:ext uri="{FF2B5EF4-FFF2-40B4-BE49-F238E27FC236}">
                <a16:creationId xmlns:a16="http://schemas.microsoft.com/office/drawing/2014/main" xmlns="" id="{97AEDCB7-E441-4B0B-947F-429725FA2D39}"/>
              </a:ext>
            </a:extLst>
          </p:cNvPr>
          <p:cNvPicPr>
            <a:picLocks noChangeAspect="1"/>
          </p:cNvPicPr>
          <p:nvPr/>
        </p:nvPicPr>
        <p:blipFill>
          <a:blip r:embed="rId2"/>
          <a:stretch>
            <a:fillRect/>
          </a:stretch>
        </p:blipFill>
        <p:spPr>
          <a:xfrm>
            <a:off x="1626070" y="462462"/>
            <a:ext cx="8955800" cy="3298222"/>
          </a:xfrm>
          <a:prstGeom prst="rect">
            <a:avLst/>
          </a:prstGeom>
        </p:spPr>
      </p:pic>
      <p:sp>
        <p:nvSpPr>
          <p:cNvPr id="8" name="Content Placeholder 2">
            <a:extLst>
              <a:ext uri="{FF2B5EF4-FFF2-40B4-BE49-F238E27FC236}">
                <a16:creationId xmlns:a16="http://schemas.microsoft.com/office/drawing/2014/main" xmlns="" id="{6D6EC3AD-D577-4785-83B9-065B5841B7B3}"/>
              </a:ext>
            </a:extLst>
          </p:cNvPr>
          <p:cNvSpPr>
            <a:spLocks noGrp="1"/>
          </p:cNvSpPr>
          <p:nvPr>
            <p:ph idx="1"/>
          </p:nvPr>
        </p:nvSpPr>
        <p:spPr>
          <a:xfrm>
            <a:off x="800986" y="2967495"/>
            <a:ext cx="10972800" cy="4391247"/>
          </a:xfrm>
        </p:spPr>
        <p:txBody>
          <a:bodyPr>
            <a:normAutofit/>
          </a:bodyPr>
          <a:lstStyle/>
          <a:p>
            <a:pPr defTabSz="585897">
              <a:lnSpc>
                <a:spcPct val="150000"/>
              </a:lnSpc>
              <a:spcBef>
                <a:spcPts val="0"/>
              </a:spcBef>
            </a:pPr>
            <a:endParaRPr lang="en-ZA" sz="3600" b="1" i="1" dirty="0">
              <a:solidFill>
                <a:prstClr val="black"/>
              </a:solidFill>
            </a:endParaRPr>
          </a:p>
          <a:p>
            <a:pPr algn="ctr" defTabSz="585897">
              <a:lnSpc>
                <a:spcPct val="150000"/>
              </a:lnSpc>
              <a:spcBef>
                <a:spcPts val="0"/>
              </a:spcBef>
            </a:pPr>
            <a:r>
              <a:rPr lang="en-ZA" sz="2800" b="1" i="1" dirty="0">
                <a:solidFill>
                  <a:prstClr val="black"/>
                </a:solidFill>
              </a:rPr>
              <a:t>For Further Enquiries and Comments:</a:t>
            </a:r>
          </a:p>
          <a:p>
            <a:pPr algn="ctr" defTabSz="585897">
              <a:lnSpc>
                <a:spcPct val="150000"/>
              </a:lnSpc>
              <a:spcBef>
                <a:spcPts val="0"/>
              </a:spcBef>
            </a:pPr>
            <a:r>
              <a:rPr lang="en-ZA" sz="4000" b="1" i="1" dirty="0"/>
              <a:t>nsdf@drdlr.gov.za </a:t>
            </a:r>
          </a:p>
          <a:p>
            <a:pPr defTabSz="585897">
              <a:lnSpc>
                <a:spcPct val="150000"/>
              </a:lnSpc>
              <a:spcBef>
                <a:spcPts val="0"/>
              </a:spcBef>
            </a:pPr>
            <a:endParaRPr lang="en-ZA" sz="3600" b="1" i="1" dirty="0">
              <a:solidFill>
                <a:prstClr val="black"/>
              </a:solidFill>
            </a:endParaRPr>
          </a:p>
          <a:p>
            <a:endParaRPr lang="en-ZA" sz="3600" dirty="0"/>
          </a:p>
        </p:txBody>
      </p:sp>
    </p:spTree>
    <p:extLst>
      <p:ext uri="{BB962C8B-B14F-4D97-AF65-F5344CB8AC3E}">
        <p14:creationId xmlns:p14="http://schemas.microsoft.com/office/powerpoint/2010/main" val="56227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3E105-AF93-DF44-88FA-78D1EC486235}"/>
              </a:ext>
            </a:extLst>
          </p:cNvPr>
          <p:cNvSpPr>
            <a:spLocks noGrp="1"/>
          </p:cNvSpPr>
          <p:nvPr>
            <p:ph type="title"/>
          </p:nvPr>
        </p:nvSpPr>
        <p:spPr/>
        <p:txBody>
          <a:bodyPr>
            <a:normAutofit/>
          </a:bodyPr>
          <a:lstStyle/>
          <a:p>
            <a:r>
              <a:rPr lang="en-US" sz="3300" dirty="0"/>
              <a:t>PRESENTATION STRUCTURE</a:t>
            </a:r>
          </a:p>
        </p:txBody>
      </p:sp>
      <p:cxnSp>
        <p:nvCxnSpPr>
          <p:cNvPr id="41" name="Straight Connector 40"/>
          <p:cNvCxnSpPr/>
          <p:nvPr/>
        </p:nvCxnSpPr>
        <p:spPr>
          <a:xfrm>
            <a:off x="2081720" y="1603092"/>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20119" y="2631470"/>
            <a:ext cx="1227363"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sp>
        <p:nvSpPr>
          <p:cNvPr id="43" name="Rounded Rectangle 42"/>
          <p:cNvSpPr/>
          <p:nvPr/>
        </p:nvSpPr>
        <p:spPr>
          <a:xfrm>
            <a:off x="4301740" y="2659453"/>
            <a:ext cx="1227363" cy="36727"/>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cxnSp>
        <p:nvCxnSpPr>
          <p:cNvPr id="44" name="Straight Connector 43"/>
          <p:cNvCxnSpPr/>
          <p:nvPr/>
        </p:nvCxnSpPr>
        <p:spPr>
          <a:xfrm>
            <a:off x="5841383" y="1608338"/>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5474" y="1608338"/>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6132545" y="2636716"/>
            <a:ext cx="1227363" cy="3672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cxnSp>
        <p:nvCxnSpPr>
          <p:cNvPr id="47" name="Straight Connector 46"/>
          <p:cNvCxnSpPr/>
          <p:nvPr/>
        </p:nvCxnSpPr>
        <p:spPr>
          <a:xfrm>
            <a:off x="4001618" y="1603092"/>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496531" y="2659453"/>
            <a:ext cx="1227363" cy="36727"/>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sp>
        <p:nvSpPr>
          <p:cNvPr id="50" name="Rectangle 49"/>
          <p:cNvSpPr/>
          <p:nvPr/>
        </p:nvSpPr>
        <p:spPr>
          <a:xfrm>
            <a:off x="720119" y="3494613"/>
            <a:ext cx="1330921" cy="1295868"/>
          </a:xfrm>
          <a:prstGeom prst="rect">
            <a:avLst/>
          </a:prstGeom>
        </p:spPr>
        <p:txBody>
          <a:bodyPr wrap="square">
            <a:spAutoFit/>
          </a:bodyPr>
          <a:lstStyle/>
          <a:p>
            <a:pPr>
              <a:lnSpc>
                <a:spcPct val="150000"/>
              </a:lnSpc>
              <a:buClr>
                <a:schemeClr val="accent3">
                  <a:lumMod val="75000"/>
                </a:schemeClr>
              </a:buClr>
            </a:pPr>
            <a:r>
              <a:rPr lang="en-US" b="1" dirty="0"/>
              <a:t>Introducing the NSDF,</a:t>
            </a:r>
          </a:p>
          <a:p>
            <a:pPr>
              <a:lnSpc>
                <a:spcPct val="150000"/>
              </a:lnSpc>
              <a:buClr>
                <a:schemeClr val="accent3">
                  <a:lumMod val="75000"/>
                </a:schemeClr>
              </a:buClr>
            </a:pPr>
            <a:r>
              <a:rPr lang="en-US" b="1" dirty="0"/>
              <a:t>Process</a:t>
            </a:r>
          </a:p>
        </p:txBody>
      </p:sp>
      <p:sp>
        <p:nvSpPr>
          <p:cNvPr id="52" name="Rounded Rectangle 51"/>
          <p:cNvSpPr/>
          <p:nvPr/>
        </p:nvSpPr>
        <p:spPr>
          <a:xfrm>
            <a:off x="7908956" y="2659453"/>
            <a:ext cx="1227363" cy="36727"/>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cxnSp>
        <p:nvCxnSpPr>
          <p:cNvPr id="53" name="Straight Connector 52"/>
          <p:cNvCxnSpPr/>
          <p:nvPr/>
        </p:nvCxnSpPr>
        <p:spPr>
          <a:xfrm>
            <a:off x="9448599" y="1608338"/>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232690" y="1608338"/>
            <a:ext cx="0" cy="392812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9739761" y="2636716"/>
            <a:ext cx="1227363" cy="3672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endParaRPr lang="bg-BG" altLang="en-US">
              <a:latin typeface="Roboto Regular"/>
              <a:ea typeface="Roboto Regular"/>
              <a:cs typeface="Roboto Regular"/>
            </a:endParaRPr>
          </a:p>
        </p:txBody>
      </p:sp>
      <p:sp>
        <p:nvSpPr>
          <p:cNvPr id="56" name="Rectangle 55"/>
          <p:cNvSpPr/>
          <p:nvPr/>
        </p:nvSpPr>
        <p:spPr>
          <a:xfrm>
            <a:off x="555440"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01</a:t>
            </a:r>
            <a:endParaRPr lang="en-US" b="1" dirty="0">
              <a:solidFill>
                <a:schemeClr val="accent3">
                  <a:lumMod val="75000"/>
                </a:schemeClr>
              </a:solidFill>
            </a:endParaRPr>
          </a:p>
        </p:txBody>
      </p:sp>
      <p:sp>
        <p:nvSpPr>
          <p:cNvPr id="57" name="Rectangle 56"/>
          <p:cNvSpPr/>
          <p:nvPr/>
        </p:nvSpPr>
        <p:spPr>
          <a:xfrm>
            <a:off x="2339530"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02</a:t>
            </a:r>
            <a:endParaRPr lang="en-US" b="1" dirty="0">
              <a:solidFill>
                <a:schemeClr val="accent3">
                  <a:lumMod val="75000"/>
                </a:schemeClr>
              </a:solidFill>
            </a:endParaRPr>
          </a:p>
        </p:txBody>
      </p:sp>
      <p:sp>
        <p:nvSpPr>
          <p:cNvPr id="58" name="Rectangle 57"/>
          <p:cNvSpPr/>
          <p:nvPr/>
        </p:nvSpPr>
        <p:spPr>
          <a:xfrm>
            <a:off x="4144739"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03</a:t>
            </a:r>
            <a:endParaRPr lang="en-US" b="1" dirty="0">
              <a:solidFill>
                <a:schemeClr val="accent3">
                  <a:lumMod val="75000"/>
                </a:schemeClr>
              </a:solidFill>
            </a:endParaRPr>
          </a:p>
        </p:txBody>
      </p:sp>
      <p:sp>
        <p:nvSpPr>
          <p:cNvPr id="59" name="Rectangle 58"/>
          <p:cNvSpPr/>
          <p:nvPr/>
        </p:nvSpPr>
        <p:spPr>
          <a:xfrm>
            <a:off x="5975544"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04</a:t>
            </a:r>
            <a:endParaRPr lang="en-US" b="1" dirty="0">
              <a:solidFill>
                <a:schemeClr val="accent3">
                  <a:lumMod val="75000"/>
                </a:schemeClr>
              </a:solidFill>
            </a:endParaRPr>
          </a:p>
        </p:txBody>
      </p:sp>
      <p:sp>
        <p:nvSpPr>
          <p:cNvPr id="60" name="Rectangle 59"/>
          <p:cNvSpPr/>
          <p:nvPr/>
        </p:nvSpPr>
        <p:spPr>
          <a:xfrm>
            <a:off x="7751955"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05</a:t>
            </a:r>
            <a:endParaRPr lang="en-US" b="1" dirty="0">
              <a:solidFill>
                <a:schemeClr val="accent3">
                  <a:lumMod val="75000"/>
                </a:schemeClr>
              </a:solidFill>
            </a:endParaRPr>
          </a:p>
        </p:txBody>
      </p:sp>
      <p:sp>
        <p:nvSpPr>
          <p:cNvPr id="61" name="Rectangle 60"/>
          <p:cNvSpPr/>
          <p:nvPr/>
        </p:nvSpPr>
        <p:spPr>
          <a:xfrm>
            <a:off x="9582760" y="1751101"/>
            <a:ext cx="1541364" cy="837473"/>
          </a:xfrm>
          <a:prstGeom prst="rect">
            <a:avLst/>
          </a:prstGeom>
        </p:spPr>
        <p:txBody>
          <a:bodyPr wrap="square">
            <a:spAutoFit/>
          </a:bodyPr>
          <a:lstStyle/>
          <a:p>
            <a:pPr algn="ctr">
              <a:lnSpc>
                <a:spcPct val="150000"/>
              </a:lnSpc>
              <a:buClr>
                <a:schemeClr val="accent3">
                  <a:lumMod val="75000"/>
                </a:schemeClr>
              </a:buClr>
            </a:pPr>
            <a:r>
              <a:rPr lang="en-US" sz="3600" b="1" dirty="0">
                <a:solidFill>
                  <a:schemeClr val="accent3">
                    <a:lumMod val="75000"/>
                  </a:schemeClr>
                </a:solidFill>
              </a:rPr>
              <a:t>06</a:t>
            </a:r>
            <a:endParaRPr lang="en-US" b="1" dirty="0">
              <a:solidFill>
                <a:schemeClr val="accent3">
                  <a:lumMod val="75000"/>
                </a:schemeClr>
              </a:solidFill>
            </a:endParaRPr>
          </a:p>
        </p:txBody>
      </p:sp>
      <p:sp>
        <p:nvSpPr>
          <p:cNvPr id="65" name="Rectangle 64"/>
          <p:cNvSpPr/>
          <p:nvPr/>
        </p:nvSpPr>
        <p:spPr>
          <a:xfrm>
            <a:off x="4030231" y="3494613"/>
            <a:ext cx="1851963" cy="1295868"/>
          </a:xfrm>
          <a:prstGeom prst="rect">
            <a:avLst/>
          </a:prstGeom>
        </p:spPr>
        <p:txBody>
          <a:bodyPr wrap="square">
            <a:spAutoFit/>
          </a:bodyPr>
          <a:lstStyle/>
          <a:p>
            <a:pPr>
              <a:lnSpc>
                <a:spcPct val="150000"/>
              </a:lnSpc>
              <a:buClr>
                <a:schemeClr val="accent3">
                  <a:lumMod val="75000"/>
                </a:schemeClr>
              </a:buClr>
            </a:pPr>
            <a:r>
              <a:rPr lang="en-ZA" b="1" dirty="0"/>
              <a:t>National Spatial Development Levers</a:t>
            </a:r>
          </a:p>
        </p:txBody>
      </p:sp>
      <p:sp>
        <p:nvSpPr>
          <p:cNvPr id="67" name="Rectangle 66"/>
          <p:cNvSpPr/>
          <p:nvPr/>
        </p:nvSpPr>
        <p:spPr>
          <a:xfrm>
            <a:off x="2159607" y="3479063"/>
            <a:ext cx="1922272" cy="880369"/>
          </a:xfrm>
          <a:prstGeom prst="rect">
            <a:avLst/>
          </a:prstGeom>
        </p:spPr>
        <p:txBody>
          <a:bodyPr wrap="square">
            <a:spAutoFit/>
          </a:bodyPr>
          <a:lstStyle/>
          <a:p>
            <a:pPr>
              <a:lnSpc>
                <a:spcPct val="150000"/>
              </a:lnSpc>
              <a:buClr>
                <a:schemeClr val="accent3">
                  <a:lumMod val="75000"/>
                </a:schemeClr>
              </a:buClr>
            </a:pPr>
            <a:r>
              <a:rPr lang="en-ZA" b="1" dirty="0"/>
              <a:t>Interrelated  Shifts, Vision</a:t>
            </a:r>
          </a:p>
        </p:txBody>
      </p:sp>
      <p:sp>
        <p:nvSpPr>
          <p:cNvPr id="68" name="Rectangle 67"/>
          <p:cNvSpPr/>
          <p:nvPr/>
        </p:nvSpPr>
        <p:spPr>
          <a:xfrm>
            <a:off x="5878563" y="3479063"/>
            <a:ext cx="2811298" cy="880369"/>
          </a:xfrm>
          <a:prstGeom prst="rect">
            <a:avLst/>
          </a:prstGeom>
        </p:spPr>
        <p:txBody>
          <a:bodyPr wrap="square">
            <a:spAutoFit/>
          </a:bodyPr>
          <a:lstStyle/>
          <a:p>
            <a:pPr>
              <a:lnSpc>
                <a:spcPct val="150000"/>
              </a:lnSpc>
              <a:buClr>
                <a:schemeClr val="accent3">
                  <a:lumMod val="75000"/>
                </a:schemeClr>
              </a:buClr>
            </a:pPr>
            <a:r>
              <a:rPr lang="en-ZA" b="1" dirty="0"/>
              <a:t>National Spatial </a:t>
            </a:r>
          </a:p>
          <a:p>
            <a:pPr>
              <a:lnSpc>
                <a:spcPct val="150000"/>
              </a:lnSpc>
              <a:buClr>
                <a:schemeClr val="accent3">
                  <a:lumMod val="75000"/>
                </a:schemeClr>
              </a:buClr>
            </a:pPr>
            <a:r>
              <a:rPr lang="en-ZA" b="1" dirty="0"/>
              <a:t>Action Areas</a:t>
            </a:r>
          </a:p>
        </p:txBody>
      </p:sp>
      <p:sp>
        <p:nvSpPr>
          <p:cNvPr id="3" name="Rectangle 2"/>
          <p:cNvSpPr/>
          <p:nvPr/>
        </p:nvSpPr>
        <p:spPr>
          <a:xfrm>
            <a:off x="9569648" y="3429000"/>
            <a:ext cx="1567588" cy="1711366"/>
          </a:xfrm>
          <a:prstGeom prst="rect">
            <a:avLst/>
          </a:prstGeom>
        </p:spPr>
        <p:txBody>
          <a:bodyPr wrap="square">
            <a:spAutoFit/>
          </a:bodyPr>
          <a:lstStyle/>
          <a:p>
            <a:pPr>
              <a:lnSpc>
                <a:spcPct val="150000"/>
              </a:lnSpc>
              <a:buClr>
                <a:schemeClr val="accent3">
                  <a:lumMod val="75000"/>
                </a:schemeClr>
              </a:buClr>
            </a:pPr>
            <a:r>
              <a:rPr lang="en-ZA" b="1" dirty="0"/>
              <a:t>NSDF Update &amp; Way Forward</a:t>
            </a:r>
          </a:p>
          <a:p>
            <a:pPr>
              <a:lnSpc>
                <a:spcPct val="150000"/>
              </a:lnSpc>
              <a:buClr>
                <a:schemeClr val="accent3">
                  <a:lumMod val="75000"/>
                </a:schemeClr>
              </a:buClr>
            </a:pPr>
            <a:endParaRPr lang="en-US" b="1" dirty="0"/>
          </a:p>
        </p:txBody>
      </p:sp>
      <p:sp>
        <p:nvSpPr>
          <p:cNvPr id="30" name="Rectangle 29">
            <a:extLst>
              <a:ext uri="{FF2B5EF4-FFF2-40B4-BE49-F238E27FC236}">
                <a16:creationId xmlns:a16="http://schemas.microsoft.com/office/drawing/2014/main" xmlns="" id="{799512DE-57DE-4F8C-A370-89AA8D41D2DE}"/>
              </a:ext>
            </a:extLst>
          </p:cNvPr>
          <p:cNvSpPr/>
          <p:nvPr/>
        </p:nvSpPr>
        <p:spPr>
          <a:xfrm>
            <a:off x="7652536" y="3451489"/>
            <a:ext cx="2811298" cy="464871"/>
          </a:xfrm>
          <a:prstGeom prst="rect">
            <a:avLst/>
          </a:prstGeom>
        </p:spPr>
        <p:txBody>
          <a:bodyPr wrap="square">
            <a:spAutoFit/>
          </a:bodyPr>
          <a:lstStyle/>
          <a:p>
            <a:pPr>
              <a:lnSpc>
                <a:spcPct val="150000"/>
              </a:lnSpc>
              <a:buClr>
                <a:schemeClr val="accent3">
                  <a:lumMod val="75000"/>
                </a:schemeClr>
              </a:buClr>
            </a:pPr>
            <a:r>
              <a:rPr lang="en-ZA" b="1" dirty="0"/>
              <a:t>NSDF Summary</a:t>
            </a:r>
          </a:p>
        </p:txBody>
      </p:sp>
    </p:spTree>
    <p:extLst>
      <p:ext uri="{BB962C8B-B14F-4D97-AF65-F5344CB8AC3E}">
        <p14:creationId xmlns:p14="http://schemas.microsoft.com/office/powerpoint/2010/main" val="172086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DA32A-3568-47B4-8892-9F94C595E447}"/>
              </a:ext>
            </a:extLst>
          </p:cNvPr>
          <p:cNvSpPr>
            <a:spLocks noGrp="1"/>
          </p:cNvSpPr>
          <p:nvPr>
            <p:ph type="title"/>
          </p:nvPr>
        </p:nvSpPr>
        <p:spPr/>
        <p:txBody>
          <a:bodyPr>
            <a:normAutofit/>
          </a:bodyPr>
          <a:lstStyle/>
          <a:p>
            <a:r>
              <a:rPr lang="en-ZA" sz="3200" dirty="0"/>
              <a:t>1. INTRODUCING THE NSDF</a:t>
            </a:r>
            <a:endParaRPr lang="en-US" sz="3200" dirty="0"/>
          </a:p>
        </p:txBody>
      </p:sp>
      <p:sp>
        <p:nvSpPr>
          <p:cNvPr id="10" name="Rectangle 9">
            <a:extLst>
              <a:ext uri="{FF2B5EF4-FFF2-40B4-BE49-F238E27FC236}">
                <a16:creationId xmlns:a16="http://schemas.microsoft.com/office/drawing/2014/main" xmlns="" id="{885512AA-054B-4336-80FE-A03226B98F25}"/>
              </a:ext>
            </a:extLst>
          </p:cNvPr>
          <p:cNvSpPr/>
          <p:nvPr/>
        </p:nvSpPr>
        <p:spPr>
          <a:xfrm>
            <a:off x="5937504" y="1332840"/>
            <a:ext cx="6254496" cy="4278094"/>
          </a:xfrm>
          <a:prstGeom prst="rect">
            <a:avLst/>
          </a:prstGeom>
        </p:spPr>
        <p:txBody>
          <a:bodyPr wrap="square">
            <a:spAutoFit/>
          </a:bodyPr>
          <a:lstStyle/>
          <a:p>
            <a:pPr marL="318438" indent="-285750">
              <a:buFont typeface="Wingdings" panose="05000000000000000000" pitchFamily="2" charset="2"/>
              <a:buChar char="§"/>
            </a:pPr>
            <a:r>
              <a:rPr lang="en-US" sz="1600" b="1" dirty="0">
                <a:solidFill>
                  <a:prstClr val="black"/>
                </a:solidFill>
                <a:latin typeface="Arial" panose="020B0604020202020204" pitchFamily="34" charset="0"/>
                <a:cs typeface="Arial" panose="020B0604020202020204" pitchFamily="34" charset="0"/>
              </a:rPr>
              <a:t>Frame and coordinate </a:t>
            </a:r>
            <a:r>
              <a:rPr lang="en-US" sz="1600" dirty="0">
                <a:solidFill>
                  <a:prstClr val="black"/>
                </a:solidFill>
                <a:latin typeface="Arial" panose="020B0604020202020204" pitchFamily="34" charset="0"/>
                <a:cs typeface="Arial" panose="020B0604020202020204" pitchFamily="34" charset="0"/>
              </a:rPr>
              <a:t>provincial, regional and municipal Spatial Development Frameworks</a:t>
            </a:r>
          </a:p>
          <a:p>
            <a:pPr marL="375588" indent="-342900">
              <a:buFont typeface="System Font Regular"/>
              <a:buChar char="-"/>
            </a:pPr>
            <a:endParaRPr lang="en-US" sz="1600" dirty="0">
              <a:solidFill>
                <a:prstClr val="black"/>
              </a:solidFill>
              <a:latin typeface="Arial" panose="020B0604020202020204" pitchFamily="34" charset="0"/>
              <a:cs typeface="Arial" panose="020B0604020202020204" pitchFamily="34" charset="0"/>
            </a:endParaRPr>
          </a:p>
          <a:p>
            <a:r>
              <a:rPr lang="en-ZA" sz="1600" b="1" dirty="0">
                <a:solidFill>
                  <a:sysClr val="windowText" lastClr="000000"/>
                </a:solidFill>
                <a:latin typeface="Arial" pitchFamily="34" charset="0"/>
                <a:ea typeface="+mj-ea"/>
                <a:cs typeface="Arial" pitchFamily="34" charset="0"/>
              </a:rPr>
              <a:t>PURPOSE OF THE NSDF</a:t>
            </a:r>
          </a:p>
          <a:p>
            <a:endParaRPr lang="en-ZA" sz="1600" b="1" dirty="0">
              <a:solidFill>
                <a:sysClr val="windowText" lastClr="000000"/>
              </a:solidFill>
              <a:latin typeface="Arial" pitchFamily="34" charset="0"/>
              <a:ea typeface="+mj-ea"/>
              <a:cs typeface="Arial" pitchFamily="34" charset="0"/>
            </a:endParaRPr>
          </a:p>
          <a:p>
            <a:pPr marL="285750" indent="-285750">
              <a:buFont typeface="Arial" pitchFamily="34" charset="0"/>
              <a:buChar char="•"/>
            </a:pPr>
            <a:r>
              <a:rPr lang="en-US" sz="1600" dirty="0">
                <a:solidFill>
                  <a:sysClr val="windowText" lastClr="000000"/>
                </a:solidFill>
                <a:latin typeface="Arial" pitchFamily="34" charset="0"/>
                <a:ea typeface="+mj-ea"/>
                <a:cs typeface="Arial" pitchFamily="34" charset="0"/>
              </a:rPr>
              <a:t>Support national development priorities (as articulated in the NDP);</a:t>
            </a:r>
          </a:p>
          <a:p>
            <a:pPr marL="285750" indent="-285750">
              <a:buFont typeface="Arial" pitchFamily="34" charset="0"/>
              <a:buChar char="•"/>
            </a:pPr>
            <a:r>
              <a:rPr lang="en-US" sz="1600" dirty="0">
                <a:solidFill>
                  <a:sysClr val="windowText" lastClr="000000"/>
                </a:solidFill>
                <a:latin typeface="Arial" pitchFamily="34" charset="0"/>
                <a:ea typeface="+mj-ea"/>
                <a:cs typeface="Arial" pitchFamily="34" charset="0"/>
              </a:rPr>
              <a:t>Provide strategic, integrating and coordinating guidance to (1) national sector planning;</a:t>
            </a:r>
          </a:p>
          <a:p>
            <a:pPr marL="285750" indent="-285750">
              <a:buFont typeface="Arial" pitchFamily="34" charset="0"/>
              <a:buChar char="•"/>
            </a:pPr>
            <a:r>
              <a:rPr lang="en-US" sz="1600" dirty="0">
                <a:solidFill>
                  <a:sysClr val="windowText" lastClr="000000"/>
                </a:solidFill>
                <a:latin typeface="Arial" pitchFamily="34" charset="0"/>
                <a:ea typeface="+mj-ea"/>
                <a:cs typeface="Arial" pitchFamily="34" charset="0"/>
              </a:rPr>
              <a:t>Pave the way and prepare the ground for national spatial planning as an ongoing activity by bringing about change in national spatial governance and the structures required for this function in government;</a:t>
            </a:r>
          </a:p>
          <a:p>
            <a:pPr marL="285750" indent="-285750">
              <a:buFont typeface="Arial" pitchFamily="34" charset="0"/>
              <a:buChar char="•"/>
            </a:pPr>
            <a:r>
              <a:rPr lang="en-US" sz="1600" dirty="0" err="1">
                <a:solidFill>
                  <a:sysClr val="windowText" lastClr="000000"/>
                </a:solidFill>
                <a:latin typeface="Arial" pitchFamily="34" charset="0"/>
                <a:ea typeface="+mj-ea"/>
                <a:cs typeface="Arial" pitchFamily="34" charset="0"/>
              </a:rPr>
              <a:t>Galvanise</a:t>
            </a:r>
            <a:r>
              <a:rPr lang="en-US" sz="1600" dirty="0">
                <a:solidFill>
                  <a:sysClr val="windowText" lastClr="000000"/>
                </a:solidFill>
                <a:latin typeface="Arial" pitchFamily="34" charset="0"/>
                <a:ea typeface="+mj-ea"/>
                <a:cs typeface="Arial" pitchFamily="34" charset="0"/>
              </a:rPr>
              <a:t> State action (investment and spending) on a set of national spatial development priorities; and</a:t>
            </a:r>
          </a:p>
          <a:p>
            <a:pPr marL="285750" indent="-285750">
              <a:buFont typeface="Arial" pitchFamily="34" charset="0"/>
              <a:buChar char="•"/>
            </a:pPr>
            <a:r>
              <a:rPr lang="en-US" sz="1600" dirty="0">
                <a:solidFill>
                  <a:sysClr val="windowText" lastClr="000000"/>
                </a:solidFill>
                <a:latin typeface="Arial" pitchFamily="34" charset="0"/>
                <a:ea typeface="+mj-ea"/>
                <a:cs typeface="Arial" pitchFamily="34" charset="0"/>
              </a:rPr>
              <a:t>Introduce sub-national spatial development planning in the form of ‘functional development regions’.</a:t>
            </a:r>
            <a:endParaRPr lang="en-ZA" sz="1600" dirty="0">
              <a:latin typeface="Arial" pitchFamily="34" charset="0"/>
              <a:cs typeface="Arial" pitchFamily="34" charset="0"/>
            </a:endParaRPr>
          </a:p>
        </p:txBody>
      </p:sp>
      <p:sp>
        <p:nvSpPr>
          <p:cNvPr id="13" name="Text Placeholder 5">
            <a:extLst>
              <a:ext uri="{FF2B5EF4-FFF2-40B4-BE49-F238E27FC236}">
                <a16:creationId xmlns:a16="http://schemas.microsoft.com/office/drawing/2014/main" xmlns="" id="{D2B20094-19FE-41E4-8618-063B097B5D26}"/>
              </a:ext>
            </a:extLst>
          </p:cNvPr>
          <p:cNvSpPr>
            <a:spLocks noGrp="1"/>
          </p:cNvSpPr>
          <p:nvPr>
            <p:ph idx="1"/>
          </p:nvPr>
        </p:nvSpPr>
        <p:spPr>
          <a:xfrm>
            <a:off x="158496" y="1318692"/>
            <a:ext cx="5657088" cy="4273613"/>
          </a:xfrm>
        </p:spPr>
        <p:txBody>
          <a:bodyPr>
            <a:noAutofit/>
          </a:bodyPr>
          <a:lstStyle/>
          <a:p>
            <a:pPr lvl="0" defTabSz="914400">
              <a:lnSpc>
                <a:spcPct val="100000"/>
              </a:lnSpc>
              <a:spcBef>
                <a:spcPts val="0"/>
              </a:spcBef>
              <a:buClr>
                <a:srgbClr val="E9A932"/>
              </a:buClr>
            </a:pPr>
            <a:r>
              <a:rPr lang="en-ZA" sz="1600" b="1" dirty="0">
                <a:solidFill>
                  <a:prstClr val="black"/>
                </a:solidFill>
                <a:latin typeface="Arial" panose="020B0604020202020204" pitchFamily="34" charset="0"/>
                <a:cs typeface="Arial" panose="020B0604020202020204" pitchFamily="34" charset="0"/>
              </a:rPr>
              <a:t>INTRODUCTION &amp; MANDATE</a:t>
            </a:r>
          </a:p>
          <a:p>
            <a:pPr lvl="0" defTabSz="914400">
              <a:lnSpc>
                <a:spcPct val="100000"/>
              </a:lnSpc>
              <a:spcBef>
                <a:spcPts val="0"/>
              </a:spcBef>
              <a:buClr>
                <a:srgbClr val="E9A932"/>
              </a:buClr>
            </a:pPr>
            <a:endParaRPr lang="en-US" sz="1600" b="0" dirty="0">
              <a:solidFill>
                <a:prstClr val="black"/>
              </a:solidFill>
              <a:latin typeface="Arial" panose="020B0604020202020204" pitchFamily="34" charset="0"/>
              <a:cs typeface="Arial" panose="020B0604020202020204" pitchFamily="34" charset="0"/>
            </a:endParaRPr>
          </a:p>
          <a:p>
            <a:pPr marL="342900" lvl="0" indent="-342900" defTabSz="914400">
              <a:lnSpc>
                <a:spcPct val="100000"/>
              </a:lnSpc>
              <a:spcBef>
                <a:spcPts val="0"/>
              </a:spcBef>
              <a:buClr>
                <a:srgbClr val="E9A932"/>
              </a:buClr>
              <a:buFont typeface="Wingdings" pitchFamily="2" charset="2"/>
              <a:buChar char="§"/>
            </a:pPr>
            <a:r>
              <a:rPr lang="en-US" sz="1600" b="0" dirty="0" err="1">
                <a:solidFill>
                  <a:prstClr val="black"/>
                </a:solidFill>
                <a:latin typeface="Arial" panose="020B0604020202020204" pitchFamily="34" charset="0"/>
                <a:cs typeface="Arial" panose="020B0604020202020204" pitchFamily="34" charset="0"/>
              </a:rPr>
              <a:t>Chpt</a:t>
            </a:r>
            <a:r>
              <a:rPr lang="en-US" sz="1600" b="0" dirty="0">
                <a:solidFill>
                  <a:prstClr val="black"/>
                </a:solidFill>
                <a:latin typeface="Arial" panose="020B0604020202020204" pitchFamily="34" charset="0"/>
                <a:cs typeface="Arial" panose="020B0604020202020204" pitchFamily="34" charset="0"/>
              </a:rPr>
              <a:t> 8 of the </a:t>
            </a:r>
            <a:r>
              <a:rPr lang="en-US" sz="1600" b="1" dirty="0">
                <a:solidFill>
                  <a:prstClr val="black"/>
                </a:solidFill>
                <a:latin typeface="Arial" panose="020B0604020202020204" pitchFamily="34" charset="0"/>
                <a:cs typeface="Arial" panose="020B0604020202020204" pitchFamily="34" charset="0"/>
              </a:rPr>
              <a:t>NDP</a:t>
            </a:r>
            <a:r>
              <a:rPr lang="en-US" sz="1600" b="0" dirty="0">
                <a:solidFill>
                  <a:prstClr val="black"/>
                </a:solidFill>
                <a:latin typeface="Arial" panose="020B0604020202020204" pitchFamily="34" charset="0"/>
                <a:cs typeface="Arial" panose="020B0604020202020204" pitchFamily="34" charset="0"/>
              </a:rPr>
              <a:t> calls for preparation of a </a:t>
            </a:r>
            <a:r>
              <a:rPr lang="en-US" sz="1600" dirty="0">
                <a:solidFill>
                  <a:prstClr val="black"/>
                </a:solidFill>
                <a:latin typeface="Arial" panose="020B0604020202020204" pitchFamily="34" charset="0"/>
                <a:cs typeface="Arial" panose="020B0604020202020204" pitchFamily="34" charset="0"/>
              </a:rPr>
              <a:t>‘National Spatial Development Framework</a:t>
            </a:r>
            <a:r>
              <a:rPr lang="en-US" sz="1600" b="0" dirty="0">
                <a:solidFill>
                  <a:prstClr val="black"/>
                </a:solidFill>
                <a:latin typeface="Arial" panose="020B0604020202020204" pitchFamily="34" charset="0"/>
                <a:cs typeface="Arial" panose="020B0604020202020204" pitchFamily="34" charset="0"/>
              </a:rPr>
              <a:t>’ (to be reviewed - 5yrs)</a:t>
            </a:r>
          </a:p>
          <a:p>
            <a:pPr marL="342900" lvl="0" indent="-342900" defTabSz="914400">
              <a:lnSpc>
                <a:spcPct val="100000"/>
              </a:lnSpc>
              <a:spcBef>
                <a:spcPts val="0"/>
              </a:spcBef>
              <a:buClr>
                <a:srgbClr val="E9A932"/>
              </a:buClr>
              <a:buFont typeface="Wingdings" pitchFamily="2" charset="2"/>
              <a:buChar char="§"/>
            </a:pPr>
            <a:r>
              <a:rPr lang="en-US" sz="1600" b="0" dirty="0">
                <a:solidFill>
                  <a:prstClr val="black"/>
                </a:solidFill>
                <a:latin typeface="Arial" panose="020B0604020202020204" pitchFamily="34" charset="0"/>
                <a:cs typeface="Arial" panose="020B0604020202020204" pitchFamily="34" charset="0"/>
              </a:rPr>
              <a:t>Sections 5(3)(a), 13(1) and (2) of </a:t>
            </a:r>
            <a:r>
              <a:rPr lang="en-US" sz="1600" b="1" dirty="0">
                <a:solidFill>
                  <a:prstClr val="black"/>
                </a:solidFill>
                <a:latin typeface="Arial" panose="020B0604020202020204" pitchFamily="34" charset="0"/>
                <a:cs typeface="Arial" panose="020B0604020202020204" pitchFamily="34" charset="0"/>
              </a:rPr>
              <a:t>SPLUMA</a:t>
            </a:r>
            <a:r>
              <a:rPr lang="en-US" sz="1600" b="0" dirty="0">
                <a:solidFill>
                  <a:prstClr val="black"/>
                </a:solidFill>
                <a:latin typeface="Arial" panose="020B0604020202020204" pitchFamily="34" charset="0"/>
                <a:cs typeface="Arial" panose="020B0604020202020204" pitchFamily="34" charset="0"/>
              </a:rPr>
              <a:t> mandate the Minister to </a:t>
            </a:r>
            <a:r>
              <a:rPr lang="en-US" sz="1600" dirty="0">
                <a:solidFill>
                  <a:prstClr val="black"/>
                </a:solidFill>
                <a:latin typeface="Arial" panose="020B0604020202020204" pitchFamily="34" charset="0"/>
                <a:cs typeface="Arial" panose="020B0604020202020204" pitchFamily="34" charset="0"/>
              </a:rPr>
              <a:t>“after consultation with other organs of state and with the public, compile and publish an NSDF”</a:t>
            </a:r>
            <a:endParaRPr lang="en-US" sz="1600" b="0" dirty="0">
              <a:solidFill>
                <a:prstClr val="black"/>
              </a:solidFill>
              <a:latin typeface="Arial" panose="020B0604020202020204" pitchFamily="34" charset="0"/>
              <a:cs typeface="Arial" panose="020B0604020202020204" pitchFamily="34" charset="0"/>
            </a:endParaRPr>
          </a:p>
          <a:p>
            <a:pPr marL="342900" lvl="0" indent="-342900" defTabSz="914400">
              <a:lnSpc>
                <a:spcPct val="100000"/>
              </a:lnSpc>
              <a:spcBef>
                <a:spcPts val="0"/>
              </a:spcBef>
              <a:spcAft>
                <a:spcPts val="600"/>
              </a:spcAft>
              <a:buClr>
                <a:srgbClr val="E9A932"/>
              </a:buClr>
              <a:buFont typeface="Wingdings" pitchFamily="2" charset="2"/>
              <a:buChar char="§"/>
            </a:pPr>
            <a:r>
              <a:rPr lang="en-US" sz="1600" b="0" dirty="0">
                <a:solidFill>
                  <a:prstClr val="black"/>
                </a:solidFill>
                <a:latin typeface="Arial" panose="020B0604020202020204" pitchFamily="34" charset="0"/>
                <a:cs typeface="Arial" panose="020B0604020202020204" pitchFamily="34" charset="0"/>
              </a:rPr>
              <a:t>In accordance with SPLUMA the NSDF must within the broader ‘family’ of strategic and sector plans of government:</a:t>
            </a:r>
          </a:p>
          <a:p>
            <a:pPr marL="832788" lvl="1" indent="-342900" defTabSz="914400">
              <a:lnSpc>
                <a:spcPct val="100000"/>
              </a:lnSpc>
              <a:spcBef>
                <a:spcPts val="0"/>
              </a:spcBef>
              <a:spcAft>
                <a:spcPts val="600"/>
              </a:spcAft>
              <a:buClr>
                <a:srgbClr val="E9A932"/>
              </a:buClr>
              <a:buFont typeface="Wingdings" pitchFamily="2" charset="2"/>
              <a:buChar char="§"/>
            </a:pPr>
            <a:r>
              <a:rPr lang="en-US" sz="1600" b="1" dirty="0">
                <a:solidFill>
                  <a:prstClr val="black"/>
                </a:solidFill>
                <a:latin typeface="Arial" panose="020B0604020202020204" pitchFamily="34" charset="0"/>
                <a:cs typeface="Arial" panose="020B0604020202020204" pitchFamily="34" charset="0"/>
              </a:rPr>
              <a:t>Target and direct all infrastructure investment </a:t>
            </a:r>
            <a:r>
              <a:rPr lang="en-US" sz="1600" dirty="0">
                <a:solidFill>
                  <a:prstClr val="black"/>
                </a:solidFill>
                <a:latin typeface="Arial" panose="020B0604020202020204" pitchFamily="34" charset="0"/>
                <a:cs typeface="Arial" panose="020B0604020202020204" pitchFamily="34" charset="0"/>
              </a:rPr>
              <a:t>and development spending decisions by national sector departments and State-Owned Entities</a:t>
            </a:r>
          </a:p>
          <a:p>
            <a:pPr marL="832788" lvl="1" indent="-342900" defTabSz="914400">
              <a:lnSpc>
                <a:spcPct val="100000"/>
              </a:lnSpc>
              <a:spcBef>
                <a:spcPts val="0"/>
              </a:spcBef>
              <a:spcAft>
                <a:spcPts val="600"/>
              </a:spcAft>
              <a:buClr>
                <a:srgbClr val="E9A932"/>
              </a:buClr>
              <a:buFont typeface="Wingdings" pitchFamily="2" charset="2"/>
              <a:buChar char="§"/>
            </a:pPr>
            <a:r>
              <a:rPr lang="en-US" sz="1600" b="1" dirty="0">
                <a:solidFill>
                  <a:prstClr val="black"/>
                </a:solidFill>
                <a:latin typeface="Arial" panose="020B0604020202020204" pitchFamily="34" charset="0"/>
                <a:cs typeface="Arial" panose="020B0604020202020204" pitchFamily="34" charset="0"/>
              </a:rPr>
              <a:t>Guide and align plan preparation, budgeting and implementation </a:t>
            </a:r>
            <a:r>
              <a:rPr lang="en-US" sz="1600" dirty="0">
                <a:solidFill>
                  <a:prstClr val="black"/>
                </a:solidFill>
                <a:latin typeface="Arial" panose="020B0604020202020204" pitchFamily="34" charset="0"/>
                <a:cs typeface="Arial" panose="020B0604020202020204" pitchFamily="34" charset="0"/>
              </a:rPr>
              <a:t>across spheres and between sectors of government</a:t>
            </a: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253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DA32A-3568-47B4-8892-9F94C595E447}"/>
              </a:ext>
            </a:extLst>
          </p:cNvPr>
          <p:cNvSpPr>
            <a:spLocks noGrp="1"/>
          </p:cNvSpPr>
          <p:nvPr>
            <p:ph type="title"/>
          </p:nvPr>
        </p:nvSpPr>
        <p:spPr>
          <a:xfrm>
            <a:off x="1" y="274638"/>
            <a:ext cx="12207939" cy="981012"/>
          </a:xfrm>
        </p:spPr>
        <p:txBody>
          <a:bodyPr>
            <a:normAutofit/>
          </a:bodyPr>
          <a:lstStyle/>
          <a:p>
            <a:r>
              <a:rPr lang="en-ZA" sz="3200" dirty="0"/>
              <a:t>2. </a:t>
            </a:r>
            <a:r>
              <a:rPr lang="en-US" sz="3200" dirty="0"/>
              <a:t>NSDF DEVELOPMENT AND ENGAGEMENT PROCESS</a:t>
            </a:r>
          </a:p>
        </p:txBody>
      </p:sp>
      <p:sp>
        <p:nvSpPr>
          <p:cNvPr id="48" name="Rounded Rectangle 4">
            <a:extLst>
              <a:ext uri="{FF2B5EF4-FFF2-40B4-BE49-F238E27FC236}">
                <a16:creationId xmlns:a16="http://schemas.microsoft.com/office/drawing/2014/main" xmlns="" id="{D7969789-522F-4022-B2FC-32CF65DCA170}"/>
              </a:ext>
            </a:extLst>
          </p:cNvPr>
          <p:cNvSpPr/>
          <p:nvPr/>
        </p:nvSpPr>
        <p:spPr>
          <a:xfrm>
            <a:off x="10864105" y="1209056"/>
            <a:ext cx="669931" cy="4301728"/>
          </a:xfrm>
          <a:prstGeom prst="roundRect">
            <a:avLst/>
          </a:prstGeom>
          <a:solidFill>
            <a:srgbClr val="E9A932"/>
          </a:solidFill>
          <a:ln w="19050">
            <a:solidFill>
              <a:srgbClr val="E9A933"/>
            </a:solidFill>
            <a:prstDash val="solid"/>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49" name="Pentagon 5">
            <a:extLst>
              <a:ext uri="{FF2B5EF4-FFF2-40B4-BE49-F238E27FC236}">
                <a16:creationId xmlns:a16="http://schemas.microsoft.com/office/drawing/2014/main" xmlns="" id="{E0E039CE-4100-44FB-8293-CE2D93F0F9AA}"/>
              </a:ext>
            </a:extLst>
          </p:cNvPr>
          <p:cNvSpPr/>
          <p:nvPr/>
        </p:nvSpPr>
        <p:spPr>
          <a:xfrm>
            <a:off x="551218" y="3238578"/>
            <a:ext cx="5745111" cy="849619"/>
          </a:xfrm>
          <a:prstGeom prst="homePlate">
            <a:avLst/>
          </a:prstGeom>
          <a:solidFill>
            <a:srgbClr val="E9C979">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50" name="Pentagon 6">
            <a:extLst>
              <a:ext uri="{FF2B5EF4-FFF2-40B4-BE49-F238E27FC236}">
                <a16:creationId xmlns:a16="http://schemas.microsoft.com/office/drawing/2014/main" xmlns="" id="{D835D302-FA74-49D4-8BFF-7B26424755E3}"/>
              </a:ext>
            </a:extLst>
          </p:cNvPr>
          <p:cNvSpPr/>
          <p:nvPr/>
        </p:nvSpPr>
        <p:spPr>
          <a:xfrm>
            <a:off x="566458" y="1225476"/>
            <a:ext cx="3180655" cy="994141"/>
          </a:xfrm>
          <a:prstGeom prst="homePlate">
            <a:avLst/>
          </a:prstGeom>
          <a:solidFill>
            <a:srgbClr val="E9C979">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51" name="Pentagon 7">
            <a:extLst>
              <a:ext uri="{FF2B5EF4-FFF2-40B4-BE49-F238E27FC236}">
                <a16:creationId xmlns:a16="http://schemas.microsoft.com/office/drawing/2014/main" xmlns="" id="{CAA08982-1B61-4E6B-BAE0-E492175A2374}"/>
              </a:ext>
            </a:extLst>
          </p:cNvPr>
          <p:cNvSpPr/>
          <p:nvPr/>
        </p:nvSpPr>
        <p:spPr>
          <a:xfrm>
            <a:off x="566460" y="2287555"/>
            <a:ext cx="4119894" cy="885419"/>
          </a:xfrm>
          <a:prstGeom prst="homePlate">
            <a:avLst/>
          </a:prstGeom>
          <a:solidFill>
            <a:srgbClr val="E9C979">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52" name="Pentagon 8">
            <a:extLst>
              <a:ext uri="{FF2B5EF4-FFF2-40B4-BE49-F238E27FC236}">
                <a16:creationId xmlns:a16="http://schemas.microsoft.com/office/drawing/2014/main" xmlns="" id="{F6E3CF32-763A-4591-89CC-305D39576EEE}"/>
              </a:ext>
            </a:extLst>
          </p:cNvPr>
          <p:cNvSpPr/>
          <p:nvPr/>
        </p:nvSpPr>
        <p:spPr>
          <a:xfrm>
            <a:off x="551219" y="4154605"/>
            <a:ext cx="8505804" cy="699856"/>
          </a:xfrm>
          <a:prstGeom prst="homePlate">
            <a:avLst/>
          </a:prstGeom>
          <a:solidFill>
            <a:srgbClr val="E9C979">
              <a:alpha val="36000"/>
            </a:srgbClr>
          </a:solidFill>
          <a:ln w="38100">
            <a:solidFill>
              <a:srgbClr val="F8B834"/>
            </a:solid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53" name="Pentagon 9">
            <a:extLst>
              <a:ext uri="{FF2B5EF4-FFF2-40B4-BE49-F238E27FC236}">
                <a16:creationId xmlns:a16="http://schemas.microsoft.com/office/drawing/2014/main" xmlns="" id="{8EC98AA8-DDAF-493D-901D-3C2A2207DEA0}"/>
              </a:ext>
            </a:extLst>
          </p:cNvPr>
          <p:cNvSpPr/>
          <p:nvPr/>
        </p:nvSpPr>
        <p:spPr>
          <a:xfrm>
            <a:off x="566458" y="4920869"/>
            <a:ext cx="10198745" cy="711353"/>
          </a:xfrm>
          <a:prstGeom prst="homePlate">
            <a:avLst/>
          </a:prstGeom>
          <a:solidFill>
            <a:srgbClr val="E9C979">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54" name="TextBox 53">
            <a:extLst>
              <a:ext uri="{FF2B5EF4-FFF2-40B4-BE49-F238E27FC236}">
                <a16:creationId xmlns:a16="http://schemas.microsoft.com/office/drawing/2014/main" xmlns="" id="{1D2EF6B8-02EE-46FB-9D1C-F5FB75D2FD61}"/>
              </a:ext>
            </a:extLst>
          </p:cNvPr>
          <p:cNvSpPr txBox="1"/>
          <p:nvPr/>
        </p:nvSpPr>
        <p:spPr>
          <a:xfrm>
            <a:off x="1642077" y="1379307"/>
            <a:ext cx="1884680" cy="677102"/>
          </a:xfrm>
          <a:prstGeom prst="rect">
            <a:avLst/>
          </a:prstGeom>
          <a:noFill/>
        </p:spPr>
        <p:txBody>
          <a:bodyPr wrap="square" lIns="91432" tIns="45717" rIns="91432" bIns="45717" rtlCol="0">
            <a:spAutoFit/>
          </a:bodyPr>
          <a:lstStyle/>
          <a:p>
            <a:r>
              <a:rPr lang="en-US" sz="1900" b="1" dirty="0">
                <a:solidFill>
                  <a:srgbClr val="936C00"/>
                </a:solidFill>
                <a:latin typeface="Arial" panose="020B0604020202020204" pitchFamily="34" charset="0"/>
                <a:cs typeface="Arial" panose="020B0604020202020204" pitchFamily="34" charset="0"/>
              </a:rPr>
              <a:t>Phase 1: </a:t>
            </a:r>
          </a:p>
          <a:p>
            <a:r>
              <a:rPr lang="en-US" sz="1900" dirty="0">
                <a:solidFill>
                  <a:srgbClr val="936C00"/>
                </a:solidFill>
                <a:latin typeface="Arial" panose="020B0604020202020204" pitchFamily="34" charset="0"/>
                <a:cs typeface="Arial" panose="020B0604020202020204" pitchFamily="34" charset="0"/>
              </a:rPr>
              <a:t>Preparatory</a:t>
            </a:r>
          </a:p>
        </p:txBody>
      </p:sp>
      <p:sp>
        <p:nvSpPr>
          <p:cNvPr id="55" name="TextBox 54">
            <a:extLst>
              <a:ext uri="{FF2B5EF4-FFF2-40B4-BE49-F238E27FC236}">
                <a16:creationId xmlns:a16="http://schemas.microsoft.com/office/drawing/2014/main" xmlns="" id="{C2163E85-558A-4EEA-A325-923E46CC191B}"/>
              </a:ext>
            </a:extLst>
          </p:cNvPr>
          <p:cNvSpPr txBox="1"/>
          <p:nvPr/>
        </p:nvSpPr>
        <p:spPr>
          <a:xfrm>
            <a:off x="1658797" y="2459158"/>
            <a:ext cx="2811827" cy="677102"/>
          </a:xfrm>
          <a:prstGeom prst="rect">
            <a:avLst/>
          </a:prstGeom>
          <a:noFill/>
        </p:spPr>
        <p:txBody>
          <a:bodyPr wrap="square" lIns="91432" tIns="45717" rIns="91432" bIns="45717" rtlCol="0">
            <a:spAutoFit/>
          </a:bodyPr>
          <a:lstStyle/>
          <a:p>
            <a:r>
              <a:rPr lang="en-US" sz="1900" b="1" dirty="0">
                <a:solidFill>
                  <a:srgbClr val="936C00"/>
                </a:solidFill>
                <a:latin typeface="Arial" panose="020B0604020202020204" pitchFamily="34" charset="0"/>
                <a:cs typeface="Arial" panose="020B0604020202020204" pitchFamily="34" charset="0"/>
              </a:rPr>
              <a:t>Phase 2: </a:t>
            </a:r>
          </a:p>
          <a:p>
            <a:r>
              <a:rPr lang="en-US" sz="1900" dirty="0">
                <a:solidFill>
                  <a:srgbClr val="936C00"/>
                </a:solidFill>
                <a:latin typeface="Arial" panose="020B0604020202020204" pitchFamily="34" charset="0"/>
                <a:cs typeface="Arial" panose="020B0604020202020204" pitchFamily="34" charset="0"/>
              </a:rPr>
              <a:t>Research/Investigative</a:t>
            </a:r>
          </a:p>
        </p:txBody>
      </p:sp>
      <p:sp>
        <p:nvSpPr>
          <p:cNvPr id="56" name="TextBox 55">
            <a:extLst>
              <a:ext uri="{FF2B5EF4-FFF2-40B4-BE49-F238E27FC236}">
                <a16:creationId xmlns:a16="http://schemas.microsoft.com/office/drawing/2014/main" xmlns="" id="{04BC94AE-BCAE-49A4-B3DA-0CE1858A1B66}"/>
              </a:ext>
            </a:extLst>
          </p:cNvPr>
          <p:cNvSpPr txBox="1"/>
          <p:nvPr/>
        </p:nvSpPr>
        <p:spPr>
          <a:xfrm>
            <a:off x="1642077" y="3369556"/>
            <a:ext cx="4241957" cy="677102"/>
          </a:xfrm>
          <a:prstGeom prst="rect">
            <a:avLst/>
          </a:prstGeom>
          <a:noFill/>
        </p:spPr>
        <p:txBody>
          <a:bodyPr wrap="square" lIns="91432" tIns="45717" rIns="91432" bIns="45717" rtlCol="0">
            <a:spAutoFit/>
          </a:bodyPr>
          <a:lstStyle/>
          <a:p>
            <a:r>
              <a:rPr lang="en-US" sz="1900" b="1" dirty="0">
                <a:solidFill>
                  <a:srgbClr val="936C00"/>
                </a:solidFill>
                <a:latin typeface="Arial" panose="020B0604020202020204" pitchFamily="34" charset="0"/>
                <a:cs typeface="Arial" panose="020B0604020202020204" pitchFamily="34" charset="0"/>
              </a:rPr>
              <a:t>Phase 3: </a:t>
            </a:r>
          </a:p>
          <a:p>
            <a:r>
              <a:rPr lang="en-US" sz="1900" dirty="0">
                <a:solidFill>
                  <a:srgbClr val="936C00"/>
                </a:solidFill>
                <a:latin typeface="Arial" panose="020B0604020202020204" pitchFamily="34" charset="0"/>
                <a:cs typeface="Arial" panose="020B0604020202020204" pitchFamily="34" charset="0"/>
              </a:rPr>
              <a:t>Spatial Analysis &amp; Proposals</a:t>
            </a:r>
          </a:p>
        </p:txBody>
      </p:sp>
      <p:sp>
        <p:nvSpPr>
          <p:cNvPr id="57" name="TextBox 56">
            <a:extLst>
              <a:ext uri="{FF2B5EF4-FFF2-40B4-BE49-F238E27FC236}">
                <a16:creationId xmlns:a16="http://schemas.microsoft.com/office/drawing/2014/main" xmlns="" id="{2E9B49A2-1B72-4042-948C-BB4C31CA2447}"/>
              </a:ext>
            </a:extLst>
          </p:cNvPr>
          <p:cNvSpPr txBox="1"/>
          <p:nvPr/>
        </p:nvSpPr>
        <p:spPr>
          <a:xfrm>
            <a:off x="1649327" y="4181455"/>
            <a:ext cx="2587841" cy="677102"/>
          </a:xfrm>
          <a:prstGeom prst="rect">
            <a:avLst/>
          </a:prstGeom>
          <a:noFill/>
        </p:spPr>
        <p:txBody>
          <a:bodyPr wrap="square" lIns="91432" tIns="45717" rIns="91432" bIns="45717" rtlCol="0">
            <a:spAutoFit/>
          </a:bodyPr>
          <a:lstStyle/>
          <a:p>
            <a:r>
              <a:rPr lang="en-US" sz="1900" b="1" dirty="0">
                <a:solidFill>
                  <a:srgbClr val="936C00"/>
                </a:solidFill>
                <a:latin typeface="Arial" panose="020B0604020202020204" pitchFamily="34" charset="0"/>
                <a:cs typeface="Arial" panose="020B0604020202020204" pitchFamily="34" charset="0"/>
              </a:rPr>
              <a:t>Phase 4: </a:t>
            </a:r>
          </a:p>
          <a:p>
            <a:r>
              <a:rPr lang="en-US" sz="1900" dirty="0">
                <a:solidFill>
                  <a:srgbClr val="936C00"/>
                </a:solidFill>
                <a:latin typeface="Arial" panose="020B0604020202020204" pitchFamily="34" charset="0"/>
                <a:cs typeface="Arial" panose="020B0604020202020204" pitchFamily="34" charset="0"/>
              </a:rPr>
              <a:t>Draft NSDF Phase</a:t>
            </a:r>
          </a:p>
        </p:txBody>
      </p:sp>
      <p:sp>
        <p:nvSpPr>
          <p:cNvPr id="58" name="TextBox 57">
            <a:extLst>
              <a:ext uri="{FF2B5EF4-FFF2-40B4-BE49-F238E27FC236}">
                <a16:creationId xmlns:a16="http://schemas.microsoft.com/office/drawing/2014/main" xmlns="" id="{1F8F4485-778D-4F3E-8F2F-8D34BC05C5C3}"/>
              </a:ext>
            </a:extLst>
          </p:cNvPr>
          <p:cNvSpPr txBox="1"/>
          <p:nvPr/>
        </p:nvSpPr>
        <p:spPr>
          <a:xfrm>
            <a:off x="1676156" y="4941899"/>
            <a:ext cx="2852928" cy="677102"/>
          </a:xfrm>
          <a:prstGeom prst="rect">
            <a:avLst/>
          </a:prstGeom>
          <a:noFill/>
        </p:spPr>
        <p:txBody>
          <a:bodyPr wrap="square" lIns="91432" tIns="45717" rIns="91432" bIns="45717" rtlCol="0">
            <a:spAutoFit/>
          </a:bodyPr>
          <a:lstStyle/>
          <a:p>
            <a:r>
              <a:rPr lang="en-US" sz="1900" b="1" dirty="0">
                <a:solidFill>
                  <a:srgbClr val="936C00"/>
                </a:solidFill>
                <a:latin typeface="Arial" panose="020B0604020202020204" pitchFamily="34" charset="0"/>
                <a:cs typeface="Arial" panose="020B0604020202020204" pitchFamily="34" charset="0"/>
              </a:rPr>
              <a:t>Phase 5: </a:t>
            </a:r>
          </a:p>
          <a:p>
            <a:r>
              <a:rPr lang="en-US" sz="1900" dirty="0">
                <a:solidFill>
                  <a:srgbClr val="936C00"/>
                </a:solidFill>
                <a:latin typeface="Arial" panose="020B0604020202020204" pitchFamily="34" charset="0"/>
                <a:cs typeface="Arial" panose="020B0604020202020204" pitchFamily="34" charset="0"/>
              </a:rPr>
              <a:t>Cabinet Approval</a:t>
            </a:r>
          </a:p>
        </p:txBody>
      </p:sp>
      <p:sp>
        <p:nvSpPr>
          <p:cNvPr id="59" name="Rectangle 58">
            <a:extLst>
              <a:ext uri="{FF2B5EF4-FFF2-40B4-BE49-F238E27FC236}">
                <a16:creationId xmlns:a16="http://schemas.microsoft.com/office/drawing/2014/main" xmlns="" id="{2DD8A8BB-4C7D-4A45-991D-0F335C8040BA}"/>
              </a:ext>
            </a:extLst>
          </p:cNvPr>
          <p:cNvSpPr/>
          <p:nvPr/>
        </p:nvSpPr>
        <p:spPr>
          <a:xfrm>
            <a:off x="4630923" y="1267227"/>
            <a:ext cx="1618592" cy="461659"/>
          </a:xfrm>
          <a:prstGeom prst="rect">
            <a:avLst/>
          </a:prstGeom>
        </p:spPr>
        <p:txBody>
          <a:bodyPr wrap="square" lIns="91432" tIns="45717" rIns="91432" bIns="45717">
            <a:spAutoFit/>
          </a:bodyPr>
          <a:lstStyle/>
          <a:p>
            <a:r>
              <a:rPr lang="en-ZA" sz="1200" dirty="0">
                <a:latin typeface="Arial" panose="020B0604020202020204" pitchFamily="34" charset="0"/>
                <a:cs typeface="Arial" panose="020B0604020202020204" pitchFamily="34" charset="0"/>
              </a:rPr>
              <a:t>TWG: Research Support</a:t>
            </a:r>
            <a:endParaRPr lang="en-ZA" sz="1300"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xmlns="" id="{5E744114-A1E1-4458-9E2F-883C7BFB41BC}"/>
              </a:ext>
            </a:extLst>
          </p:cNvPr>
          <p:cNvSpPr/>
          <p:nvPr/>
        </p:nvSpPr>
        <p:spPr>
          <a:xfrm>
            <a:off x="10958253" y="2590319"/>
            <a:ext cx="489067" cy="2123652"/>
          </a:xfrm>
          <a:prstGeom prst="rect">
            <a:avLst/>
          </a:prstGeom>
        </p:spPr>
        <p:txBody>
          <a:bodyPr wrap="square" lIns="91432" tIns="45717" rIns="91432" bIns="45717">
            <a:spAutoFit/>
          </a:bodyPr>
          <a:lstStyle/>
          <a:p>
            <a:pPr algn="ctr">
              <a:lnSpc>
                <a:spcPct val="150000"/>
              </a:lnSpc>
            </a:pPr>
            <a:r>
              <a:rPr lang="en-ZA" sz="2200" b="1" dirty="0">
                <a:latin typeface="Arial" panose="020B0604020202020204" pitchFamily="34" charset="0"/>
                <a:cs typeface="Arial" panose="020B0604020202020204" pitchFamily="34" charset="0"/>
              </a:rPr>
              <a:t>N</a:t>
            </a:r>
          </a:p>
          <a:p>
            <a:pPr algn="ctr">
              <a:lnSpc>
                <a:spcPct val="150000"/>
              </a:lnSpc>
            </a:pPr>
            <a:r>
              <a:rPr lang="en-ZA" sz="2200" b="1" dirty="0">
                <a:latin typeface="Arial" panose="020B0604020202020204" pitchFamily="34" charset="0"/>
                <a:cs typeface="Arial" panose="020B0604020202020204" pitchFamily="34" charset="0"/>
              </a:rPr>
              <a:t>S</a:t>
            </a:r>
          </a:p>
          <a:p>
            <a:pPr algn="ctr">
              <a:lnSpc>
                <a:spcPct val="150000"/>
              </a:lnSpc>
            </a:pPr>
            <a:r>
              <a:rPr lang="en-ZA" sz="2200" b="1" dirty="0">
                <a:latin typeface="Arial" panose="020B0604020202020204" pitchFamily="34" charset="0"/>
                <a:cs typeface="Arial" panose="020B0604020202020204" pitchFamily="34" charset="0"/>
              </a:rPr>
              <a:t>D</a:t>
            </a:r>
          </a:p>
          <a:p>
            <a:pPr algn="ctr">
              <a:lnSpc>
                <a:spcPct val="150000"/>
              </a:lnSpc>
            </a:pPr>
            <a:r>
              <a:rPr lang="en-ZA" sz="2200" b="1" dirty="0">
                <a:latin typeface="Arial" panose="020B0604020202020204" pitchFamily="34" charset="0"/>
                <a:cs typeface="Arial" panose="020B0604020202020204" pitchFamily="34" charset="0"/>
              </a:rPr>
              <a:t>F</a:t>
            </a:r>
          </a:p>
        </p:txBody>
      </p:sp>
      <p:sp>
        <p:nvSpPr>
          <p:cNvPr id="61" name="Rectangle 60">
            <a:extLst>
              <a:ext uri="{FF2B5EF4-FFF2-40B4-BE49-F238E27FC236}">
                <a16:creationId xmlns:a16="http://schemas.microsoft.com/office/drawing/2014/main" xmlns="" id="{D5975E37-9044-45AC-B344-196674C914EF}"/>
              </a:ext>
            </a:extLst>
          </p:cNvPr>
          <p:cNvSpPr/>
          <p:nvPr/>
        </p:nvSpPr>
        <p:spPr>
          <a:xfrm>
            <a:off x="6330244" y="1255650"/>
            <a:ext cx="2781003" cy="2862316"/>
          </a:xfrm>
          <a:prstGeom prst="rect">
            <a:avLst/>
          </a:prstGeom>
        </p:spPr>
        <p:txBody>
          <a:bodyPr wrap="square" lIns="91432" tIns="45717" rIns="91432" bIns="45717">
            <a:spAutoFit/>
          </a:bodyPr>
          <a:lstStyle/>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TWG: Process and issues</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NPC: Process and issues</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Expert interviews</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Practitioners’ survey</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TWG: Challenges, vision, concepts, implementation</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Bi-lateral sector engagements</a:t>
            </a:r>
          </a:p>
          <a:p>
            <a:pPr marL="256030" indent="-256030" defTabSz="626351">
              <a:buFont typeface="+mj-lt"/>
              <a:buAutoNum type="romanLcPeriod"/>
            </a:pPr>
            <a:endParaRPr lang="en-ZA" sz="1200" dirty="0">
              <a:latin typeface="Arial" panose="020B0604020202020204" pitchFamily="34" charset="0"/>
              <a:cs typeface="Arial" panose="020B0604020202020204" pitchFamily="34" charset="0"/>
            </a:endParaRPr>
          </a:p>
          <a:p>
            <a:pPr defTabSz="626351"/>
            <a:endParaRPr lang="en-ZA" sz="1200" dirty="0">
              <a:latin typeface="Arial" panose="020B0604020202020204" pitchFamily="34" charset="0"/>
              <a:cs typeface="Arial" panose="020B0604020202020204" pitchFamily="34" charset="0"/>
            </a:endParaRPr>
          </a:p>
          <a:p>
            <a:pPr defTabSz="626351"/>
            <a:endParaRPr lang="en-ZA" sz="1200" dirty="0">
              <a:latin typeface="Arial" panose="020B0604020202020204" pitchFamily="34" charset="0"/>
              <a:cs typeface="Arial" panose="020B0604020202020204" pitchFamily="34" charset="0"/>
            </a:endParaRPr>
          </a:p>
          <a:p>
            <a:pPr defTabSz="626351"/>
            <a:endParaRPr lang="en-ZA" sz="1200" dirty="0">
              <a:latin typeface="Arial" panose="020B0604020202020204" pitchFamily="34" charset="0"/>
              <a:cs typeface="Arial" panose="020B0604020202020204" pitchFamily="34" charset="0"/>
            </a:endParaRPr>
          </a:p>
          <a:p>
            <a:pPr marL="256030" indent="-256030" defTabSz="626351">
              <a:buFont typeface="+mj-lt"/>
              <a:buAutoNum type="romanLcPeriod" startAt="7"/>
            </a:pPr>
            <a:r>
              <a:rPr lang="en-ZA" sz="1200" dirty="0">
                <a:latin typeface="Arial" panose="020B0604020202020204" pitchFamily="34" charset="0"/>
                <a:cs typeface="Arial" panose="020B0604020202020204" pitchFamily="34" charset="0"/>
              </a:rPr>
              <a:t>TWG: Emerging draft NSDF components</a:t>
            </a:r>
          </a:p>
          <a:p>
            <a:pPr marL="256030" indent="-256030" defTabSz="626351">
              <a:buFont typeface="+mj-lt"/>
              <a:buAutoNum type="romanLcPeriod" startAt="7"/>
            </a:pPr>
            <a:r>
              <a:rPr lang="en-ZA" sz="1200" dirty="0">
                <a:latin typeface="Arial" panose="020B0604020202020204" pitchFamily="34" charset="0"/>
                <a:cs typeface="Arial" panose="020B0604020202020204" pitchFamily="34" charset="0"/>
              </a:rPr>
              <a:t>Bi-Lateral sector engagements</a:t>
            </a:r>
          </a:p>
          <a:p>
            <a:pPr marL="256030" indent="-256030" defTabSz="626351">
              <a:buFont typeface="+mj-lt"/>
              <a:buAutoNum type="romanLcPeriod" startAt="7"/>
            </a:pPr>
            <a:r>
              <a:rPr lang="en-ZA" sz="1200" dirty="0">
                <a:latin typeface="Arial" panose="020B0604020202020204" pitchFamily="34" charset="0"/>
                <a:cs typeface="Arial" panose="020B0604020202020204" pitchFamily="34" charset="0"/>
              </a:rPr>
              <a:t>Joint provincial workshop</a:t>
            </a:r>
          </a:p>
        </p:txBody>
      </p:sp>
      <p:grpSp>
        <p:nvGrpSpPr>
          <p:cNvPr id="62" name="Group 61">
            <a:extLst>
              <a:ext uri="{FF2B5EF4-FFF2-40B4-BE49-F238E27FC236}">
                <a16:creationId xmlns:a16="http://schemas.microsoft.com/office/drawing/2014/main" xmlns="" id="{428E6207-929C-4EA9-ABA9-73766F6F4FE9}"/>
              </a:ext>
            </a:extLst>
          </p:cNvPr>
          <p:cNvGrpSpPr/>
          <p:nvPr/>
        </p:nvGrpSpPr>
        <p:grpSpPr>
          <a:xfrm>
            <a:off x="6541055" y="2555335"/>
            <a:ext cx="2208350" cy="696593"/>
            <a:chOff x="5414377" y="7450417"/>
            <a:chExt cx="2208349" cy="696592"/>
          </a:xfrm>
        </p:grpSpPr>
        <p:sp>
          <p:nvSpPr>
            <p:cNvPr id="63" name="Rounded Rectangle 11">
              <a:extLst>
                <a:ext uri="{FF2B5EF4-FFF2-40B4-BE49-F238E27FC236}">
                  <a16:creationId xmlns:a16="http://schemas.microsoft.com/office/drawing/2014/main" xmlns="" id="{CE1FA6A4-0AE7-463F-B372-C329B0C6436F}"/>
                </a:ext>
              </a:extLst>
            </p:cNvPr>
            <p:cNvSpPr/>
            <p:nvPr/>
          </p:nvSpPr>
          <p:spPr>
            <a:xfrm>
              <a:off x="5439572" y="7450417"/>
              <a:ext cx="2183154" cy="690250"/>
            </a:xfrm>
            <a:prstGeom prst="roundRect">
              <a:avLst/>
            </a:prstGeom>
            <a:solidFill>
              <a:srgbClr val="E9C97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64" name="Rectangle 63">
              <a:extLst>
                <a:ext uri="{FF2B5EF4-FFF2-40B4-BE49-F238E27FC236}">
                  <a16:creationId xmlns:a16="http://schemas.microsoft.com/office/drawing/2014/main" xmlns="" id="{C68A3F55-8A28-4C04-8F68-AAE777359E50}"/>
                </a:ext>
              </a:extLst>
            </p:cNvPr>
            <p:cNvSpPr/>
            <p:nvPr/>
          </p:nvSpPr>
          <p:spPr>
            <a:xfrm>
              <a:off x="5414377" y="7454513"/>
              <a:ext cx="2201734" cy="692496"/>
            </a:xfrm>
            <a:prstGeom prst="rect">
              <a:avLst/>
            </a:prstGeom>
          </p:spPr>
          <p:txBody>
            <a:bodyPr wrap="square">
              <a:spAutoFit/>
            </a:bodyPr>
            <a:lstStyle/>
            <a:p>
              <a:r>
                <a:rPr lang="en-ZA" sz="1300" b="1" dirty="0">
                  <a:latin typeface="Arial" panose="020B0604020202020204" pitchFamily="34" charset="0"/>
                  <a:cs typeface="Arial" panose="020B0604020202020204" pitchFamily="34" charset="0"/>
                </a:rPr>
                <a:t>Consolidated Discussion Document: Towards Draft NSDF, 2018</a:t>
              </a:r>
            </a:p>
          </p:txBody>
        </p:sp>
      </p:grpSp>
      <p:pic>
        <p:nvPicPr>
          <p:cNvPr id="65" name="Picture 64">
            <a:extLst>
              <a:ext uri="{FF2B5EF4-FFF2-40B4-BE49-F238E27FC236}">
                <a16:creationId xmlns:a16="http://schemas.microsoft.com/office/drawing/2014/main" xmlns="" id="{1828DBFE-316A-4CEF-8685-ED48DA05FD10}"/>
              </a:ext>
            </a:extLst>
          </p:cNvPr>
          <p:cNvPicPr>
            <a:picLocks noChangeAspect="1"/>
          </p:cNvPicPr>
          <p:nvPr/>
        </p:nvPicPr>
        <p:blipFill>
          <a:blip r:embed="rId3"/>
          <a:stretch>
            <a:fillRect/>
          </a:stretch>
        </p:blipFill>
        <p:spPr>
          <a:xfrm>
            <a:off x="608109" y="1241214"/>
            <a:ext cx="984863" cy="919204"/>
          </a:xfrm>
          <a:prstGeom prst="rect">
            <a:avLst/>
          </a:prstGeom>
        </p:spPr>
      </p:pic>
      <p:pic>
        <p:nvPicPr>
          <p:cNvPr id="66" name="Picture 65">
            <a:extLst>
              <a:ext uri="{FF2B5EF4-FFF2-40B4-BE49-F238E27FC236}">
                <a16:creationId xmlns:a16="http://schemas.microsoft.com/office/drawing/2014/main" xmlns="" id="{39F802CE-FC8C-4656-98AC-2D04CF9B4FA9}"/>
              </a:ext>
            </a:extLst>
          </p:cNvPr>
          <p:cNvPicPr>
            <a:picLocks noChangeAspect="1"/>
          </p:cNvPicPr>
          <p:nvPr/>
        </p:nvPicPr>
        <p:blipFill>
          <a:blip r:embed="rId4"/>
          <a:stretch>
            <a:fillRect/>
          </a:stretch>
        </p:blipFill>
        <p:spPr>
          <a:xfrm>
            <a:off x="635423" y="2349837"/>
            <a:ext cx="841052" cy="786423"/>
          </a:xfrm>
          <a:prstGeom prst="rect">
            <a:avLst/>
          </a:prstGeom>
        </p:spPr>
      </p:pic>
      <p:pic>
        <p:nvPicPr>
          <p:cNvPr id="67" name="Picture 66">
            <a:extLst>
              <a:ext uri="{FF2B5EF4-FFF2-40B4-BE49-F238E27FC236}">
                <a16:creationId xmlns:a16="http://schemas.microsoft.com/office/drawing/2014/main" xmlns="" id="{8C8514AD-B69A-44AE-89B5-D3E8C3DAEB66}"/>
              </a:ext>
            </a:extLst>
          </p:cNvPr>
          <p:cNvPicPr>
            <a:picLocks noChangeAspect="1"/>
          </p:cNvPicPr>
          <p:nvPr/>
        </p:nvPicPr>
        <p:blipFill>
          <a:blip r:embed="rId5"/>
          <a:stretch>
            <a:fillRect/>
          </a:stretch>
        </p:blipFill>
        <p:spPr>
          <a:xfrm>
            <a:off x="552798" y="3326764"/>
            <a:ext cx="1007839" cy="723284"/>
          </a:xfrm>
          <a:prstGeom prst="rect">
            <a:avLst/>
          </a:prstGeom>
        </p:spPr>
      </p:pic>
      <p:pic>
        <p:nvPicPr>
          <p:cNvPr id="68" name="Picture 67">
            <a:extLst>
              <a:ext uri="{FF2B5EF4-FFF2-40B4-BE49-F238E27FC236}">
                <a16:creationId xmlns:a16="http://schemas.microsoft.com/office/drawing/2014/main" xmlns="" id="{F174F830-11B1-4DF7-947B-75764186B11E}"/>
              </a:ext>
            </a:extLst>
          </p:cNvPr>
          <p:cNvPicPr>
            <a:picLocks noChangeAspect="1"/>
          </p:cNvPicPr>
          <p:nvPr/>
        </p:nvPicPr>
        <p:blipFill>
          <a:blip r:embed="rId6"/>
          <a:stretch>
            <a:fillRect/>
          </a:stretch>
        </p:blipFill>
        <p:spPr>
          <a:xfrm>
            <a:off x="635847" y="4195908"/>
            <a:ext cx="679152" cy="626806"/>
          </a:xfrm>
          <a:prstGeom prst="rect">
            <a:avLst/>
          </a:prstGeom>
        </p:spPr>
      </p:pic>
      <p:pic>
        <p:nvPicPr>
          <p:cNvPr id="69" name="Picture 68">
            <a:extLst>
              <a:ext uri="{FF2B5EF4-FFF2-40B4-BE49-F238E27FC236}">
                <a16:creationId xmlns:a16="http://schemas.microsoft.com/office/drawing/2014/main" xmlns="" id="{F90B175E-8EB9-4B82-85CF-04AE6F2B6CD2}"/>
              </a:ext>
            </a:extLst>
          </p:cNvPr>
          <p:cNvPicPr>
            <a:picLocks noChangeAspect="1"/>
          </p:cNvPicPr>
          <p:nvPr/>
        </p:nvPicPr>
        <p:blipFill>
          <a:blip r:embed="rId7"/>
          <a:stretch>
            <a:fillRect/>
          </a:stretch>
        </p:blipFill>
        <p:spPr>
          <a:xfrm>
            <a:off x="608109" y="4975014"/>
            <a:ext cx="933895" cy="622875"/>
          </a:xfrm>
          <a:prstGeom prst="rect">
            <a:avLst/>
          </a:prstGeom>
        </p:spPr>
      </p:pic>
      <p:sp>
        <p:nvSpPr>
          <p:cNvPr id="70" name="Rounded Rectangle 31">
            <a:extLst>
              <a:ext uri="{FF2B5EF4-FFF2-40B4-BE49-F238E27FC236}">
                <a16:creationId xmlns:a16="http://schemas.microsoft.com/office/drawing/2014/main" xmlns="" id="{7F972B1E-5952-4459-8EC5-15CCF198563B}"/>
              </a:ext>
            </a:extLst>
          </p:cNvPr>
          <p:cNvSpPr/>
          <p:nvPr/>
        </p:nvSpPr>
        <p:spPr>
          <a:xfrm>
            <a:off x="3671571" y="1209059"/>
            <a:ext cx="842396" cy="994141"/>
          </a:xfrm>
          <a:prstGeom prst="roundRect">
            <a:avLst/>
          </a:prstGeom>
          <a:noFill/>
          <a:ln w="19050">
            <a:solidFill>
              <a:srgbClr val="E9A933"/>
            </a:solidFill>
            <a:prstDash val="dash"/>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71" name="Rounded Rectangle 32">
            <a:extLst>
              <a:ext uri="{FF2B5EF4-FFF2-40B4-BE49-F238E27FC236}">
                <a16:creationId xmlns:a16="http://schemas.microsoft.com/office/drawing/2014/main" xmlns="" id="{8DD8040E-0A49-4DC6-AA63-6C2B05EEF3DC}"/>
              </a:ext>
            </a:extLst>
          </p:cNvPr>
          <p:cNvSpPr/>
          <p:nvPr/>
        </p:nvSpPr>
        <p:spPr>
          <a:xfrm>
            <a:off x="4647774" y="1209059"/>
            <a:ext cx="1528583" cy="1963915"/>
          </a:xfrm>
          <a:prstGeom prst="roundRect">
            <a:avLst>
              <a:gd name="adj" fmla="val 12766"/>
            </a:avLst>
          </a:prstGeom>
          <a:noFill/>
          <a:ln w="19050">
            <a:solidFill>
              <a:srgbClr val="E9A933"/>
            </a:solidFill>
            <a:prstDash val="dash"/>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sp>
        <p:nvSpPr>
          <p:cNvPr id="72" name="Rounded Rectangle 33">
            <a:extLst>
              <a:ext uri="{FF2B5EF4-FFF2-40B4-BE49-F238E27FC236}">
                <a16:creationId xmlns:a16="http://schemas.microsoft.com/office/drawing/2014/main" xmlns="" id="{E065D51F-31B2-44B8-A279-17A90582E2DC}"/>
              </a:ext>
            </a:extLst>
          </p:cNvPr>
          <p:cNvSpPr/>
          <p:nvPr/>
        </p:nvSpPr>
        <p:spPr>
          <a:xfrm>
            <a:off x="6362006" y="1209057"/>
            <a:ext cx="2695016" cy="2879140"/>
          </a:xfrm>
          <a:prstGeom prst="roundRect">
            <a:avLst>
              <a:gd name="adj" fmla="val 5912"/>
            </a:avLst>
          </a:prstGeom>
          <a:noFill/>
          <a:ln w="19050">
            <a:solidFill>
              <a:srgbClr val="E9A933"/>
            </a:solidFill>
            <a:prstDash val="dash"/>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dirty="0"/>
          </a:p>
        </p:txBody>
      </p:sp>
      <p:sp>
        <p:nvSpPr>
          <p:cNvPr id="73" name="Oval 72">
            <a:extLst>
              <a:ext uri="{FF2B5EF4-FFF2-40B4-BE49-F238E27FC236}">
                <a16:creationId xmlns:a16="http://schemas.microsoft.com/office/drawing/2014/main" xmlns="" id="{EAB4E290-1124-43C6-BCE8-8EAA014DF3E3}"/>
              </a:ext>
            </a:extLst>
          </p:cNvPr>
          <p:cNvSpPr/>
          <p:nvPr/>
        </p:nvSpPr>
        <p:spPr>
          <a:xfrm>
            <a:off x="6289047" y="1366838"/>
            <a:ext cx="86400" cy="86400"/>
          </a:xfrm>
          <a:prstGeom prst="ellipse">
            <a:avLst/>
          </a:prstGeom>
          <a:solidFill>
            <a:srgbClr val="E9A933"/>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a:p>
        </p:txBody>
      </p:sp>
      <p:grpSp>
        <p:nvGrpSpPr>
          <p:cNvPr id="74" name="Group 73">
            <a:extLst>
              <a:ext uri="{FF2B5EF4-FFF2-40B4-BE49-F238E27FC236}">
                <a16:creationId xmlns:a16="http://schemas.microsoft.com/office/drawing/2014/main" xmlns="" id="{330A29F9-E9EB-4AE8-9D3D-127828DBB01F}"/>
              </a:ext>
            </a:extLst>
          </p:cNvPr>
          <p:cNvGrpSpPr/>
          <p:nvPr/>
        </p:nvGrpSpPr>
        <p:grpSpPr>
          <a:xfrm>
            <a:off x="4679781" y="1847722"/>
            <a:ext cx="1492279" cy="1303009"/>
            <a:chOff x="1228872" y="7231353"/>
            <a:chExt cx="1492279" cy="1015663"/>
          </a:xfrm>
        </p:grpSpPr>
        <p:sp>
          <p:nvSpPr>
            <p:cNvPr id="75" name="Rounded Rectangle 43">
              <a:extLst>
                <a:ext uri="{FF2B5EF4-FFF2-40B4-BE49-F238E27FC236}">
                  <a16:creationId xmlns:a16="http://schemas.microsoft.com/office/drawing/2014/main" xmlns="" id="{033B1683-05D5-4ACD-BD65-A19158F93D9C}"/>
                </a:ext>
              </a:extLst>
            </p:cNvPr>
            <p:cNvSpPr/>
            <p:nvPr/>
          </p:nvSpPr>
          <p:spPr>
            <a:xfrm>
              <a:off x="1239741" y="7233077"/>
              <a:ext cx="1481410" cy="830997"/>
            </a:xfrm>
            <a:prstGeom prst="roundRect">
              <a:avLst/>
            </a:prstGeom>
            <a:solidFill>
              <a:srgbClr val="E9C97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6" name="Rectangle 75">
              <a:extLst>
                <a:ext uri="{FF2B5EF4-FFF2-40B4-BE49-F238E27FC236}">
                  <a16:creationId xmlns:a16="http://schemas.microsoft.com/office/drawing/2014/main" xmlns="" id="{CFD458D5-FFBB-458C-B460-771E00EB146F}"/>
                </a:ext>
              </a:extLst>
            </p:cNvPr>
            <p:cNvSpPr/>
            <p:nvPr/>
          </p:nvSpPr>
          <p:spPr>
            <a:xfrm>
              <a:off x="1228872" y="7231353"/>
              <a:ext cx="1492279" cy="1015663"/>
            </a:xfrm>
            <a:prstGeom prst="rect">
              <a:avLst/>
            </a:prstGeom>
          </p:spPr>
          <p:txBody>
            <a:bodyPr wrap="square">
              <a:spAutoFit/>
            </a:bodyPr>
            <a:lstStyle/>
            <a:p>
              <a:r>
                <a:rPr lang="en-ZA" sz="1200" b="1" dirty="0">
                  <a:latin typeface="Arial" panose="020B0604020202020204" pitchFamily="34" charset="0"/>
                  <a:cs typeface="Arial" panose="020B0604020202020204" pitchFamily="34" charset="0"/>
                </a:rPr>
                <a:t>7 Thematic Research Reports &amp; Consolidated Research Report, 2016</a:t>
              </a:r>
            </a:p>
          </p:txBody>
        </p:sp>
      </p:grpSp>
      <p:grpSp>
        <p:nvGrpSpPr>
          <p:cNvPr id="77" name="Group 76">
            <a:extLst>
              <a:ext uri="{FF2B5EF4-FFF2-40B4-BE49-F238E27FC236}">
                <a16:creationId xmlns:a16="http://schemas.microsoft.com/office/drawing/2014/main" xmlns="" id="{A405476F-5F3C-4D84-984C-F4E9F11C6A8D}"/>
              </a:ext>
            </a:extLst>
          </p:cNvPr>
          <p:cNvGrpSpPr/>
          <p:nvPr/>
        </p:nvGrpSpPr>
        <p:grpSpPr>
          <a:xfrm>
            <a:off x="3696547" y="1259976"/>
            <a:ext cx="931636" cy="875092"/>
            <a:chOff x="1530204" y="7586770"/>
            <a:chExt cx="931636" cy="646331"/>
          </a:xfrm>
        </p:grpSpPr>
        <p:sp>
          <p:nvSpPr>
            <p:cNvPr id="78" name="Rounded Rectangle 48">
              <a:extLst>
                <a:ext uri="{FF2B5EF4-FFF2-40B4-BE49-F238E27FC236}">
                  <a16:creationId xmlns:a16="http://schemas.microsoft.com/office/drawing/2014/main" xmlns="" id="{4E5A2E98-E579-419B-8382-C0530A9BA444}"/>
                </a:ext>
              </a:extLst>
            </p:cNvPr>
            <p:cNvSpPr/>
            <p:nvPr/>
          </p:nvSpPr>
          <p:spPr>
            <a:xfrm>
              <a:off x="1548616" y="7588494"/>
              <a:ext cx="765093" cy="644607"/>
            </a:xfrm>
            <a:prstGeom prst="roundRect">
              <a:avLst/>
            </a:prstGeom>
            <a:solidFill>
              <a:srgbClr val="E9C97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9" name="Rectangle 78">
              <a:extLst>
                <a:ext uri="{FF2B5EF4-FFF2-40B4-BE49-F238E27FC236}">
                  <a16:creationId xmlns:a16="http://schemas.microsoft.com/office/drawing/2014/main" xmlns="" id="{27371157-F3E3-49A2-AC6C-5E3E846CE069}"/>
                </a:ext>
              </a:extLst>
            </p:cNvPr>
            <p:cNvSpPr/>
            <p:nvPr/>
          </p:nvSpPr>
          <p:spPr>
            <a:xfrm>
              <a:off x="1530204" y="7586770"/>
              <a:ext cx="931636" cy="613763"/>
            </a:xfrm>
            <a:prstGeom prst="rect">
              <a:avLst/>
            </a:prstGeom>
          </p:spPr>
          <p:txBody>
            <a:bodyPr wrap="square">
              <a:spAutoFit/>
            </a:bodyPr>
            <a:lstStyle/>
            <a:p>
              <a:r>
                <a:rPr lang="en-ZA" sz="1200" b="1" dirty="0">
                  <a:latin typeface="Arial" panose="020B0604020202020204" pitchFamily="34" charset="0"/>
                  <a:cs typeface="Arial" panose="020B0604020202020204" pitchFamily="34" charset="0"/>
                </a:rPr>
                <a:t>NSDF Concept Report</a:t>
              </a:r>
            </a:p>
            <a:p>
              <a:r>
                <a:rPr lang="en-ZA" sz="1200" b="1" dirty="0">
                  <a:latin typeface="Arial" panose="020B0604020202020204" pitchFamily="34" charset="0"/>
                  <a:cs typeface="Arial" panose="020B0604020202020204" pitchFamily="34" charset="0"/>
                </a:rPr>
                <a:t>2015</a:t>
              </a:r>
            </a:p>
          </p:txBody>
        </p:sp>
      </p:grpSp>
      <p:sp>
        <p:nvSpPr>
          <p:cNvPr id="80" name="Rounded Rectangle 52">
            <a:extLst>
              <a:ext uri="{FF2B5EF4-FFF2-40B4-BE49-F238E27FC236}">
                <a16:creationId xmlns:a16="http://schemas.microsoft.com/office/drawing/2014/main" xmlns="" id="{789EB292-5876-46F8-AF9B-59E1BD9CE4E5}"/>
              </a:ext>
            </a:extLst>
          </p:cNvPr>
          <p:cNvSpPr/>
          <p:nvPr/>
        </p:nvSpPr>
        <p:spPr>
          <a:xfrm>
            <a:off x="9090937" y="1203866"/>
            <a:ext cx="1687497" cy="3641055"/>
          </a:xfrm>
          <a:prstGeom prst="roundRect">
            <a:avLst>
              <a:gd name="adj" fmla="val 5912"/>
            </a:avLst>
          </a:prstGeom>
          <a:noFill/>
          <a:ln w="19050">
            <a:solidFill>
              <a:srgbClr val="E9A933"/>
            </a:solidFill>
            <a:prstDash val="dash"/>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sz="2200" dirty="0"/>
          </a:p>
        </p:txBody>
      </p:sp>
      <p:sp>
        <p:nvSpPr>
          <p:cNvPr id="81" name="Rectangle 80">
            <a:extLst>
              <a:ext uri="{FF2B5EF4-FFF2-40B4-BE49-F238E27FC236}">
                <a16:creationId xmlns:a16="http://schemas.microsoft.com/office/drawing/2014/main" xmlns="" id="{BA83A59B-D66B-4E74-81CE-15BF6407E9F5}"/>
              </a:ext>
            </a:extLst>
          </p:cNvPr>
          <p:cNvSpPr/>
          <p:nvPr/>
        </p:nvSpPr>
        <p:spPr>
          <a:xfrm>
            <a:off x="9104163" y="1728892"/>
            <a:ext cx="1737894" cy="3046982"/>
          </a:xfrm>
          <a:prstGeom prst="rect">
            <a:avLst/>
          </a:prstGeom>
        </p:spPr>
        <p:txBody>
          <a:bodyPr wrap="square" lIns="91432" tIns="45717" rIns="91432" bIns="45717">
            <a:spAutoFit/>
          </a:bodyPr>
          <a:lstStyle/>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NPC: Draft NSDF</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TWG: Draft NSDF</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Individual provincial (including municipal) engagements</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Continued bi-lateral sector engagements</a:t>
            </a:r>
          </a:p>
          <a:p>
            <a:pPr marL="256030" indent="-256030" defTabSz="626351">
              <a:buFont typeface="+mj-lt"/>
              <a:buAutoNum type="romanLcPeriod"/>
            </a:pPr>
            <a:r>
              <a:rPr lang="en-ZA" sz="1200" dirty="0">
                <a:latin typeface="Arial" panose="020B0604020202020204" pitchFamily="34" charset="0"/>
                <a:cs typeface="Arial" panose="020B0604020202020204" pitchFamily="34" charset="0"/>
              </a:rPr>
              <a:t>NSDF Indaba, 2019</a:t>
            </a:r>
          </a:p>
          <a:p>
            <a:pPr marL="285727" indent="-285727" defTabSz="626351">
              <a:buFont typeface="+mj-lt"/>
              <a:buAutoNum type="romanLcPeriod" startAt="5"/>
            </a:pPr>
            <a:r>
              <a:rPr lang="en-ZA" sz="1200" b="1" dirty="0">
                <a:solidFill>
                  <a:srgbClr val="FF0000"/>
                </a:solidFill>
                <a:latin typeface="Arial" panose="020B0604020202020204" pitchFamily="34" charset="0"/>
                <a:cs typeface="Arial" panose="020B0604020202020204" pitchFamily="34" charset="0"/>
              </a:rPr>
              <a:t>SPLUMA process &amp; draft Cabinet process. Gazette notice, 2020.</a:t>
            </a:r>
          </a:p>
        </p:txBody>
      </p:sp>
      <p:grpSp>
        <p:nvGrpSpPr>
          <p:cNvPr id="82" name="Group 81">
            <a:extLst>
              <a:ext uri="{FF2B5EF4-FFF2-40B4-BE49-F238E27FC236}">
                <a16:creationId xmlns:a16="http://schemas.microsoft.com/office/drawing/2014/main" xmlns="" id="{8DFE50F5-F397-4500-BC78-6DCE387F7BA7}"/>
              </a:ext>
            </a:extLst>
          </p:cNvPr>
          <p:cNvGrpSpPr/>
          <p:nvPr/>
        </p:nvGrpSpPr>
        <p:grpSpPr>
          <a:xfrm>
            <a:off x="9387063" y="1314095"/>
            <a:ext cx="1134047" cy="295468"/>
            <a:chOff x="7206767" y="6151402"/>
            <a:chExt cx="1134046" cy="295466"/>
          </a:xfrm>
        </p:grpSpPr>
        <p:sp>
          <p:nvSpPr>
            <p:cNvPr id="83" name="Rounded Rectangle 55">
              <a:extLst>
                <a:ext uri="{FF2B5EF4-FFF2-40B4-BE49-F238E27FC236}">
                  <a16:creationId xmlns:a16="http://schemas.microsoft.com/office/drawing/2014/main" xmlns="" id="{188D29D2-23C1-47AA-BCC0-B25C3437A047}"/>
                </a:ext>
              </a:extLst>
            </p:cNvPr>
            <p:cNvSpPr/>
            <p:nvPr/>
          </p:nvSpPr>
          <p:spPr>
            <a:xfrm>
              <a:off x="7206767" y="6155013"/>
              <a:ext cx="1115554" cy="291855"/>
            </a:xfrm>
            <a:prstGeom prst="roundRect">
              <a:avLst/>
            </a:prstGeom>
            <a:solidFill>
              <a:srgbClr val="E9C97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p>
          </p:txBody>
        </p:sp>
        <p:sp>
          <p:nvSpPr>
            <p:cNvPr id="84" name="Rectangle 83">
              <a:extLst>
                <a:ext uri="{FF2B5EF4-FFF2-40B4-BE49-F238E27FC236}">
                  <a16:creationId xmlns:a16="http://schemas.microsoft.com/office/drawing/2014/main" xmlns="" id="{01B1405C-DF0F-4855-BD29-4E21BBC0EB68}"/>
                </a:ext>
              </a:extLst>
            </p:cNvPr>
            <p:cNvSpPr/>
            <p:nvPr/>
          </p:nvSpPr>
          <p:spPr>
            <a:xfrm>
              <a:off x="7225259" y="6151402"/>
              <a:ext cx="1115554" cy="292386"/>
            </a:xfrm>
            <a:prstGeom prst="rect">
              <a:avLst/>
            </a:prstGeom>
          </p:spPr>
          <p:txBody>
            <a:bodyPr wrap="square">
              <a:spAutoFit/>
            </a:bodyPr>
            <a:lstStyle/>
            <a:p>
              <a:r>
                <a:rPr lang="en-ZA" sz="1300" b="1" dirty="0">
                  <a:latin typeface="Arial" panose="020B0604020202020204" pitchFamily="34" charset="0"/>
                  <a:cs typeface="Arial" panose="020B0604020202020204" pitchFamily="34" charset="0"/>
                </a:rPr>
                <a:t>Draft NSDF</a:t>
              </a:r>
            </a:p>
          </p:txBody>
        </p:sp>
      </p:grpSp>
    </p:spTree>
    <p:extLst>
      <p:ext uri="{BB962C8B-B14F-4D97-AF65-F5344CB8AC3E}">
        <p14:creationId xmlns:p14="http://schemas.microsoft.com/office/powerpoint/2010/main" val="246966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DA32A-3568-47B4-8892-9F94C595E447}"/>
              </a:ext>
            </a:extLst>
          </p:cNvPr>
          <p:cNvSpPr>
            <a:spLocks noGrp="1"/>
          </p:cNvSpPr>
          <p:nvPr>
            <p:ph type="title"/>
          </p:nvPr>
        </p:nvSpPr>
        <p:spPr/>
        <p:txBody>
          <a:bodyPr>
            <a:normAutofit/>
          </a:bodyPr>
          <a:lstStyle/>
          <a:p>
            <a:r>
              <a:rPr lang="en-ZA" sz="3200" dirty="0"/>
              <a:t>3. NSDF VISION 2050</a:t>
            </a:r>
            <a:endParaRPr lang="en-US" sz="3200" dirty="0"/>
          </a:p>
        </p:txBody>
      </p:sp>
      <p:pic>
        <p:nvPicPr>
          <p:cNvPr id="7" name="Picture 6">
            <a:extLst>
              <a:ext uri="{FF2B5EF4-FFF2-40B4-BE49-F238E27FC236}">
                <a16:creationId xmlns:a16="http://schemas.microsoft.com/office/drawing/2014/main" xmlns="" id="{A1EBE6C3-52B4-4286-8ACD-393CD6E87636}"/>
              </a:ext>
            </a:extLst>
          </p:cNvPr>
          <p:cNvPicPr>
            <a:picLocks noChangeAspect="1"/>
          </p:cNvPicPr>
          <p:nvPr/>
        </p:nvPicPr>
        <p:blipFill rotWithShape="1">
          <a:blip r:embed="rId3">
            <a:extLst>
              <a:ext uri="{28A0092B-C50C-407E-A947-70E740481C1C}">
                <a14:useLocalDpi xmlns:a14="http://schemas.microsoft.com/office/drawing/2010/main" val="0"/>
              </a:ext>
            </a:extLst>
          </a:blip>
          <a:srcRect l="4111" t="1367" r="3443" b="3828"/>
          <a:stretch/>
        </p:blipFill>
        <p:spPr>
          <a:xfrm>
            <a:off x="4299475" y="1255650"/>
            <a:ext cx="4346986" cy="4336538"/>
          </a:xfrm>
          <a:prstGeom prst="rect">
            <a:avLst/>
          </a:prstGeom>
        </p:spPr>
      </p:pic>
    </p:spTree>
    <p:extLst>
      <p:ext uri="{BB962C8B-B14F-4D97-AF65-F5344CB8AC3E}">
        <p14:creationId xmlns:p14="http://schemas.microsoft.com/office/powerpoint/2010/main" val="193787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19F1C-CE92-403F-81E7-E554DE35E650}"/>
              </a:ext>
            </a:extLst>
          </p:cNvPr>
          <p:cNvSpPr>
            <a:spLocks noGrp="1"/>
          </p:cNvSpPr>
          <p:nvPr>
            <p:ph type="title"/>
          </p:nvPr>
        </p:nvSpPr>
        <p:spPr/>
        <p:txBody>
          <a:bodyPr>
            <a:noAutofit/>
          </a:bodyPr>
          <a:lstStyle/>
          <a:p>
            <a:r>
              <a:rPr lang="en-ZA" sz="3200" dirty="0"/>
              <a:t>4. INTERRELATED SHIFTS</a:t>
            </a:r>
            <a:endParaRPr lang="en-US" sz="3200" dirty="0"/>
          </a:p>
        </p:txBody>
      </p:sp>
      <p:sp>
        <p:nvSpPr>
          <p:cNvPr id="5" name="Content Placeholder 4">
            <a:extLst>
              <a:ext uri="{FF2B5EF4-FFF2-40B4-BE49-F238E27FC236}">
                <a16:creationId xmlns:a16="http://schemas.microsoft.com/office/drawing/2014/main" xmlns="" id="{0662416C-6A23-ED40-8087-0928F3E98C5F}"/>
              </a:ext>
            </a:extLst>
          </p:cNvPr>
          <p:cNvSpPr>
            <a:spLocks noGrp="1"/>
          </p:cNvSpPr>
          <p:nvPr>
            <p:ph idx="1"/>
          </p:nvPr>
        </p:nvSpPr>
        <p:spPr>
          <a:xfrm>
            <a:off x="130811" y="1250099"/>
            <a:ext cx="7388679" cy="4219156"/>
          </a:xfrm>
        </p:spPr>
        <p:txBody>
          <a:bodyPr>
            <a:noAutofit/>
          </a:bodyPr>
          <a:lstStyle/>
          <a:p>
            <a:pPr algn="just">
              <a:lnSpc>
                <a:spcPct val="100000"/>
              </a:lnSpc>
              <a:spcAft>
                <a:spcPts val="600"/>
              </a:spcAft>
              <a:buClr>
                <a:srgbClr val="FFC000"/>
              </a:buClr>
            </a:pPr>
            <a:r>
              <a:rPr lang="en-ZA" sz="1400" dirty="0">
                <a:latin typeface="Arial" panose="020B0604020202020204" pitchFamily="34" charset="0"/>
                <a:cs typeface="Arial" panose="020B0604020202020204" pitchFamily="34" charset="0"/>
              </a:rPr>
              <a:t>Based on the NDP and SPLUMA as guides and drivers, five interrelated shifts in the </a:t>
            </a:r>
            <a:r>
              <a:rPr lang="en-ZA" sz="1400" b="1" dirty="0">
                <a:latin typeface="Arial" panose="020B0604020202020204" pitchFamily="34" charset="0"/>
                <a:cs typeface="Arial" panose="020B0604020202020204" pitchFamily="34" charset="0"/>
              </a:rPr>
              <a:t>National Spatial Development Logic </a:t>
            </a:r>
            <a:r>
              <a:rPr lang="en-ZA" sz="1400" dirty="0">
                <a:latin typeface="Arial" panose="020B0604020202020204" pitchFamily="34" charset="0"/>
                <a:cs typeface="Arial" panose="020B0604020202020204" pitchFamily="34" charset="0"/>
              </a:rPr>
              <a:t>are proposed by the NSDF to ensure the movement to a truly </a:t>
            </a:r>
            <a:r>
              <a:rPr lang="en-ZA" sz="1400" b="1" dirty="0">
                <a:latin typeface="Arial" panose="020B0604020202020204" pitchFamily="34" charset="0"/>
                <a:cs typeface="Arial" panose="020B0604020202020204" pitchFamily="34" charset="0"/>
              </a:rPr>
              <a:t>Post-Apartheid Spatial Development Pattern</a:t>
            </a:r>
            <a:r>
              <a:rPr lang="en-ZA" sz="1400" i="1"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These shifts must take place with regards to:</a:t>
            </a:r>
          </a:p>
          <a:p>
            <a:pPr marL="947088" lvl="1" indent="-457200" algn="just">
              <a:lnSpc>
                <a:spcPct val="100000"/>
              </a:lnSpc>
              <a:buClr>
                <a:srgbClr val="FFC000"/>
              </a:buClr>
              <a:buFont typeface="+mj-lt"/>
              <a:buAutoNum type="arabicPeriod"/>
            </a:pPr>
            <a:r>
              <a:rPr lang="en-ZA" sz="1400" b="1" dirty="0">
                <a:latin typeface="Arial" panose="020B0604020202020204" pitchFamily="34" charset="0"/>
                <a:cs typeface="Arial" panose="020B0604020202020204" pitchFamily="34" charset="0"/>
              </a:rPr>
              <a:t>The Beneficiaries of National Spatial Planning and Spatial Development – </a:t>
            </a:r>
            <a:r>
              <a:rPr lang="en-ZA" sz="1400" b="1" dirty="0">
                <a:solidFill>
                  <a:srgbClr val="FF0000"/>
                </a:solidFill>
                <a:latin typeface="Arial" panose="020B0604020202020204" pitchFamily="34" charset="0"/>
                <a:cs typeface="Arial" panose="020B0604020202020204" pitchFamily="34" charset="0"/>
              </a:rPr>
              <a:t>from the few to the many, equal socio-eco land-use, amenities access</a:t>
            </a:r>
            <a:r>
              <a:rPr lang="en-ZA" sz="1400" b="1" dirty="0">
                <a:latin typeface="Arial" panose="020B0604020202020204" pitchFamily="34" charset="0"/>
                <a:cs typeface="Arial" panose="020B0604020202020204" pitchFamily="34" charset="0"/>
              </a:rPr>
              <a:t>; </a:t>
            </a:r>
          </a:p>
          <a:p>
            <a:pPr marL="947088" lvl="1" indent="-457200" algn="just">
              <a:lnSpc>
                <a:spcPct val="100000"/>
              </a:lnSpc>
              <a:buClr>
                <a:srgbClr val="FFC000"/>
              </a:buClr>
              <a:buFont typeface="+mj-lt"/>
              <a:buAutoNum type="arabicPeriod"/>
            </a:pPr>
            <a:endParaRPr lang="en-US" sz="1400" b="1" dirty="0">
              <a:latin typeface="Arial" panose="020B0604020202020204" pitchFamily="34" charset="0"/>
              <a:cs typeface="Arial" panose="020B0604020202020204" pitchFamily="34" charset="0"/>
            </a:endParaRPr>
          </a:p>
          <a:p>
            <a:pPr marL="947088" lvl="1" indent="-457200" algn="just">
              <a:lnSpc>
                <a:spcPct val="100000"/>
              </a:lnSpc>
              <a:buClr>
                <a:srgbClr val="FFC000"/>
              </a:buClr>
              <a:buFont typeface="+mj-lt"/>
              <a:buAutoNum type="arabicPeriod"/>
            </a:pPr>
            <a:r>
              <a:rPr lang="en-ZA" sz="1400" b="1" dirty="0">
                <a:latin typeface="Arial" panose="020B0604020202020204" pitchFamily="34" charset="0"/>
                <a:cs typeface="Arial" panose="020B0604020202020204" pitchFamily="34" charset="0"/>
              </a:rPr>
              <a:t>Our Natural Resource Base – </a:t>
            </a:r>
            <a:r>
              <a:rPr lang="en-ZA" sz="1400" b="1" dirty="0">
                <a:solidFill>
                  <a:srgbClr val="FF0000"/>
                </a:solidFill>
                <a:latin typeface="Arial" panose="020B0604020202020204" pitchFamily="34" charset="0"/>
                <a:cs typeface="Arial" panose="020B0604020202020204" pitchFamily="34" charset="0"/>
              </a:rPr>
              <a:t>quantification, protection, value distinction</a:t>
            </a:r>
            <a:r>
              <a:rPr lang="en-ZA" sz="1400" b="1" dirty="0">
                <a:latin typeface="Arial" panose="020B0604020202020204" pitchFamily="34" charset="0"/>
                <a:cs typeface="Arial" panose="020B0604020202020204" pitchFamily="34" charset="0"/>
              </a:rPr>
              <a:t>;</a:t>
            </a:r>
          </a:p>
          <a:p>
            <a:pPr marL="947088" lvl="1" indent="-457200" algn="just">
              <a:lnSpc>
                <a:spcPct val="100000"/>
              </a:lnSpc>
              <a:buClr>
                <a:srgbClr val="FFC000"/>
              </a:buClr>
              <a:buFont typeface="+mj-lt"/>
              <a:buAutoNum type="arabicPeriod"/>
            </a:pPr>
            <a:endParaRPr lang="en-US" sz="1400" b="1" dirty="0">
              <a:latin typeface="Arial" panose="020B0604020202020204" pitchFamily="34" charset="0"/>
              <a:cs typeface="Arial" panose="020B0604020202020204" pitchFamily="34" charset="0"/>
            </a:endParaRPr>
          </a:p>
          <a:p>
            <a:pPr marL="947088" lvl="1" indent="-457200" algn="just">
              <a:lnSpc>
                <a:spcPct val="100000"/>
              </a:lnSpc>
              <a:buClr>
                <a:srgbClr val="FFC000"/>
              </a:buClr>
              <a:buFont typeface="+mj-lt"/>
              <a:buAutoNum type="arabicPeriod"/>
            </a:pPr>
            <a:r>
              <a:rPr lang="en-ZA" sz="1400" b="1" dirty="0">
                <a:latin typeface="Arial" panose="020B0604020202020204" pitchFamily="34" charset="0"/>
                <a:cs typeface="Arial" panose="020B0604020202020204" pitchFamily="34" charset="0"/>
              </a:rPr>
              <a:t>The Nature, Function and Performance of Our Settlements – </a:t>
            </a:r>
            <a:r>
              <a:rPr lang="en-ZA" sz="1400" b="1" dirty="0">
                <a:solidFill>
                  <a:srgbClr val="FF0000"/>
                </a:solidFill>
                <a:latin typeface="Arial" panose="020B0604020202020204" pitchFamily="34" charset="0"/>
                <a:cs typeface="Arial" panose="020B0604020202020204" pitchFamily="34" charset="0"/>
              </a:rPr>
              <a:t>activation of growth opportunities, polycentric, diverse economy</a:t>
            </a:r>
            <a:r>
              <a:rPr lang="en-ZA" sz="1400" b="1" dirty="0">
                <a:latin typeface="Arial" panose="020B0604020202020204" pitchFamily="34" charset="0"/>
                <a:cs typeface="Arial" panose="020B0604020202020204" pitchFamily="34" charset="0"/>
              </a:rPr>
              <a:t>;</a:t>
            </a:r>
          </a:p>
          <a:p>
            <a:pPr marL="947088" lvl="1" indent="-457200" algn="just">
              <a:lnSpc>
                <a:spcPct val="100000"/>
              </a:lnSpc>
              <a:buClr>
                <a:srgbClr val="FFC000"/>
              </a:buClr>
              <a:buFont typeface="+mj-lt"/>
              <a:buAutoNum type="arabicPeriod"/>
            </a:pPr>
            <a:endParaRPr lang="en-US" sz="1400" b="1" dirty="0">
              <a:latin typeface="Arial" panose="020B0604020202020204" pitchFamily="34" charset="0"/>
              <a:cs typeface="Arial" panose="020B0604020202020204" pitchFamily="34" charset="0"/>
            </a:endParaRPr>
          </a:p>
          <a:p>
            <a:pPr marL="947088" lvl="1" indent="-457200" algn="just">
              <a:lnSpc>
                <a:spcPct val="100000"/>
              </a:lnSpc>
              <a:buClr>
                <a:srgbClr val="FFC000"/>
              </a:buClr>
              <a:buFont typeface="+mj-lt"/>
              <a:buAutoNum type="arabicPeriod"/>
            </a:pPr>
            <a:r>
              <a:rPr lang="en-ZA" sz="1400" b="1" dirty="0">
                <a:latin typeface="Arial" panose="020B0604020202020204" pitchFamily="34" charset="0"/>
                <a:cs typeface="Arial" panose="020B0604020202020204" pitchFamily="34" charset="0"/>
              </a:rPr>
              <a:t>Our Rural Areas - </a:t>
            </a:r>
            <a:r>
              <a:rPr lang="en-ZA" sz="1400" b="1" dirty="0">
                <a:solidFill>
                  <a:srgbClr val="FF0000"/>
                </a:solidFill>
                <a:latin typeface="Arial" panose="020B0604020202020204" pitchFamily="34" charset="0"/>
                <a:cs typeface="Arial" panose="020B0604020202020204" pitchFamily="34" charset="0"/>
              </a:rPr>
              <a:t>regional-rural systems, intra exchanges, anchors;</a:t>
            </a:r>
          </a:p>
          <a:p>
            <a:pPr marL="947088" lvl="1" indent="-457200" algn="just">
              <a:lnSpc>
                <a:spcPct val="100000"/>
              </a:lnSpc>
              <a:buClr>
                <a:srgbClr val="FFC000"/>
              </a:buClr>
              <a:buFont typeface="+mj-lt"/>
              <a:buAutoNum type="arabicPeriod"/>
            </a:pPr>
            <a:endParaRPr lang="en-ZA" sz="1400" b="1" dirty="0">
              <a:latin typeface="Arial" panose="020B0604020202020204" pitchFamily="34" charset="0"/>
              <a:cs typeface="Arial" panose="020B0604020202020204" pitchFamily="34" charset="0"/>
            </a:endParaRPr>
          </a:p>
          <a:p>
            <a:pPr marL="947088" lvl="1" indent="-457200" algn="just">
              <a:lnSpc>
                <a:spcPct val="100000"/>
              </a:lnSpc>
              <a:buClr>
                <a:srgbClr val="FFC000"/>
              </a:buClr>
              <a:buFont typeface="+mj-lt"/>
              <a:buAutoNum type="arabicPeriod"/>
            </a:pPr>
            <a:r>
              <a:rPr lang="en-ZA" sz="1400" b="1" dirty="0">
                <a:latin typeface="Arial" panose="020B0604020202020204" pitchFamily="34" charset="0"/>
                <a:cs typeface="Arial" panose="020B0604020202020204" pitchFamily="34" charset="0"/>
              </a:rPr>
              <a:t>The Nature, Significance, Form and Impact of Spatial Development Planning </a:t>
            </a:r>
            <a:r>
              <a:rPr lang="en-ZA" sz="1400" b="1" dirty="0">
                <a:solidFill>
                  <a:srgbClr val="FF0000"/>
                </a:solidFill>
                <a:latin typeface="Arial" panose="020B0604020202020204" pitchFamily="34" charset="0"/>
                <a:cs typeface="Arial" panose="020B0604020202020204" pitchFamily="34" charset="0"/>
              </a:rPr>
              <a:t>- coordination, integration, collaboration, outcome-based planning, M&amp;E of spending</a:t>
            </a:r>
            <a:r>
              <a:rPr lang="en-ZA" sz="14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importance of geo-spatial referencing in identifying where projects are located </a:t>
            </a:r>
            <a:r>
              <a:rPr lang="en-US" sz="1400" b="1" dirty="0" smtClean="0">
                <a:latin typeface="Arial" panose="020B0604020202020204" pitchFamily="34" charset="0"/>
                <a:cs typeface="Arial" panose="020B0604020202020204" pitchFamily="34" charset="0"/>
              </a:rPr>
              <a:t>promotes better accountability.</a:t>
            </a:r>
            <a:endParaRPr lang="en-US" sz="1400" b="1" dirty="0">
              <a:latin typeface="Arial" panose="020B0604020202020204" pitchFamily="34" charset="0"/>
              <a:cs typeface="Arial" panose="020B0604020202020204" pitchFamily="34" charset="0"/>
            </a:endParaRPr>
          </a:p>
        </p:txBody>
      </p:sp>
      <p:pic>
        <p:nvPicPr>
          <p:cNvPr id="4" name="Picture 3"/>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1950"/>
          <a:stretch/>
        </p:blipFill>
        <p:spPr bwMode="auto">
          <a:xfrm>
            <a:off x="8066971" y="4772025"/>
            <a:ext cx="3929767" cy="697230"/>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t="6519" b="8613"/>
          <a:stretch/>
        </p:blipFill>
        <p:spPr bwMode="auto">
          <a:xfrm>
            <a:off x="8131423" y="3058229"/>
            <a:ext cx="3929766" cy="766376"/>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7" name="Picture 6"/>
          <p:cNvPicPr/>
          <p:nvPr/>
        </p:nvPicPr>
        <p:blipFill rotWithShape="1">
          <a:blip r:embed="rId6" cstate="print">
            <a:duotone>
              <a:prstClr val="black"/>
              <a:schemeClr val="accent3">
                <a:lumMod val="75000"/>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t="26349" b="8923"/>
          <a:stretch/>
        </p:blipFill>
        <p:spPr bwMode="auto">
          <a:xfrm>
            <a:off x="8054272" y="3920621"/>
            <a:ext cx="3929765" cy="681223"/>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p:cNvPicPr/>
          <p:nvPr/>
        </p:nvPicPr>
        <p:blipFill rotWithShape="1">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t="18605" b="9926"/>
          <a:stretch/>
        </p:blipFill>
        <p:spPr bwMode="auto">
          <a:xfrm>
            <a:off x="8012133" y="2279682"/>
            <a:ext cx="4015719" cy="658145"/>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CD89BD11-B473-2849-9CC4-E9A8C70EB417}"/>
              </a:ext>
            </a:extLst>
          </p:cNvPr>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13402" b="4773"/>
          <a:stretch/>
        </p:blipFill>
        <p:spPr bwMode="auto">
          <a:xfrm>
            <a:off x="8063796" y="1250099"/>
            <a:ext cx="3929766" cy="81492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9417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5. NATIONAL SPATIAL DEVELOPMENT LEVERS</a:t>
            </a:r>
            <a:endParaRPr lang="en-US" dirty="0"/>
          </a:p>
        </p:txBody>
      </p:sp>
      <p:sp>
        <p:nvSpPr>
          <p:cNvPr id="3" name="Content Placeholder 2">
            <a:extLst>
              <a:ext uri="{FF2B5EF4-FFF2-40B4-BE49-F238E27FC236}">
                <a16:creationId xmlns:a16="http://schemas.microsoft.com/office/drawing/2014/main" xmlns="" id="{E99C6E6E-7FB7-254A-9D98-158F433FE5A9}"/>
              </a:ext>
            </a:extLst>
          </p:cNvPr>
          <p:cNvSpPr>
            <a:spLocks noGrp="1"/>
          </p:cNvSpPr>
          <p:nvPr>
            <p:ph idx="1"/>
          </p:nvPr>
        </p:nvSpPr>
        <p:spPr>
          <a:xfrm>
            <a:off x="6210298" y="1255650"/>
            <a:ext cx="5981701" cy="4687066"/>
          </a:xfrm>
        </p:spPr>
        <p:txBody>
          <a:bodyPr>
            <a:noAutofit/>
          </a:bodyPr>
          <a:lstStyle/>
          <a:p>
            <a:r>
              <a:rPr lang="en-ZA" sz="1700" dirty="0">
                <a:cs typeface="Arial" panose="020B0604020202020204" pitchFamily="34" charset="0"/>
              </a:rPr>
              <a:t>To give spatial expression to the NSDF vision, support shifts that need to be made, six national spatial development levers.</a:t>
            </a:r>
          </a:p>
          <a:p>
            <a:pPr marL="342900" indent="-342900">
              <a:buClr>
                <a:srgbClr val="E9A932"/>
              </a:buClr>
              <a:buFont typeface="+mj-lt"/>
              <a:buAutoNum type="arabicPeriod"/>
            </a:pPr>
            <a:r>
              <a:rPr lang="en-ZA" sz="1700" b="1" dirty="0">
                <a:cs typeface="Arial" panose="020B0604020202020204" pitchFamily="34" charset="0"/>
              </a:rPr>
              <a:t>Urban Areas and Regions - </a:t>
            </a:r>
            <a:r>
              <a:rPr lang="en-ZA" sz="1700" dirty="0">
                <a:cs typeface="Arial" panose="020B0604020202020204" pitchFamily="34" charset="0"/>
              </a:rPr>
              <a:t>as engines of National Transformation, Innovation and Inclusive Economic Growth;</a:t>
            </a:r>
          </a:p>
          <a:p>
            <a:pPr marL="342900" indent="-342900">
              <a:buClr>
                <a:srgbClr val="E9A932"/>
              </a:buClr>
              <a:buFont typeface="+mj-lt"/>
              <a:buAutoNum type="arabicPeriod"/>
            </a:pPr>
            <a:r>
              <a:rPr lang="en-ZA" sz="1700" b="1" dirty="0">
                <a:cs typeface="Arial" panose="020B0604020202020204" pitchFamily="34" charset="0"/>
              </a:rPr>
              <a:t>National Development Corridors - </a:t>
            </a:r>
            <a:r>
              <a:rPr lang="en-ZA" sz="1700" dirty="0">
                <a:cs typeface="Arial" panose="020B0604020202020204" pitchFamily="34" charset="0"/>
              </a:rPr>
              <a:t>as incubators and drivers of New Economic and Quality Human Settlements;</a:t>
            </a:r>
          </a:p>
          <a:p>
            <a:pPr marL="342900" indent="-342900">
              <a:buClr>
                <a:srgbClr val="E9A932"/>
              </a:buClr>
              <a:buFont typeface="+mj-lt"/>
              <a:buAutoNum type="arabicPeriod"/>
            </a:pPr>
            <a:r>
              <a:rPr lang="en-ZA" sz="1700" b="1" dirty="0">
                <a:cs typeface="Arial" panose="020B0604020202020204" pitchFamily="34" charset="0"/>
              </a:rPr>
              <a:t>Productive Rural Regions - </a:t>
            </a:r>
            <a:r>
              <a:rPr lang="en-ZA" sz="1700" dirty="0">
                <a:cs typeface="Arial" panose="020B0604020202020204" pitchFamily="34" charset="0"/>
              </a:rPr>
              <a:t>as drivers of rural transitions and cornerstone of our national resource foundation; </a:t>
            </a:r>
          </a:p>
          <a:p>
            <a:pPr marL="342900" indent="-342900">
              <a:buClr>
                <a:srgbClr val="E9A932"/>
              </a:buClr>
              <a:buFont typeface="+mj-lt"/>
              <a:buAutoNum type="arabicPeriod"/>
            </a:pPr>
            <a:r>
              <a:rPr lang="en-ZA" sz="1700" b="1" dirty="0">
                <a:cs typeface="Arial" panose="020B0604020202020204" pitchFamily="34" charset="0"/>
              </a:rPr>
              <a:t>National Ecological Infrastructure System - </a:t>
            </a:r>
            <a:r>
              <a:rPr lang="en-ZA" sz="1700" dirty="0">
                <a:cs typeface="Arial" panose="020B0604020202020204" pitchFamily="34" charset="0"/>
              </a:rPr>
              <a:t>to ensure a shared resilient and sustainable natural resource foundation;</a:t>
            </a:r>
          </a:p>
          <a:p>
            <a:pPr marL="342900" indent="-342900">
              <a:buClr>
                <a:srgbClr val="E9A932"/>
              </a:buClr>
              <a:buFont typeface="+mj-lt"/>
              <a:buAutoNum type="arabicPeriod"/>
            </a:pPr>
            <a:r>
              <a:rPr lang="en-ZA" sz="1700" b="1" dirty="0">
                <a:cs typeface="Arial" panose="020B0604020202020204" pitchFamily="34" charset="0"/>
              </a:rPr>
              <a:t>National Transport &amp; Communication Infrastructure Network </a:t>
            </a:r>
            <a:r>
              <a:rPr lang="en-ZA" sz="1700" dirty="0">
                <a:cs typeface="Arial" panose="020B0604020202020204" pitchFamily="34" charset="0"/>
              </a:rPr>
              <a:t>to ensure a shared, inclusive and sustainable economy;</a:t>
            </a:r>
          </a:p>
          <a:p>
            <a:pPr marL="342900" indent="-342900">
              <a:buClr>
                <a:srgbClr val="E9A932"/>
              </a:buClr>
              <a:buFont typeface="+mj-lt"/>
              <a:buAutoNum type="arabicPeriod"/>
            </a:pPr>
            <a:r>
              <a:rPr lang="en-ZA" sz="1700" b="1" dirty="0">
                <a:cs typeface="Arial" panose="020B0604020202020204" pitchFamily="34" charset="0"/>
              </a:rPr>
              <a:t>National Spatial Social Service Provisioning Model</a:t>
            </a:r>
            <a:r>
              <a:rPr lang="en-ZA" sz="1700" dirty="0">
                <a:cs typeface="Arial" panose="020B0604020202020204" pitchFamily="34" charset="0"/>
              </a:rPr>
              <a:t> - to ensure effective, affordable and equitable social service delivery.</a:t>
            </a:r>
          </a:p>
          <a:p>
            <a:endParaRPr lang="en-US" sz="1600"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79704" y="1255650"/>
            <a:ext cx="6030595" cy="4213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780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1440181"/>
            <a:ext cx="7584618" cy="5417820"/>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p:txBody>
          <a:bodyPr>
            <a:normAutofit/>
          </a:bodyPr>
          <a:lstStyle/>
          <a:p>
            <a:r>
              <a:rPr lang="en-US" dirty="0">
                <a:solidFill>
                  <a:schemeClr val="bg1"/>
                </a:solidFill>
              </a:rPr>
              <a:t>5. NATIONAL SPATIAL ACTION AREAS</a:t>
            </a:r>
          </a:p>
        </p:txBody>
      </p:sp>
      <p:sp>
        <p:nvSpPr>
          <p:cNvPr id="7" name="TextBox 6">
            <a:extLst>
              <a:ext uri="{FF2B5EF4-FFF2-40B4-BE49-F238E27FC236}">
                <a16:creationId xmlns:a16="http://schemas.microsoft.com/office/drawing/2014/main" xmlns="" id="{E5997755-116E-6048-96A6-0C33D22F982E}"/>
              </a:ext>
            </a:extLst>
          </p:cNvPr>
          <p:cNvSpPr txBox="1"/>
          <p:nvPr/>
        </p:nvSpPr>
        <p:spPr>
          <a:xfrm>
            <a:off x="7437703" y="1336119"/>
            <a:ext cx="4847211" cy="4185761"/>
          </a:xfrm>
          <a:prstGeom prst="rect">
            <a:avLst/>
          </a:prstGeom>
          <a:noFill/>
        </p:spPr>
        <p:txBody>
          <a:bodyPr wrap="square" rtlCol="0">
            <a:spAutoFit/>
          </a:bodyPr>
          <a:lstStyle/>
          <a:p>
            <a:pPr>
              <a:spcAft>
                <a:spcPts val="600"/>
              </a:spcAft>
              <a:buClr>
                <a:srgbClr val="CE9730"/>
              </a:buClr>
            </a:pPr>
            <a:r>
              <a:rPr lang="en-US" sz="1600" dirty="0"/>
              <a:t>Most urgent short-term, strategic spatial development catalysts in the form of </a:t>
            </a:r>
            <a:r>
              <a:rPr lang="en-US" sz="1600" b="1" dirty="0"/>
              <a:t>National Spatial Action Areas</a:t>
            </a:r>
          </a:p>
          <a:p>
            <a:pPr marL="285750" indent="-285750">
              <a:spcAft>
                <a:spcPts val="600"/>
              </a:spcAft>
              <a:buClr>
                <a:srgbClr val="CE9730"/>
              </a:buClr>
              <a:buFont typeface="Wingdings" pitchFamily="2" charset="2"/>
              <a:buChar char="§"/>
            </a:pPr>
            <a:r>
              <a:rPr lang="en-US" sz="1600" b="1" dirty="0"/>
              <a:t>These national spatial development priorities are informed by: </a:t>
            </a:r>
            <a:r>
              <a:rPr lang="en-US" sz="1600" dirty="0"/>
              <a:t>(1) the challenges and trends most likely to impact our country, (2) development objectives in national and provincial development and sector plans, and (3) the gap between our national spatial development vision and status quo.</a:t>
            </a:r>
          </a:p>
          <a:p>
            <a:pPr marL="285750" indent="-285750">
              <a:spcAft>
                <a:spcPts val="600"/>
              </a:spcAft>
              <a:buClr>
                <a:srgbClr val="CE9730"/>
              </a:buClr>
              <a:buFont typeface="Wingdings" pitchFamily="2" charset="2"/>
              <a:buChar char="§"/>
            </a:pPr>
            <a:r>
              <a:rPr lang="en-US" sz="1600" b="1" dirty="0"/>
              <a:t>These national spatial development priorities seek to: </a:t>
            </a:r>
            <a:r>
              <a:rPr lang="en-US" sz="1600" dirty="0"/>
              <a:t>(1) identify urgently required interventions in national space and priority spatial development enablers for accelerated development impact in this space, and (2) ensure the restoration, management and sustainable utilization of our country’s rich natural resource foundation and ecological infrastructure.</a:t>
            </a:r>
          </a:p>
        </p:txBody>
      </p:sp>
      <p:sp>
        <p:nvSpPr>
          <p:cNvPr id="4" name="TextBox 3">
            <a:extLst>
              <a:ext uri="{FF2B5EF4-FFF2-40B4-BE49-F238E27FC236}">
                <a16:creationId xmlns:a16="http://schemas.microsoft.com/office/drawing/2014/main" xmlns="" id="{327865A7-28C6-4B2A-8177-3071CF275E61}"/>
              </a:ext>
            </a:extLst>
          </p:cNvPr>
          <p:cNvSpPr txBox="1"/>
          <p:nvPr/>
        </p:nvSpPr>
        <p:spPr>
          <a:xfrm>
            <a:off x="10345479" y="5858540"/>
            <a:ext cx="1733107" cy="999460"/>
          </a:xfrm>
          <a:prstGeom prst="rect">
            <a:avLst/>
          </a:prstGeom>
          <a:solidFill>
            <a:srgbClr val="FFFFFF"/>
          </a:solidFill>
        </p:spPr>
        <p:txBody>
          <a:bodyPr wrap="square" rtlCol="0">
            <a:spAutoFit/>
          </a:bodyPr>
          <a:lstStyle/>
          <a:p>
            <a:endParaRPr lang="en-ZA" dirty="0"/>
          </a:p>
        </p:txBody>
      </p:sp>
    </p:spTree>
    <p:extLst>
      <p:ext uri="{BB962C8B-B14F-4D97-AF65-F5344CB8AC3E}">
        <p14:creationId xmlns:p14="http://schemas.microsoft.com/office/powerpoint/2010/main" val="338964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r="34105" b="17383"/>
          <a:stretch/>
        </p:blipFill>
        <p:spPr>
          <a:xfrm>
            <a:off x="3524978" y="1345882"/>
            <a:ext cx="5091244" cy="4559618"/>
          </a:xfrm>
          <a:prstGeom prst="rect">
            <a:avLst/>
          </a:prstGeom>
        </p:spPr>
      </p:pic>
      <p:sp>
        <p:nvSpPr>
          <p:cNvPr id="2" name="Title 1">
            <a:extLst>
              <a:ext uri="{FF2B5EF4-FFF2-40B4-BE49-F238E27FC236}">
                <a16:creationId xmlns:a16="http://schemas.microsoft.com/office/drawing/2014/main" xmlns="" id="{09E6A76C-3325-8C46-B4C6-8F517D2D0E94}"/>
              </a:ext>
            </a:extLst>
          </p:cNvPr>
          <p:cNvSpPr>
            <a:spLocks noGrp="1"/>
          </p:cNvSpPr>
          <p:nvPr>
            <p:ph type="title"/>
          </p:nvPr>
        </p:nvSpPr>
        <p:spPr>
          <a:xfrm>
            <a:off x="1" y="-80962"/>
            <a:ext cx="12207939" cy="981012"/>
          </a:xfrm>
        </p:spPr>
        <p:txBody>
          <a:bodyPr>
            <a:normAutofit/>
          </a:bodyPr>
          <a:lstStyle/>
          <a:p>
            <a:r>
              <a:rPr lang="en-US" dirty="0">
                <a:solidFill>
                  <a:schemeClr val="bg1"/>
                </a:solidFill>
              </a:rPr>
              <a:t>6. NATIONAL SPATIAL ACTION AREAS</a:t>
            </a:r>
          </a:p>
        </p:txBody>
      </p:sp>
      <p:pic>
        <p:nvPicPr>
          <p:cNvPr id="4098" name="Picture 2" descr="C:\Users\PNamukasa\Documents\NSDF Indaba\NSDF GRAPHICS MARCH 2019\Part 5\Fig 48 National Transformation Corridors-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27810"/>
            <a:ext cx="12192000" cy="607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14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D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4128</Words>
  <Application>Microsoft Office PowerPoint</Application>
  <PresentationFormat>Widescreen</PresentationFormat>
  <Paragraphs>332</Paragraphs>
  <Slides>18</Slides>
  <Notes>13</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Lucida Grande</vt:lpstr>
      <vt:lpstr>Roboto Regular</vt:lpstr>
      <vt:lpstr>System Font Regular</vt:lpstr>
      <vt:lpstr>Wingdings</vt:lpstr>
      <vt:lpstr>NSDF Theme</vt:lpstr>
      <vt:lpstr> DRAFT NATIONAL SPATIAL DEVELOPMENT FRAMEWORK   NSDF OVERVIEW AND UPDATE  </vt:lpstr>
      <vt:lpstr>PRESENTATION STRUCTURE</vt:lpstr>
      <vt:lpstr>1. INTRODUCING THE NSDF</vt:lpstr>
      <vt:lpstr>2. NSDF DEVELOPMENT AND ENGAGEMENT PROCESS</vt:lpstr>
      <vt:lpstr>3. NSDF VISION 2050</vt:lpstr>
      <vt:lpstr>4. INTERRELATED SHIFTS</vt:lpstr>
      <vt:lpstr>5. NATIONAL SPATIAL DEVELOPMENT LEVERS</vt:lpstr>
      <vt:lpstr>5. NATIONAL SPATIAL ACTION AREAS</vt:lpstr>
      <vt:lpstr>6. NATIONAL SPATIAL ACTION AREAS</vt:lpstr>
      <vt:lpstr>7. NATIONAL SPATIAL ACTION AREAS</vt:lpstr>
      <vt:lpstr>8. NATIONAL SPATIAL ACTION AREAS</vt:lpstr>
      <vt:lpstr>9. NATIONAL SPATIAL ACTION AREAS</vt:lpstr>
      <vt:lpstr>10. NATIONAL SPATIAL ACTION AREAS</vt:lpstr>
      <vt:lpstr>IMPLICATIONS AND CONCLUSION CONT…</vt:lpstr>
      <vt:lpstr>7. IMPLEMENTATION FRAMEWORK</vt:lpstr>
      <vt:lpstr>8. Highlights</vt:lpstr>
      <vt:lpstr>9. UPDATE AND WAY FORWARD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SPATIAL DEVELOPMENT FRAMEWORK    Overview of the compilation process and key discussion themes for DRDLR Provincial Technical Task Teams</dc:title>
  <dc:creator>DRDLR</dc:creator>
  <cp:lastModifiedBy>Siyathokoza Ngcobo</cp:lastModifiedBy>
  <cp:revision>725</cp:revision>
  <dcterms:created xsi:type="dcterms:W3CDTF">2018-06-19T22:07:37Z</dcterms:created>
  <dcterms:modified xsi:type="dcterms:W3CDTF">2020-02-28T07:06:56Z</dcterms:modified>
</cp:coreProperties>
</file>